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7" r:id="rId1"/>
  </p:sldMasterIdLst>
  <p:notesMasterIdLst>
    <p:notesMasterId r:id="rId6"/>
  </p:notesMasterIdLst>
  <p:handoutMasterIdLst>
    <p:handoutMasterId r:id="rId7"/>
  </p:handoutMasterIdLst>
  <p:sldIdLst>
    <p:sldId id="420" r:id="rId2"/>
    <p:sldId id="429" r:id="rId3"/>
    <p:sldId id="430" r:id="rId4"/>
    <p:sldId id="428" r:id="rId5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CC00"/>
    <a:srgbClr val="FF9933"/>
    <a:srgbClr val="FF0000"/>
    <a:srgbClr val="92D050"/>
    <a:srgbClr val="FF6600"/>
    <a:srgbClr val="99FF33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9" autoAdjust="0"/>
    <p:restoredTop sz="90960" autoAdjust="0"/>
  </p:normalViewPr>
  <p:slideViewPr>
    <p:cSldViewPr snapToGrid="0" snapToObjects="1">
      <p:cViewPr varScale="1">
        <p:scale>
          <a:sx n="101" d="100"/>
          <a:sy n="101" d="100"/>
        </p:scale>
        <p:origin x="24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658" y="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2812D590-B888-4B70-AF9E-BC6F3BAAA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89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3191C3-32CE-45EE-83FA-8D457D702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02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191C3-32CE-45EE-83FA-8D457D70275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5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68CA3-3C88-4A47-82C8-A629B20BC0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6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69C6-E670-4C02-9F8B-E4FB4B7C5D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56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2970D-D47B-4CB6-8E58-3CB605E58F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3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6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368D8-09E1-4F08-9AF6-6AC15FF801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401CD-EF8C-4F29-8DA7-431D605EF5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48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3F7E3-25E4-4E19-91D8-7C35D1669D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2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F709E-3D5C-4AED-A786-23D81712B7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46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C67CF-38EE-4B3F-86BB-648DABE95A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57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BB40-AF59-4CD1-AA0E-BD4110EC7F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0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72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36" y="168948"/>
            <a:ext cx="3199689" cy="1847454"/>
          </a:xfrm>
          <a:solidFill>
            <a:srgbClr val="0080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R0 or R naught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49" y="2554068"/>
            <a:ext cx="1501505" cy="1014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74" y="4130779"/>
            <a:ext cx="2732136" cy="40011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</a:rPr>
              <a:t>nue.okstate.edu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2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5"/>
            <a:ext cx="7886700" cy="681039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781050"/>
            <a:ext cx="8772525" cy="4914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or R naught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“the reproduction number”</a:t>
            </a:r>
          </a:p>
          <a:p>
            <a:pPr marL="0" indent="0">
              <a:buNone/>
            </a:pPr>
            <a:r>
              <a:rPr lang="en-US" sz="2000" dirty="0" smtClean="0"/>
              <a:t>or  “how contagious an infectious disease is”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Can </a:t>
            </a:r>
            <a:r>
              <a:rPr lang="en-US" sz="2000" dirty="0"/>
              <a:t>be used to </a:t>
            </a:r>
            <a:r>
              <a:rPr lang="en-US" sz="2000" b="1" dirty="0"/>
              <a:t>measure</a:t>
            </a:r>
            <a:r>
              <a:rPr lang="en-US" sz="2000" dirty="0"/>
              <a:t> any contagious disease that may spread in a susceptible population.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of 12 means that a person who has the disease will transmit it to an average of 12 other people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&lt; 1 , each existing infection causes less than one infection.  In this case the disease will decline and eventually die out</a:t>
            </a:r>
          </a:p>
          <a:p>
            <a:pPr marL="0" indent="0">
              <a:buNone/>
            </a:pPr>
            <a:r>
              <a:rPr lang="en-US" sz="2000" dirty="0"/>
              <a:t>R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 = 1, each existing infection causes one new infection.  The disease will stay alive and stable but there will not be an outbreak or an epidemic</a:t>
            </a:r>
          </a:p>
          <a:p>
            <a:pPr marL="0" indent="0">
              <a:buNone/>
            </a:pPr>
            <a:r>
              <a:rPr lang="en-US" sz="2000" dirty="0"/>
              <a:t>R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&gt; 1, each existing infection causes more than one new infection.  The disease will spread between people and there may be an outbreak of epidemic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182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Swine Flu (H1N1), </a:t>
            </a:r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 1.5</a:t>
            </a:r>
          </a:p>
          <a:p>
            <a:r>
              <a:rPr lang="en-US" dirty="0" smtClean="0"/>
              <a:t>Hepatitis C, </a:t>
            </a:r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 2</a:t>
            </a:r>
          </a:p>
          <a:p>
            <a:r>
              <a:rPr lang="en-US" dirty="0" smtClean="0"/>
              <a:t>Ebola, </a:t>
            </a:r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 2</a:t>
            </a:r>
          </a:p>
          <a:p>
            <a:r>
              <a:rPr lang="en-US" dirty="0" smtClean="0"/>
              <a:t>HIV, </a:t>
            </a:r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 4</a:t>
            </a:r>
          </a:p>
          <a:p>
            <a:r>
              <a:rPr lang="en-US" dirty="0" smtClean="0"/>
              <a:t>Coronavirus, </a:t>
            </a:r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 2.5</a:t>
            </a:r>
          </a:p>
          <a:p>
            <a:endParaRPr lang="en-US" dirty="0"/>
          </a:p>
          <a:p>
            <a:r>
              <a:rPr lang="en-US" dirty="0" smtClean="0"/>
              <a:t>Pandemic:  disease prevalent over a whole country or the world</a:t>
            </a:r>
          </a:p>
          <a:p>
            <a:r>
              <a:rPr lang="en-US" dirty="0" smtClean="0"/>
              <a:t>Epidemic:  widespread occurrence of an infectious disease in a community at a particular time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1257300"/>
            <a:ext cx="5968031" cy="2743200"/>
          </a:xfrm>
        </p:spPr>
      </p:pic>
      <p:sp>
        <p:nvSpPr>
          <p:cNvPr id="6" name="TextBox 5"/>
          <p:cNvSpPr txBox="1"/>
          <p:nvPr/>
        </p:nvSpPr>
        <p:spPr>
          <a:xfrm>
            <a:off x="457200" y="5331076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041971" algn="l"/>
              </a:tabLst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Norman Borlaug </a:t>
            </a:r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     </a:t>
            </a: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Mother Teresa</a:t>
            </a:r>
            <a:br>
              <a:rPr lang="en-US" sz="24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 1914 </a:t>
            </a: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– 2009       </a:t>
            </a:r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	1910 - 1997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8" t="10293"/>
          <a:stretch/>
        </p:blipFill>
        <p:spPr bwMode="auto">
          <a:xfrm>
            <a:off x="1371602" y="4435717"/>
            <a:ext cx="1807369" cy="68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69" y="4282600"/>
            <a:ext cx="1371064" cy="896066"/>
          </a:xfrm>
          <a:prstGeom prst="rect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4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113297</TotalTime>
  <Words>87</Words>
  <Application>Microsoft Office PowerPoint</Application>
  <PresentationFormat>Letter Paper (8.5x11 in)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Office Theme</vt:lpstr>
      <vt:lpstr>R0 or R naught</vt:lpstr>
      <vt:lpstr>Epidemiology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Agronomy Farm</dc:creator>
  <cp:lastModifiedBy>william raun</cp:lastModifiedBy>
  <cp:revision>1338</cp:revision>
  <cp:lastPrinted>1999-04-28T13:51:21Z</cp:lastPrinted>
  <dcterms:created xsi:type="dcterms:W3CDTF">1998-02-02T17:19:48Z</dcterms:created>
  <dcterms:modified xsi:type="dcterms:W3CDTF">2020-03-24T17:38:13Z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wrr@agr.okstate.edu</vt:lpwstr>
  </property>
  <property fmtid="{D5CDD505-2E9C-101B-9397-08002B2CF9AE}" pid="8" name="HomePage">
    <vt:lpwstr>nitrogen_use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C:\NUE\NUE Web Page</vt:lpwstr>
  </property>
</Properties>
</file>