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34"/>
  </p:notesMasterIdLst>
  <p:handoutMasterIdLst>
    <p:handoutMasterId r:id="rId35"/>
  </p:handoutMasterIdLst>
  <p:sldIdLst>
    <p:sldId id="508" r:id="rId2"/>
    <p:sldId id="505" r:id="rId3"/>
    <p:sldId id="509" r:id="rId4"/>
    <p:sldId id="510" r:id="rId5"/>
    <p:sldId id="506" r:id="rId6"/>
    <p:sldId id="507" r:id="rId7"/>
    <p:sldId id="504" r:id="rId8"/>
    <p:sldId id="492" r:id="rId9"/>
    <p:sldId id="493" r:id="rId10"/>
    <p:sldId id="494" r:id="rId11"/>
    <p:sldId id="495" r:id="rId12"/>
    <p:sldId id="496" r:id="rId13"/>
    <p:sldId id="497" r:id="rId14"/>
    <p:sldId id="498" r:id="rId15"/>
    <p:sldId id="499" r:id="rId16"/>
    <p:sldId id="500" r:id="rId17"/>
    <p:sldId id="501" r:id="rId18"/>
    <p:sldId id="502" r:id="rId19"/>
    <p:sldId id="503" r:id="rId20"/>
    <p:sldId id="431" r:id="rId21"/>
    <p:sldId id="339" r:id="rId22"/>
    <p:sldId id="491" r:id="rId23"/>
    <p:sldId id="456" r:id="rId24"/>
    <p:sldId id="421" r:id="rId25"/>
    <p:sldId id="486" r:id="rId26"/>
    <p:sldId id="356" r:id="rId27"/>
    <p:sldId id="433" r:id="rId28"/>
    <p:sldId id="458" r:id="rId29"/>
    <p:sldId id="428" r:id="rId30"/>
    <p:sldId id="401" r:id="rId31"/>
    <p:sldId id="376" r:id="rId32"/>
    <p:sldId id="482" r:id="rId33"/>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6600"/>
    <a:srgbClr val="006600"/>
    <a:srgbClr val="008000"/>
    <a:srgbClr val="FF0000"/>
    <a:srgbClr val="00CC00"/>
    <a:srgbClr val="92D050"/>
    <a:srgbClr val="99FF33"/>
    <a:srgbClr val="33CC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9" autoAdjust="0"/>
    <p:restoredTop sz="90960" autoAdjust="0"/>
  </p:normalViewPr>
  <p:slideViewPr>
    <p:cSldViewPr snapToGrid="0" snapToObjects="1">
      <p:cViewPr varScale="1">
        <p:scale>
          <a:sx n="85" d="100"/>
          <a:sy n="85" d="100"/>
        </p:scale>
        <p:origin x="180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1</a:t>
            </a:fld>
            <a:endParaRPr lang="en-US" altLang="en-US"/>
          </a:p>
        </p:txBody>
      </p:sp>
    </p:spTree>
    <p:extLst>
      <p:ext uri="{BB962C8B-B14F-4D97-AF65-F5344CB8AC3E}">
        <p14:creationId xmlns:p14="http://schemas.microsoft.com/office/powerpoint/2010/main" val="427680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ABFCBB-A6CE-46E8-9933-75CA1C3797B2}" type="slidenum">
              <a:rPr lang="en-US" altLang="en-US"/>
              <a:pPr eaLnBrk="1" hangingPunct="1"/>
              <a:t>23</a:t>
            </a:fld>
            <a:endParaRPr lang="en-US" altLang="en-US"/>
          </a:p>
        </p:txBody>
      </p:sp>
    </p:spTree>
    <p:extLst>
      <p:ext uri="{BB962C8B-B14F-4D97-AF65-F5344CB8AC3E}">
        <p14:creationId xmlns:p14="http://schemas.microsoft.com/office/powerpoint/2010/main" val="3189082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29</a:t>
            </a:fld>
            <a:endParaRPr lang="en-US" altLang="en-US"/>
          </a:p>
        </p:txBody>
      </p:sp>
    </p:spTree>
    <p:extLst>
      <p:ext uri="{BB962C8B-B14F-4D97-AF65-F5344CB8AC3E}">
        <p14:creationId xmlns:p14="http://schemas.microsoft.com/office/powerpoint/2010/main" val="307155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295984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410012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10327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86557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325098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23161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31758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111347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1539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0799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33843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41086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348924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70899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8850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2950938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a:xfrm>
            <a:off x="533400" y="6172200"/>
            <a:ext cx="5811724" cy="365125"/>
          </a:xfrm>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417705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070C0"/>
            </a:gs>
            <a:gs pos="95000">
              <a:schemeClr val="accent1">
                <a:lumMod val="5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en-US" alt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lt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078957596"/>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30/0016-7606(1970)81%5b95:RIN%5d2.0.CO" TargetMode="External"/><Relationship Id="rId2" Type="http://schemas.openxmlformats.org/officeDocument/2006/relationships/hyperlink" Target="https://www.allaboutscience.org/second-law-of-thermodynamics.ht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nue.okstate.edu/Hand_Planter.htm"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okstate.edu/" TargetMode="External"/><Relationship Id="rId4" Type="http://schemas.openxmlformats.org/officeDocument/2006/relationships/image" Target="../media/image17.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7.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0070C0"/>
            </a:gs>
            <a:gs pos="95000">
              <a:schemeClr val="accent1">
                <a:lumMod val="50000"/>
              </a:schemeClr>
            </a:gs>
          </a:gsLst>
          <a:lin ang="6120000" scaled="1"/>
          <a:tileRect/>
        </a:gradFill>
        <a:effectLst/>
      </p:bgPr>
    </p:bg>
    <p:spTree>
      <p:nvGrpSpPr>
        <p:cNvPr id="1" name=""/>
        <p:cNvGrpSpPr/>
        <p:nvPr/>
      </p:nvGrpSpPr>
      <p:grpSpPr>
        <a:xfrm>
          <a:off x="0" y="0"/>
          <a:ext cx="0" cy="0"/>
          <a:chOff x="0" y="0"/>
          <a:chExt cx="0" cy="0"/>
        </a:xfrm>
      </p:grpSpPr>
      <p:sp>
        <p:nvSpPr>
          <p:cNvPr id="10" name="Rounded Rectangle 9"/>
          <p:cNvSpPr/>
          <p:nvPr/>
        </p:nvSpPr>
        <p:spPr>
          <a:xfrm>
            <a:off x="216976" y="216977"/>
            <a:ext cx="7268705" cy="4339525"/>
          </a:xfrm>
          <a:prstGeom prst="roundRect">
            <a:avLst/>
          </a:prstGeom>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Unpredictable Nature of Environment on Nitrogen Supply and Demand</a:t>
            </a:r>
          </a:p>
          <a:p>
            <a:pPr algn="ctr"/>
            <a:r>
              <a:rPr lang="en-US" sz="2400" b="1" dirty="0" smtClean="0">
                <a:solidFill>
                  <a:schemeClr val="tx1"/>
                </a:solidFill>
              </a:rPr>
              <a:t/>
            </a:r>
            <a:br>
              <a:rPr lang="en-US" sz="2400" b="1" dirty="0" smtClean="0">
                <a:solidFill>
                  <a:schemeClr val="tx1"/>
                </a:solidFill>
              </a:rPr>
            </a:br>
            <a:r>
              <a:rPr lang="en-US" sz="2400" b="1" dirty="0" smtClean="0">
                <a:solidFill>
                  <a:schemeClr val="tx1"/>
                </a:solidFill>
              </a:rPr>
              <a:t>November 2019</a:t>
            </a:r>
            <a:r>
              <a:rPr lang="en-US" sz="2400" b="1" dirty="0">
                <a:solidFill>
                  <a:schemeClr val="tx1"/>
                </a:solidFill>
              </a:rPr>
              <a:t/>
            </a:r>
            <a:br>
              <a:rPr lang="en-US" sz="2400" b="1" dirty="0">
                <a:solidFill>
                  <a:schemeClr val="tx1"/>
                </a:solidFill>
              </a:rPr>
            </a:br>
            <a:r>
              <a:rPr lang="en-US" sz="2400" b="1" dirty="0" smtClean="0">
                <a:solidFill>
                  <a:schemeClr val="tx1"/>
                </a:solidFill>
              </a:rPr>
              <a:t>ASA</a:t>
            </a:r>
            <a:r>
              <a:rPr lang="en-US" sz="2400" b="1" dirty="0">
                <a:solidFill>
                  <a:schemeClr val="tx1"/>
                </a:solidFill>
              </a:rPr>
              <a:t/>
            </a:r>
            <a:br>
              <a:rPr lang="en-US" sz="2400" b="1" dirty="0">
                <a:solidFill>
                  <a:schemeClr val="tx1"/>
                </a:solidFill>
              </a:rPr>
            </a:br>
            <a:r>
              <a:rPr lang="en-US" sz="2400" b="1" dirty="0">
                <a:solidFill>
                  <a:schemeClr val="tx1"/>
                </a:solidFill>
              </a:rPr>
              <a:t/>
            </a:r>
            <a:br>
              <a:rPr lang="en-US" sz="2400" b="1" dirty="0">
                <a:solidFill>
                  <a:schemeClr val="tx1"/>
                </a:solidFill>
              </a:rPr>
            </a:br>
            <a:r>
              <a:rPr lang="en-US" sz="2400" b="1" dirty="0" smtClean="0">
                <a:solidFill>
                  <a:schemeClr val="tx1"/>
                </a:solidFill>
              </a:rPr>
              <a:t>nue.okstate.edu</a:t>
            </a:r>
            <a:endParaRPr lang="en-US" sz="2400" dirty="0">
              <a:solidFill>
                <a:schemeClr val="tx1"/>
              </a:solidFill>
            </a:endParaRPr>
          </a:p>
        </p:txBody>
      </p:sp>
      <p:pic>
        <p:nvPicPr>
          <p:cNvPr id="9" name="Picture 8"/>
          <p:cNvPicPr>
            <a:picLocks noChangeAspect="1"/>
          </p:cNvPicPr>
          <p:nvPr/>
        </p:nvPicPr>
        <p:blipFill>
          <a:blip r:embed="rId3"/>
          <a:stretch>
            <a:fillRect/>
          </a:stretch>
        </p:blipFill>
        <p:spPr>
          <a:xfrm>
            <a:off x="6888287" y="1656636"/>
            <a:ext cx="1615580" cy="859611"/>
          </a:xfrm>
          <a:prstGeom prst="rect">
            <a:avLst/>
          </a:prstGeom>
          <a:ln>
            <a:solidFill>
              <a:schemeClr val="bg1"/>
            </a:solidFill>
          </a:ln>
        </p:spPr>
      </p:pic>
      <p:pic>
        <p:nvPicPr>
          <p:cNvPr id="2" name="Picture 1"/>
          <p:cNvPicPr>
            <a:picLocks noChangeAspect="1"/>
          </p:cNvPicPr>
          <p:nvPr/>
        </p:nvPicPr>
        <p:blipFill>
          <a:blip r:embed="rId4"/>
          <a:stretch>
            <a:fillRect/>
          </a:stretch>
        </p:blipFill>
        <p:spPr>
          <a:xfrm>
            <a:off x="6888287" y="2754213"/>
            <a:ext cx="1615580" cy="793328"/>
          </a:xfrm>
          <a:prstGeom prst="rect">
            <a:avLst/>
          </a:prstGeom>
        </p:spPr>
      </p:pic>
    </p:spTree>
    <p:extLst>
      <p:ext uri="{BB962C8B-B14F-4D97-AF65-F5344CB8AC3E}">
        <p14:creationId xmlns:p14="http://schemas.microsoft.com/office/powerpoint/2010/main" val="3716760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econd law of thermodyna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83" y="1076314"/>
            <a:ext cx="7751180" cy="4360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50" y="5599289"/>
            <a:ext cx="8097661" cy="1200329"/>
          </a:xfrm>
          <a:prstGeom prst="rect">
            <a:avLst/>
          </a:prstGeom>
          <a:noFill/>
        </p:spPr>
        <p:txBody>
          <a:bodyPr wrap="square" rtlCol="0">
            <a:spAutoFit/>
          </a:bodyPr>
          <a:lstStyle/>
          <a:p>
            <a:r>
              <a:rPr lang="en-US" sz="1800" b="1" dirty="0"/>
              <a:t>Delta S</a:t>
            </a:r>
            <a:r>
              <a:rPr lang="en-US" sz="1800" dirty="0"/>
              <a:t> is entropy. It's a measurement of randomness or disorder. Notice I </a:t>
            </a:r>
            <a:r>
              <a:rPr lang="en-US" sz="1800" dirty="0" err="1"/>
              <a:t>have</a:t>
            </a:r>
            <a:r>
              <a:rPr lang="en-US" sz="1800" b="1" dirty="0" err="1"/>
              <a:t>deltas</a:t>
            </a:r>
            <a:r>
              <a:rPr lang="en-US" sz="1800" dirty="0"/>
              <a:t> in front of these. That's because we typically talk about changes, reactions or processes that actually happen in </a:t>
            </a:r>
            <a:r>
              <a:rPr lang="en-US" sz="1800" b="1" dirty="0"/>
              <a:t>Chemistry</a:t>
            </a:r>
            <a:r>
              <a:rPr lang="en-US" sz="1800" dirty="0"/>
              <a:t>. ... We can only measure the change it undergoes through a </a:t>
            </a:r>
            <a:r>
              <a:rPr lang="en-US" sz="1800" b="1" dirty="0"/>
              <a:t>chemical</a:t>
            </a:r>
            <a:r>
              <a:rPr lang="en-US" sz="1800" dirty="0"/>
              <a:t> process</a:t>
            </a:r>
          </a:p>
        </p:txBody>
      </p:sp>
      <p:sp>
        <p:nvSpPr>
          <p:cNvPr id="5" name="TextBox 4"/>
          <p:cNvSpPr txBox="1"/>
          <p:nvPr/>
        </p:nvSpPr>
        <p:spPr>
          <a:xfrm>
            <a:off x="628650" y="237067"/>
            <a:ext cx="6889750" cy="523220"/>
          </a:xfrm>
          <a:prstGeom prst="rect">
            <a:avLst/>
          </a:prstGeom>
          <a:noFill/>
        </p:spPr>
        <p:txBody>
          <a:bodyPr wrap="square" rtlCol="0">
            <a:spAutoFit/>
          </a:bodyPr>
          <a:lstStyle/>
          <a:p>
            <a:r>
              <a:rPr lang="en-US" sz="1400" dirty="0"/>
              <a:t>In an irreversible process, </a:t>
            </a:r>
            <a:r>
              <a:rPr lang="en-US" sz="1400" b="1" dirty="0"/>
              <a:t>entropy always increases</a:t>
            </a:r>
            <a:r>
              <a:rPr lang="en-US" sz="1400" dirty="0"/>
              <a:t>, so the change in </a:t>
            </a:r>
            <a:r>
              <a:rPr lang="en-US" sz="1400" b="1" dirty="0"/>
              <a:t>entropy</a:t>
            </a:r>
            <a:r>
              <a:rPr lang="en-US" sz="1400" dirty="0"/>
              <a:t> is positive. The total </a:t>
            </a:r>
            <a:r>
              <a:rPr lang="en-US" sz="1400" b="1" dirty="0"/>
              <a:t>entropy</a:t>
            </a:r>
            <a:r>
              <a:rPr lang="en-US" sz="1400" dirty="0"/>
              <a:t> of the universe is continually increasing.</a:t>
            </a:r>
          </a:p>
        </p:txBody>
      </p:sp>
    </p:spTree>
    <p:extLst>
      <p:ext uri="{BB962C8B-B14F-4D97-AF65-F5344CB8AC3E}">
        <p14:creationId xmlns:p14="http://schemas.microsoft.com/office/powerpoint/2010/main" val="104084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629003"/>
            <a:ext cx="7886700" cy="4351338"/>
          </a:xfrm>
        </p:spPr>
        <p:txBody>
          <a:bodyPr>
            <a:normAutofit fontScale="92500" lnSpcReduction="20000"/>
          </a:bodyPr>
          <a:lstStyle/>
          <a:p>
            <a:r>
              <a:rPr lang="en-US" dirty="0" err="1">
                <a:solidFill>
                  <a:schemeClr val="tx1"/>
                </a:solidFill>
              </a:rPr>
              <a:t>Gregor</a:t>
            </a:r>
            <a:r>
              <a:rPr lang="en-US" dirty="0">
                <a:solidFill>
                  <a:schemeClr val="tx1"/>
                </a:solidFill>
              </a:rPr>
              <a:t> Johann Mendel (1822 – 1884) </a:t>
            </a:r>
            <a:r>
              <a:rPr lang="en-US" dirty="0" smtClean="0">
                <a:solidFill>
                  <a:schemeClr val="tx1"/>
                </a:solidFill>
              </a:rPr>
              <a:t>Catholic </a:t>
            </a:r>
            <a:r>
              <a:rPr lang="en-US" dirty="0">
                <a:solidFill>
                  <a:schemeClr val="tx1"/>
                </a:solidFill>
              </a:rPr>
              <a:t>Augustinian </a:t>
            </a:r>
            <a:r>
              <a:rPr lang="en-US" dirty="0" smtClean="0">
                <a:solidFill>
                  <a:schemeClr val="tx1"/>
                </a:solidFill>
              </a:rPr>
              <a:t>Priest, founder </a:t>
            </a:r>
            <a:r>
              <a:rPr lang="en-US" dirty="0">
                <a:solidFill>
                  <a:schemeClr val="tx1"/>
                </a:solidFill>
              </a:rPr>
              <a:t>of the modern science of genetics (</a:t>
            </a:r>
            <a:r>
              <a:rPr lang="en-US" dirty="0" err="1">
                <a:solidFill>
                  <a:schemeClr val="tx1"/>
                </a:solidFill>
              </a:rPr>
              <a:t>Olby</a:t>
            </a:r>
            <a:r>
              <a:rPr lang="en-US" dirty="0">
                <a:solidFill>
                  <a:schemeClr val="tx1"/>
                </a:solidFill>
              </a:rPr>
              <a:t>, 1997).  </a:t>
            </a:r>
            <a:r>
              <a:rPr lang="en-US" dirty="0" smtClean="0">
                <a:solidFill>
                  <a:schemeClr val="tx1"/>
                </a:solidFill>
              </a:rPr>
              <a:t>Discovered </a:t>
            </a:r>
            <a:r>
              <a:rPr lang="en-US" dirty="0">
                <a:solidFill>
                  <a:schemeClr val="tx1"/>
                </a:solidFill>
              </a:rPr>
              <a:t>the basic principles of heredity </a:t>
            </a:r>
            <a:r>
              <a:rPr lang="en-US" dirty="0" smtClean="0">
                <a:solidFill>
                  <a:schemeClr val="tx1"/>
                </a:solidFill>
              </a:rPr>
              <a:t>via </a:t>
            </a:r>
            <a:r>
              <a:rPr lang="en-US" dirty="0">
                <a:solidFill>
                  <a:schemeClr val="tx1"/>
                </a:solidFill>
              </a:rPr>
              <a:t>experiments with peas (</a:t>
            </a:r>
            <a:r>
              <a:rPr lang="en-US" dirty="0" err="1">
                <a:solidFill>
                  <a:schemeClr val="tx1"/>
                </a:solidFill>
              </a:rPr>
              <a:t>Pisum</a:t>
            </a:r>
            <a:r>
              <a:rPr lang="en-US" dirty="0">
                <a:solidFill>
                  <a:schemeClr val="tx1"/>
                </a:solidFill>
              </a:rPr>
              <a:t> </a:t>
            </a:r>
            <a:r>
              <a:rPr lang="en-US" dirty="0" err="1">
                <a:solidFill>
                  <a:schemeClr val="tx1"/>
                </a:solidFill>
              </a:rPr>
              <a:t>sp</a:t>
            </a:r>
            <a:r>
              <a:rPr lang="en-US" dirty="0">
                <a:solidFill>
                  <a:schemeClr val="tx1"/>
                </a:solidFill>
              </a:rPr>
              <a:t>) but suggested that this theory applied to all living things. </a:t>
            </a:r>
            <a:endParaRPr lang="en-US" dirty="0" smtClean="0">
              <a:solidFill>
                <a:schemeClr val="tx1"/>
              </a:solidFill>
            </a:endParaRPr>
          </a:p>
          <a:p>
            <a:endParaRPr lang="en-US" dirty="0">
              <a:solidFill>
                <a:schemeClr val="tx1"/>
              </a:solidFill>
            </a:endParaRPr>
          </a:p>
          <a:p>
            <a:r>
              <a:rPr lang="en-US" dirty="0">
                <a:solidFill>
                  <a:schemeClr val="tx1"/>
                </a:solidFill>
              </a:rPr>
              <a:t>Mendel’s Law of Independent Assortment established that traits were passed on independently of other traits from parent to offspring (Bateson, 2007). </a:t>
            </a:r>
            <a:endParaRPr lang="en-US" dirty="0" smtClean="0">
              <a:solidFill>
                <a:schemeClr val="tx1"/>
              </a:solidFill>
            </a:endParaRPr>
          </a:p>
          <a:p>
            <a:endParaRPr lang="en-US" dirty="0">
              <a:solidFill>
                <a:schemeClr val="tx1"/>
              </a:solidFill>
            </a:endParaRPr>
          </a:p>
          <a:p>
            <a:r>
              <a:rPr lang="en-US" dirty="0">
                <a:solidFill>
                  <a:schemeClr val="tx1"/>
                </a:solidFill>
              </a:rPr>
              <a:t>Random is the fundamental/overarching principle that helps to explain how traits were independently passed from parent to offspring.  It is the presence of randomness in all biological systems that this </a:t>
            </a:r>
            <a:r>
              <a:rPr lang="en-US" dirty="0" smtClean="0">
                <a:solidFill>
                  <a:schemeClr val="tx1"/>
                </a:solidFill>
              </a:rPr>
              <a:t>paper highlights</a:t>
            </a:r>
            <a:endParaRPr lang="en-US" dirty="0">
              <a:solidFill>
                <a:schemeClr val="tx1"/>
              </a:solidFill>
            </a:endParaRPr>
          </a:p>
          <a:p>
            <a:endParaRPr lang="en-US" dirty="0">
              <a:solidFill>
                <a:schemeClr val="tx1"/>
              </a:solidFill>
            </a:endParaRPr>
          </a:p>
        </p:txBody>
      </p:sp>
      <p:sp>
        <p:nvSpPr>
          <p:cNvPr id="4" name="TextBox 3"/>
          <p:cNvSpPr txBox="1"/>
          <p:nvPr/>
        </p:nvSpPr>
        <p:spPr>
          <a:xfrm>
            <a:off x="1806222" y="5452533"/>
            <a:ext cx="6050845" cy="1015663"/>
          </a:xfrm>
          <a:prstGeom prst="rect">
            <a:avLst/>
          </a:prstGeom>
          <a:noFill/>
        </p:spPr>
        <p:txBody>
          <a:bodyPr wrap="square" rtlCol="0">
            <a:spAutoFit/>
          </a:bodyPr>
          <a:lstStyle/>
          <a:p>
            <a:r>
              <a:rPr lang="en-US" sz="1000" dirty="0" err="1"/>
              <a:t>Olby</a:t>
            </a:r>
            <a:r>
              <a:rPr lang="en-US" sz="1000" dirty="0"/>
              <a:t>, R.C., 1997. Mendel, </a:t>
            </a:r>
            <a:r>
              <a:rPr lang="en-US" sz="1000" dirty="0" err="1"/>
              <a:t>Mendelism</a:t>
            </a:r>
            <a:r>
              <a:rPr lang="en-US" sz="1000" dirty="0"/>
              <a:t> and genetics. Mendel-Web, URL: www. </a:t>
            </a:r>
            <a:r>
              <a:rPr lang="en-US" sz="1000" dirty="0" err="1"/>
              <a:t>netspace</a:t>
            </a:r>
            <a:r>
              <a:rPr lang="en-US" sz="1000" dirty="0"/>
              <a:t>. org/</a:t>
            </a:r>
            <a:r>
              <a:rPr lang="en-US" sz="1000" dirty="0" err="1"/>
              <a:t>MendelWeb</a:t>
            </a:r>
            <a:r>
              <a:rPr lang="en-US" sz="1000" dirty="0"/>
              <a:t>/</a:t>
            </a:r>
            <a:r>
              <a:rPr lang="en-US" sz="1000" dirty="0" err="1"/>
              <a:t>MWolby</a:t>
            </a:r>
            <a:r>
              <a:rPr lang="en-US" sz="1000" dirty="0"/>
              <a:t>. intro. html</a:t>
            </a:r>
            <a:r>
              <a:rPr lang="en-US" sz="1000" dirty="0" smtClean="0"/>
              <a:t>.</a:t>
            </a:r>
          </a:p>
          <a:p>
            <a:endParaRPr lang="en-US" sz="1000" dirty="0"/>
          </a:p>
          <a:p>
            <a:r>
              <a:rPr lang="en-US" sz="1000" dirty="0"/>
              <a:t>Bateson, W., 2007. Mendel's principles of heredity. </a:t>
            </a:r>
            <a:r>
              <a:rPr lang="en-US" sz="1000" dirty="0" err="1"/>
              <a:t>Cosimo</a:t>
            </a:r>
            <a:r>
              <a:rPr lang="en-US" sz="1000" dirty="0"/>
              <a:t>, Inc.</a:t>
            </a:r>
          </a:p>
          <a:p>
            <a:endParaRPr lang="en-US" sz="1000" dirty="0"/>
          </a:p>
          <a:p>
            <a:endParaRPr lang="en-US" sz="1000" dirty="0"/>
          </a:p>
        </p:txBody>
      </p:sp>
    </p:spTree>
    <p:extLst>
      <p:ext uri="{BB962C8B-B14F-4D97-AF65-F5344CB8AC3E}">
        <p14:creationId xmlns:p14="http://schemas.microsoft.com/office/powerpoint/2010/main" val="2823494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0" y="380648"/>
            <a:ext cx="7886700" cy="4351338"/>
          </a:xfrm>
        </p:spPr>
        <p:txBody>
          <a:bodyPr>
            <a:normAutofit fontScale="92500"/>
          </a:bodyPr>
          <a:lstStyle/>
          <a:p>
            <a:r>
              <a:rPr lang="en-US" dirty="0">
                <a:solidFill>
                  <a:schemeClr val="tx1"/>
                </a:solidFill>
              </a:rPr>
              <a:t>Yield Potential (YP0) and N response or Response Index (RI) were reported to be independent by Raun et al. (2011), using 90 site-years of winter wheat data.  Ensuing work by Arnall et al. (2013) coming from 261 site-years of both maize and wheat data, further documented the validity of this finding. </a:t>
            </a:r>
            <a:endParaRPr lang="en-US" dirty="0" smtClean="0">
              <a:solidFill>
                <a:schemeClr val="tx1"/>
              </a:solidFill>
            </a:endParaRPr>
          </a:p>
          <a:p>
            <a:r>
              <a:rPr lang="en-US" dirty="0">
                <a:solidFill>
                  <a:schemeClr val="tx1"/>
                </a:solidFill>
              </a:rPr>
              <a:t>yield level from one year to the next was documented to be random and unpredictable, while the response to fertilizer N year to year was also random (Dhital and Raun 2016; Lamb et al., 1997). </a:t>
            </a:r>
            <a:endParaRPr lang="en-US" dirty="0" smtClean="0">
              <a:solidFill>
                <a:schemeClr val="tx1"/>
              </a:solidFill>
            </a:endParaRPr>
          </a:p>
          <a:p>
            <a:endParaRPr lang="en-US" dirty="0">
              <a:solidFill>
                <a:schemeClr val="tx1"/>
              </a:solidFill>
            </a:endParaRPr>
          </a:p>
          <a:p>
            <a:r>
              <a:rPr lang="en-US" dirty="0" smtClean="0">
                <a:solidFill>
                  <a:schemeClr val="tx1"/>
                </a:solidFill>
              </a:rPr>
              <a:t>Arnall, Because </a:t>
            </a:r>
            <a:r>
              <a:rPr lang="en-US" dirty="0">
                <a:solidFill>
                  <a:schemeClr val="tx1"/>
                </a:solidFill>
              </a:rPr>
              <a:t>both affect the demand for fertilizer N, independent estimates of both were suggested to calculate realistic in-season fertilizer N rates.  </a:t>
            </a:r>
          </a:p>
          <a:p>
            <a:endParaRPr lang="en-US" dirty="0">
              <a:solidFill>
                <a:schemeClr val="tx1"/>
              </a:solidFill>
            </a:endParaRPr>
          </a:p>
        </p:txBody>
      </p:sp>
      <p:sp>
        <p:nvSpPr>
          <p:cNvPr id="4" name="TextBox 3"/>
          <p:cNvSpPr txBox="1"/>
          <p:nvPr/>
        </p:nvSpPr>
        <p:spPr>
          <a:xfrm>
            <a:off x="1102784" y="5147484"/>
            <a:ext cx="7089422" cy="1169551"/>
          </a:xfrm>
          <a:prstGeom prst="rect">
            <a:avLst/>
          </a:prstGeom>
          <a:noFill/>
        </p:spPr>
        <p:txBody>
          <a:bodyPr wrap="square" rtlCol="0">
            <a:spAutoFit/>
          </a:bodyPr>
          <a:lstStyle/>
          <a:p>
            <a:r>
              <a:rPr lang="en-US" sz="1000" dirty="0"/>
              <a:t>Dhital, S., and W. R. Raun. 2016. Variability in Optimum Nitrogen Rates for Maize. </a:t>
            </a:r>
            <a:r>
              <a:rPr lang="en-US" sz="1000" dirty="0" err="1"/>
              <a:t>Agron</a:t>
            </a:r>
            <a:r>
              <a:rPr lang="en-US" sz="1000" dirty="0"/>
              <a:t>. J. 108:2165-2173. </a:t>
            </a:r>
            <a:r>
              <a:rPr lang="en-US" sz="1000" dirty="0" smtClean="0"/>
              <a:t>doi:10.2134/agronj2016.03.0139</a:t>
            </a:r>
          </a:p>
          <a:p>
            <a:endParaRPr lang="en-US" sz="1000" dirty="0"/>
          </a:p>
          <a:p>
            <a:r>
              <a:rPr lang="en-US" sz="1000" dirty="0"/>
              <a:t>Lamb, J. A., R. H. Dowdy, J. L. Anderson, and G. W. </a:t>
            </a:r>
            <a:r>
              <a:rPr lang="en-US" sz="1000" dirty="0" err="1"/>
              <a:t>Rehm</a:t>
            </a:r>
            <a:r>
              <a:rPr lang="en-US" sz="1000" dirty="0"/>
              <a:t>. 1997. Spatial and Temporal Stability of Corn Grain Yields. J. Prod. Agric. 10:410-414. doi:10.2134/jpa1997.0410.</a:t>
            </a:r>
          </a:p>
          <a:p>
            <a:endParaRPr lang="en-US" sz="1000" dirty="0"/>
          </a:p>
          <a:p>
            <a:endParaRPr lang="en-US" sz="1000" dirty="0"/>
          </a:p>
        </p:txBody>
      </p:sp>
    </p:spTree>
    <p:extLst>
      <p:ext uri="{BB962C8B-B14F-4D97-AF65-F5344CB8AC3E}">
        <p14:creationId xmlns:p14="http://schemas.microsoft.com/office/powerpoint/2010/main" val="2792991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472" y="1046692"/>
            <a:ext cx="7886700" cy="4351338"/>
          </a:xfrm>
        </p:spPr>
        <p:txBody>
          <a:bodyPr/>
          <a:lstStyle/>
          <a:p>
            <a:r>
              <a:rPr lang="en-US" b="1" u="sng" dirty="0">
                <a:solidFill>
                  <a:schemeClr val="tx1"/>
                </a:solidFill>
              </a:rPr>
              <a:t>Entropy and Randomness</a:t>
            </a:r>
            <a:endParaRPr lang="en-US" dirty="0">
              <a:solidFill>
                <a:schemeClr val="tx1"/>
              </a:solidFill>
            </a:endParaRPr>
          </a:p>
          <a:p>
            <a:r>
              <a:rPr lang="en-US" dirty="0">
                <a:solidFill>
                  <a:schemeClr val="tx1"/>
                </a:solidFill>
              </a:rPr>
              <a:t>Early work by Mann (1970) recognized randomness in fundamental biological processes and organic evolution. He further suggested that randomness is inherent in the natural process.  Entropy is also a gauge of randomness or chaos within a closed system. As usable energy is irretrievably lost, disorganization, randomness, and chaos increase (</a:t>
            </a:r>
            <a:r>
              <a:rPr lang="en-US" u="sng" dirty="0">
                <a:solidFill>
                  <a:schemeClr val="tx1"/>
                </a:solidFill>
                <a:hlinkClick r:id="rId2"/>
              </a:rPr>
              <a:t>https://www.allaboutscience.org/second-law-of-thermodynamics.htm</a:t>
            </a:r>
            <a:r>
              <a:rPr lang="en-US" dirty="0">
                <a:solidFill>
                  <a:schemeClr val="tx1"/>
                </a:solidFill>
              </a:rPr>
              <a:t>, visited June 19, 2018). This is aligned with the second law of thermodynamics that embeds knowledge that the total entropy of an isolated system can never decrease over time, where entropy is the degree of disorder or randomness in the system (Costa et al., 2002). </a:t>
            </a:r>
          </a:p>
          <a:p>
            <a:endParaRPr lang="en-US" dirty="0">
              <a:solidFill>
                <a:schemeClr val="tx1"/>
              </a:solidFill>
            </a:endParaRPr>
          </a:p>
        </p:txBody>
      </p:sp>
      <p:sp>
        <p:nvSpPr>
          <p:cNvPr id="4" name="TextBox 3"/>
          <p:cNvSpPr txBox="1"/>
          <p:nvPr/>
        </p:nvSpPr>
        <p:spPr>
          <a:xfrm>
            <a:off x="504472" y="5554133"/>
            <a:ext cx="6054372" cy="1169551"/>
          </a:xfrm>
          <a:prstGeom prst="rect">
            <a:avLst/>
          </a:prstGeom>
          <a:noFill/>
        </p:spPr>
        <p:txBody>
          <a:bodyPr wrap="square" rtlCol="0">
            <a:spAutoFit/>
          </a:bodyPr>
          <a:lstStyle/>
          <a:p>
            <a:r>
              <a:rPr lang="en-US" sz="1000" dirty="0"/>
              <a:t>Mann, J. C. (1970).  Randomness in Nature. GSA Bulletin ; 81 (1): 95–104. </a:t>
            </a:r>
            <a:r>
              <a:rPr lang="en-US" sz="1000" dirty="0" err="1"/>
              <a:t>doi</a:t>
            </a:r>
            <a:r>
              <a:rPr lang="en-US" sz="1000" dirty="0"/>
              <a:t>: </a:t>
            </a:r>
            <a:r>
              <a:rPr lang="en-US" sz="1000" dirty="0">
                <a:hlinkClick r:id="rId3"/>
              </a:rPr>
              <a:t>https://</a:t>
            </a:r>
            <a:r>
              <a:rPr lang="en-US" sz="1000" dirty="0" smtClean="0">
                <a:hlinkClick r:id="rId3"/>
              </a:rPr>
              <a:t>doi.org/10.1130/0016-7606(1970)81[95:RIN]2.0.CO</a:t>
            </a:r>
            <a:endParaRPr lang="en-US" sz="1000" dirty="0" smtClean="0"/>
          </a:p>
          <a:p>
            <a:endParaRPr lang="en-US" sz="1000" dirty="0"/>
          </a:p>
          <a:p>
            <a:r>
              <a:rPr lang="en-US" sz="1000" dirty="0"/>
              <a:t>Costa, M., A. L. Goldberger, and C.K. Peng. 2002. Multiscale entropy analysis of complex physiologic time series. Physical Review Letters: 89(6) 68-102.</a:t>
            </a:r>
          </a:p>
          <a:p>
            <a:endParaRPr lang="en-US" sz="1000" dirty="0"/>
          </a:p>
          <a:p>
            <a:endParaRPr lang="en-US" sz="1000" dirty="0"/>
          </a:p>
        </p:txBody>
      </p:sp>
    </p:spTree>
    <p:extLst>
      <p:ext uri="{BB962C8B-B14F-4D97-AF65-F5344CB8AC3E}">
        <p14:creationId xmlns:p14="http://schemas.microsoft.com/office/powerpoint/2010/main" val="395052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12825"/>
            <a:ext cx="7886700" cy="4351338"/>
          </a:xfrm>
        </p:spPr>
        <p:txBody>
          <a:bodyPr>
            <a:normAutofit fontScale="92500" lnSpcReduction="20000"/>
          </a:bodyPr>
          <a:lstStyle/>
          <a:p>
            <a:r>
              <a:rPr lang="en-US" dirty="0" err="1">
                <a:solidFill>
                  <a:schemeClr val="tx1"/>
                </a:solidFill>
              </a:rPr>
              <a:t>Heams</a:t>
            </a:r>
            <a:r>
              <a:rPr lang="en-US" dirty="0">
                <a:solidFill>
                  <a:schemeClr val="tx1"/>
                </a:solidFill>
              </a:rPr>
              <a:t> (2014) reported that randomness is in many ways, an inherent feature of evolutionary biology and genetics.  This is reflected in work by Lee (2002), who noted that the invasion success of many species depends on their ability to respond to natural selection.  Wang et al. (2016) summarized that the second law of thermodynamics states that a system progresses in the direction of increasing entropy, where a system includes engineered devices as well as biological organisms and that entropy is a measure of randomness.  He further noted that a system naturally progresses from non-randomness to randomness.</a:t>
            </a:r>
          </a:p>
          <a:p>
            <a:r>
              <a:rPr lang="en-US" dirty="0" err="1">
                <a:solidFill>
                  <a:schemeClr val="tx1"/>
                </a:solidFill>
              </a:rPr>
              <a:t>Udgaonkar</a:t>
            </a:r>
            <a:r>
              <a:rPr lang="en-US" dirty="0">
                <a:solidFill>
                  <a:schemeClr val="tx1"/>
                </a:solidFill>
              </a:rPr>
              <a:t> (2001) observed that the second law of thermodynamics does not distinguish between living and non-living things, further observing that the concepts of thermodynamics constitute the unifying principles of physics, chemistry, and biology. </a:t>
            </a:r>
          </a:p>
        </p:txBody>
      </p:sp>
      <p:sp>
        <p:nvSpPr>
          <p:cNvPr id="4" name="TextBox 3"/>
          <p:cNvSpPr txBox="1"/>
          <p:nvPr/>
        </p:nvSpPr>
        <p:spPr>
          <a:xfrm>
            <a:off x="1207911" y="5633324"/>
            <a:ext cx="6897511" cy="1015663"/>
          </a:xfrm>
          <a:prstGeom prst="rect">
            <a:avLst/>
          </a:prstGeom>
          <a:noFill/>
        </p:spPr>
        <p:txBody>
          <a:bodyPr wrap="square" rtlCol="0">
            <a:spAutoFit/>
          </a:bodyPr>
          <a:lstStyle/>
          <a:p>
            <a:r>
              <a:rPr lang="en-US" sz="1000" dirty="0" err="1"/>
              <a:t>Heams</a:t>
            </a:r>
            <a:r>
              <a:rPr lang="en-US" sz="1000" dirty="0"/>
              <a:t>, T.. 2014. Randomness in biology. Mathematical Structures in Computer Science, 24(3), E240308. </a:t>
            </a:r>
            <a:r>
              <a:rPr lang="en-US" sz="1000" dirty="0" smtClean="0"/>
              <a:t>doi:10.1017/S096012951200076X</a:t>
            </a:r>
          </a:p>
          <a:p>
            <a:endParaRPr lang="en-US" sz="1000" dirty="0"/>
          </a:p>
          <a:p>
            <a:r>
              <a:rPr lang="en-US" sz="1000" dirty="0" err="1"/>
              <a:t>Udgaonkar</a:t>
            </a:r>
            <a:r>
              <a:rPr lang="en-US" sz="1000" dirty="0"/>
              <a:t>, J.B., 2001. Entropy in biology. Resonance 6: 61-66. https://doi.org/10.1007/BF02837738</a:t>
            </a:r>
          </a:p>
          <a:p>
            <a:endParaRPr lang="en-US" sz="1000" dirty="0"/>
          </a:p>
          <a:p>
            <a:endParaRPr lang="en-US" sz="1000" dirty="0"/>
          </a:p>
        </p:txBody>
      </p:sp>
    </p:spTree>
    <p:extLst>
      <p:ext uri="{BB962C8B-B14F-4D97-AF65-F5344CB8AC3E}">
        <p14:creationId xmlns:p14="http://schemas.microsoft.com/office/powerpoint/2010/main" val="2605508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solidFill>
                  <a:schemeClr val="tx1"/>
                </a:solidFill>
              </a:rPr>
              <a:t>Udgaonkar</a:t>
            </a:r>
            <a:r>
              <a:rPr lang="en-US" dirty="0">
                <a:solidFill>
                  <a:schemeClr val="tx1"/>
                </a:solidFill>
              </a:rPr>
              <a:t> (2001) also communicated that the second law of thermodynamics implies that the principle of total entropy, as a measure of disorder, must steadily increase.  This acknowledgement that included biology, further ties the second law of thermodynamics to plant and crop production systems.  </a:t>
            </a:r>
            <a:r>
              <a:rPr lang="en-US" dirty="0" err="1">
                <a:solidFill>
                  <a:schemeClr val="tx1"/>
                </a:solidFill>
              </a:rPr>
              <a:t>Heams</a:t>
            </a:r>
            <a:r>
              <a:rPr lang="en-US" dirty="0">
                <a:solidFill>
                  <a:schemeClr val="tx1"/>
                </a:solidFill>
              </a:rPr>
              <a:t> (2014) commented on the need for a reappraisal of the status of randomness in life sciences, and that have important consequences for research strategies in theoretical and applied biology.</a:t>
            </a:r>
          </a:p>
        </p:txBody>
      </p:sp>
      <p:sp>
        <p:nvSpPr>
          <p:cNvPr id="4" name="TextBox 3"/>
          <p:cNvSpPr txBox="1"/>
          <p:nvPr/>
        </p:nvSpPr>
        <p:spPr>
          <a:xfrm>
            <a:off x="1749778" y="5159022"/>
            <a:ext cx="5554133" cy="553998"/>
          </a:xfrm>
          <a:prstGeom prst="rect">
            <a:avLst/>
          </a:prstGeom>
          <a:noFill/>
        </p:spPr>
        <p:txBody>
          <a:bodyPr wrap="square" rtlCol="0">
            <a:spAutoFit/>
          </a:bodyPr>
          <a:lstStyle/>
          <a:p>
            <a:r>
              <a:rPr lang="en-US" sz="1000" dirty="0" err="1"/>
              <a:t>Udgaonkar</a:t>
            </a:r>
            <a:r>
              <a:rPr lang="en-US" sz="1000" dirty="0"/>
              <a:t>, J.B., 2001. Entropy in biology. Resonance 6: 61-66. https://doi.org/10.1007/BF02837738</a:t>
            </a:r>
          </a:p>
          <a:p>
            <a:endParaRPr lang="en-US" sz="1000" dirty="0"/>
          </a:p>
        </p:txBody>
      </p:sp>
    </p:spTree>
    <p:extLst>
      <p:ext uri="{BB962C8B-B14F-4D97-AF65-F5344CB8AC3E}">
        <p14:creationId xmlns:p14="http://schemas.microsoft.com/office/powerpoint/2010/main" val="3326567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solidFill>
                  <a:schemeClr val="tx1"/>
                </a:solidFill>
              </a:rPr>
              <a:t>2</a:t>
            </a:r>
            <a:r>
              <a:rPr lang="en-US" baseline="30000" dirty="0">
                <a:solidFill>
                  <a:schemeClr val="tx1"/>
                </a:solidFill>
              </a:rPr>
              <a:t>nd</a:t>
            </a:r>
            <a:r>
              <a:rPr lang="en-US" dirty="0">
                <a:solidFill>
                  <a:schemeClr val="tx1"/>
                </a:solidFill>
              </a:rPr>
              <a:t> law of thermodynamics helps to explain why ostensibly similar biological components (RI and YP0) were independent (Arnall et al., 2013; Raun et al., 2011).  This law delineates that everything is becoming more and more random with time. </a:t>
            </a:r>
            <a:endParaRPr lang="en-US" dirty="0" smtClean="0">
              <a:solidFill>
                <a:schemeClr val="tx1"/>
              </a:solidFill>
            </a:endParaRPr>
          </a:p>
          <a:p>
            <a:r>
              <a:rPr lang="en-US" dirty="0">
                <a:solidFill>
                  <a:schemeClr val="tx1"/>
                </a:solidFill>
              </a:rPr>
              <a:t>Considering Mendel’s Law of Independent Assortment (traits passed on independently), and the 2</a:t>
            </a:r>
            <a:r>
              <a:rPr lang="en-US" baseline="30000" dirty="0">
                <a:solidFill>
                  <a:schemeClr val="tx1"/>
                </a:solidFill>
              </a:rPr>
              <a:t>nd</a:t>
            </a:r>
            <a:r>
              <a:rPr lang="en-US" dirty="0">
                <a:solidFill>
                  <a:schemeClr val="tx1"/>
                </a:solidFill>
              </a:rPr>
              <a:t> law of thermodynamics, the overarching impact/influence of randomness on all biological properties, leads to understanding that  any one of these biological variables should not be related. </a:t>
            </a:r>
          </a:p>
          <a:p>
            <a:endParaRPr lang="en-US" dirty="0">
              <a:solidFill>
                <a:schemeClr val="tx1"/>
              </a:solidFill>
            </a:endParaRPr>
          </a:p>
        </p:txBody>
      </p:sp>
    </p:spTree>
    <p:extLst>
      <p:ext uri="{BB962C8B-B14F-4D97-AF65-F5344CB8AC3E}">
        <p14:creationId xmlns:p14="http://schemas.microsoft.com/office/powerpoint/2010/main" val="3371579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09626"/>
            <a:ext cx="7886700" cy="4351338"/>
          </a:xfrm>
        </p:spPr>
        <p:txBody>
          <a:bodyPr>
            <a:noAutofit/>
          </a:bodyPr>
          <a:lstStyle/>
          <a:p>
            <a:r>
              <a:rPr lang="en-US" sz="1600" dirty="0">
                <a:solidFill>
                  <a:schemeClr val="tx1"/>
                </a:solidFill>
              </a:rPr>
              <a:t>The terms stochastic process and random process are used interchangeably.  Randomness is the lack of pattern or predictability.  Saunders and Ho (1976) noted that a striking feature of evolution is that it tends to produce organisms which are more and more complex, as such more and more random.  </a:t>
            </a:r>
          </a:p>
          <a:p>
            <a:r>
              <a:rPr lang="en-US" sz="1600" dirty="0">
                <a:solidFill>
                  <a:schemeClr val="tx1"/>
                </a:solidFill>
              </a:rPr>
              <a:t>Systems do not necessarily tend toward chaos, but to a situation that is inherently unstable and unpredictable. At any given moment, random variations occur with varying consequences and varying degrees of predictability (</a:t>
            </a:r>
            <a:r>
              <a:rPr lang="en-US" sz="1600" dirty="0" err="1">
                <a:solidFill>
                  <a:schemeClr val="tx1"/>
                </a:solidFill>
              </a:rPr>
              <a:t>Spielman</a:t>
            </a:r>
            <a:r>
              <a:rPr lang="en-US" sz="1600" dirty="0">
                <a:solidFill>
                  <a:schemeClr val="tx1"/>
                </a:solidFill>
              </a:rPr>
              <a:t> et al., 2009).</a:t>
            </a:r>
          </a:p>
          <a:p>
            <a:r>
              <a:rPr lang="en-US" sz="1600" dirty="0">
                <a:solidFill>
                  <a:schemeClr val="tx1"/>
                </a:solidFill>
              </a:rPr>
              <a:t>Olson et al. (1976) showed that residual mineral N influenced both wheat and corn grain protein levels, and that was noticeably different by environment. Raun et al. (2017), noted an unpredictable environmental influence on grain yields and suggested predicting mid-season yield potential using optical sensors to improve in-season cereal fertilizer N recommendations, over that of yield goals.  </a:t>
            </a:r>
            <a:endParaRPr lang="en-US" sz="1600" dirty="0" smtClean="0">
              <a:solidFill>
                <a:schemeClr val="tx1"/>
              </a:solidFill>
            </a:endParaRPr>
          </a:p>
          <a:p>
            <a:r>
              <a:rPr lang="en-US" sz="1600" dirty="0">
                <a:solidFill>
                  <a:schemeClr val="tx1"/>
                </a:solidFill>
              </a:rPr>
              <a:t>A consequence of unpredictable weather effects on crop requirements has been to use reference plots (high N rates) and crop sensing before in-season N application (Tremblay and </a:t>
            </a:r>
            <a:r>
              <a:rPr lang="en-US" sz="1600" dirty="0" err="1">
                <a:solidFill>
                  <a:schemeClr val="tx1"/>
                </a:solidFill>
              </a:rPr>
              <a:t>Belec</a:t>
            </a:r>
            <a:r>
              <a:rPr lang="en-US" sz="1600" dirty="0">
                <a:solidFill>
                  <a:schemeClr val="tx1"/>
                </a:solidFill>
              </a:rPr>
              <a:t>, 2006). This is bound to the understanding that weather (particularly rainfall in dryland production systems) is the primary driver for both plant growth and soil nutrient availability, and that weather changes dramatically year to year. </a:t>
            </a:r>
          </a:p>
          <a:p>
            <a:endParaRPr lang="en-US" sz="1600" dirty="0">
              <a:solidFill>
                <a:schemeClr val="tx1"/>
              </a:solidFill>
            </a:endParaRPr>
          </a:p>
        </p:txBody>
      </p:sp>
      <p:sp>
        <p:nvSpPr>
          <p:cNvPr id="4" name="TextBox 3"/>
          <p:cNvSpPr txBox="1"/>
          <p:nvPr/>
        </p:nvSpPr>
        <p:spPr>
          <a:xfrm>
            <a:off x="745067" y="5441244"/>
            <a:ext cx="8398933" cy="1323439"/>
          </a:xfrm>
          <a:prstGeom prst="rect">
            <a:avLst/>
          </a:prstGeom>
          <a:noFill/>
        </p:spPr>
        <p:txBody>
          <a:bodyPr wrap="square" rtlCol="0">
            <a:spAutoFit/>
          </a:bodyPr>
          <a:lstStyle/>
          <a:p>
            <a:r>
              <a:rPr lang="en-US" dirty="0"/>
              <a:t>Saunders, P.T., and M.W. Ho. 1976. On the increase in complexity in evolution. J. Theo. Biol. 63: 375-384. </a:t>
            </a:r>
            <a:endParaRPr lang="en-US" dirty="0" smtClean="0"/>
          </a:p>
          <a:p>
            <a:endParaRPr lang="en-US" dirty="0"/>
          </a:p>
          <a:p>
            <a:r>
              <a:rPr lang="en-US" dirty="0" err="1"/>
              <a:t>Spielman</a:t>
            </a:r>
            <a:r>
              <a:rPr lang="en-US" dirty="0"/>
              <a:t>, D.F., J. </a:t>
            </a:r>
            <a:r>
              <a:rPr lang="en-US" dirty="0" err="1"/>
              <a:t>Ekboir</a:t>
            </a:r>
            <a:r>
              <a:rPr lang="en-US" dirty="0"/>
              <a:t>, and K. Davis. 2009.  The art and science of innovation systems inquiry: Applications to Sub-Saharan African agriculture.  Tech. in Society: </a:t>
            </a:r>
            <a:r>
              <a:rPr lang="en-US" dirty="0" smtClean="0"/>
              <a:t>3:399-405</a:t>
            </a:r>
          </a:p>
          <a:p>
            <a:endParaRPr lang="en-US" dirty="0"/>
          </a:p>
          <a:p>
            <a:r>
              <a:rPr lang="en-US" dirty="0"/>
              <a:t>Olson, R. A., K. D. Frank, E. J. </a:t>
            </a:r>
            <a:r>
              <a:rPr lang="en-US" dirty="0" err="1"/>
              <a:t>Deibert</a:t>
            </a:r>
            <a:r>
              <a:rPr lang="en-US" dirty="0"/>
              <a:t>, A. F. Dreier, D. H. Sander, and V. A. Johnson. 1976. Impact of Residual Mineral N in Soil on Grain Protein Yields of Winter Wheat and Corn. </a:t>
            </a:r>
            <a:r>
              <a:rPr lang="en-US" dirty="0" err="1"/>
              <a:t>Agron</a:t>
            </a:r>
            <a:r>
              <a:rPr lang="en-US" dirty="0"/>
              <a:t>. J. 68:769-772. </a:t>
            </a:r>
            <a:r>
              <a:rPr lang="en-US" dirty="0" smtClean="0"/>
              <a:t>doi:10.2134/agronj1976.00021962006800050021x</a:t>
            </a:r>
          </a:p>
          <a:p>
            <a:endParaRPr lang="en-US" dirty="0"/>
          </a:p>
          <a:p>
            <a:r>
              <a:rPr lang="en-US" dirty="0"/>
              <a:t>Tremblay, N., and C. </a:t>
            </a:r>
            <a:r>
              <a:rPr lang="en-US" dirty="0" err="1"/>
              <a:t>Belec</a:t>
            </a:r>
            <a:r>
              <a:rPr lang="en-US" dirty="0"/>
              <a:t>. 2006. Adapting nitrogen fertilization to unpredictable seasonal conditions with the least impact on the environment. Horticulture Technology, 16:408-412.</a:t>
            </a:r>
          </a:p>
          <a:p>
            <a:endParaRPr lang="en-US" dirty="0"/>
          </a:p>
          <a:p>
            <a:endParaRPr lang="en-US" dirty="0"/>
          </a:p>
        </p:txBody>
      </p:sp>
    </p:spTree>
    <p:extLst>
      <p:ext uri="{BB962C8B-B14F-4D97-AF65-F5344CB8AC3E}">
        <p14:creationId xmlns:p14="http://schemas.microsoft.com/office/powerpoint/2010/main" val="309362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761" y="470958"/>
            <a:ext cx="7886700" cy="4351338"/>
          </a:xfrm>
        </p:spPr>
        <p:txBody>
          <a:bodyPr>
            <a:normAutofit lnSpcReduction="10000"/>
          </a:bodyPr>
          <a:lstStyle/>
          <a:p>
            <a:r>
              <a:rPr lang="en-US" dirty="0">
                <a:solidFill>
                  <a:schemeClr val="tx1"/>
                </a:solidFill>
              </a:rPr>
              <a:t>Arnall et al. (2013) further demonstrated the randomness and inconsistency of N response over time, and that was observed in all long-term experiments in their paper, coming from Iowa, Nebraska, Wisconsin, and Oklahoma.  They estimated N response using a Response Index (RI), by dividing grain yield in the adequately fertilized plots by grain yield in the unfertilized plots. </a:t>
            </a:r>
          </a:p>
          <a:p>
            <a:r>
              <a:rPr lang="en-US" dirty="0">
                <a:solidFill>
                  <a:schemeClr val="tx1"/>
                </a:solidFill>
              </a:rPr>
              <a:t>One of the reasons that yield potential and N response are independent is because residual N from the previous year is always different, and likely random due to last year’s environment (</a:t>
            </a:r>
            <a:r>
              <a:rPr lang="en-US" dirty="0" err="1">
                <a:solidFill>
                  <a:schemeClr val="tx1"/>
                </a:solidFill>
              </a:rPr>
              <a:t>Jokela</a:t>
            </a:r>
            <a:r>
              <a:rPr lang="en-US" dirty="0">
                <a:solidFill>
                  <a:schemeClr val="tx1"/>
                </a:solidFill>
              </a:rPr>
              <a:t> and Randall 1989).  The contribution of residual N for the ensuing year then impacts the ensuing years’ RI, randomly, but that doesn’t necessarily impact yield level unless it was a good year (no moisture stress).</a:t>
            </a:r>
          </a:p>
        </p:txBody>
      </p:sp>
      <p:sp>
        <p:nvSpPr>
          <p:cNvPr id="4" name="TextBox 3"/>
          <p:cNvSpPr txBox="1"/>
          <p:nvPr/>
        </p:nvSpPr>
        <p:spPr>
          <a:xfrm>
            <a:off x="1343378" y="5339644"/>
            <a:ext cx="6886222" cy="400110"/>
          </a:xfrm>
          <a:prstGeom prst="rect">
            <a:avLst/>
          </a:prstGeom>
          <a:noFill/>
        </p:spPr>
        <p:txBody>
          <a:bodyPr wrap="square" rtlCol="0">
            <a:spAutoFit/>
          </a:bodyPr>
          <a:lstStyle/>
          <a:p>
            <a:r>
              <a:rPr lang="en-US" sz="1000" dirty="0" err="1"/>
              <a:t>Jokela</a:t>
            </a:r>
            <a:r>
              <a:rPr lang="en-US" sz="1000" dirty="0"/>
              <a:t>, W.E., and G.W. Randall. 1989. Corn yield and residual soil nitrate as affected by time and rate of nitrogen application.  </a:t>
            </a:r>
            <a:r>
              <a:rPr lang="en-US" sz="1000" dirty="0" err="1"/>
              <a:t>Agron</a:t>
            </a:r>
            <a:r>
              <a:rPr lang="en-US" sz="1000" dirty="0"/>
              <a:t>. J. 81:720-726</a:t>
            </a:r>
          </a:p>
        </p:txBody>
      </p:sp>
    </p:spTree>
    <p:extLst>
      <p:ext uri="{BB962C8B-B14F-4D97-AF65-F5344CB8AC3E}">
        <p14:creationId xmlns:p14="http://schemas.microsoft.com/office/powerpoint/2010/main" val="235652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046156" cy="3767670"/>
          </a:xfrm>
        </p:spPr>
        <p:txBody>
          <a:bodyPr>
            <a:normAutofit/>
          </a:bodyPr>
          <a:lstStyle/>
          <a:p>
            <a:r>
              <a:rPr lang="en-US" dirty="0">
                <a:solidFill>
                  <a:schemeClr val="tx1"/>
                </a:solidFill>
              </a:rPr>
              <a:t>The unpredictable nature that environment has on N demand and the unpredictable nature that environment has on final yield dictate that both be estimated independently of one another.  </a:t>
            </a:r>
          </a:p>
          <a:p>
            <a:r>
              <a:rPr lang="en-US" dirty="0">
                <a:solidFill>
                  <a:schemeClr val="tx1"/>
                </a:solidFill>
              </a:rPr>
              <a:t>Algorithms of the future are likely to take on independent estimates of more and more properties.  If these individual properties are known to impact and affect the output parameter (e.g., estimate of fertilizer N rate), each should be estimated independently because they are becoming more and more random with time.  </a:t>
            </a:r>
          </a:p>
          <a:p>
            <a:endParaRPr lang="en-US" dirty="0">
              <a:solidFill>
                <a:schemeClr val="tx1"/>
              </a:solidFill>
            </a:endParaRPr>
          </a:p>
        </p:txBody>
      </p:sp>
    </p:spTree>
    <p:extLst>
      <p:ext uri="{BB962C8B-B14F-4D97-AF65-F5344CB8AC3E}">
        <p14:creationId xmlns:p14="http://schemas.microsoft.com/office/powerpoint/2010/main" val="2168535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53271019"/>
              </p:ext>
            </p:extLst>
          </p:nvPr>
        </p:nvGraphicFramePr>
        <p:xfrm>
          <a:off x="412190" y="811861"/>
          <a:ext cx="8479261" cy="5511927"/>
        </p:xfrm>
        <a:graphic>
          <a:graphicData uri="http://schemas.openxmlformats.org/drawingml/2006/table">
            <a:tbl>
              <a:tblPr firstRow="1" firstCol="1" bandRow="1">
                <a:tableStyleId>{5C22544A-7EE6-4342-B048-85BDC9FD1C3A}</a:tableStyleId>
              </a:tblPr>
              <a:tblGrid>
                <a:gridCol w="2267611">
                  <a:extLst>
                    <a:ext uri="{9D8B030D-6E8A-4147-A177-3AD203B41FA5}">
                      <a16:colId xmlns:a16="http://schemas.microsoft.com/office/drawing/2014/main" val="20000"/>
                    </a:ext>
                  </a:extLst>
                </a:gridCol>
                <a:gridCol w="744145">
                  <a:extLst>
                    <a:ext uri="{9D8B030D-6E8A-4147-A177-3AD203B41FA5}">
                      <a16:colId xmlns:a16="http://schemas.microsoft.com/office/drawing/2014/main" val="20001"/>
                    </a:ext>
                  </a:extLst>
                </a:gridCol>
                <a:gridCol w="567477">
                  <a:extLst>
                    <a:ext uri="{9D8B030D-6E8A-4147-A177-3AD203B41FA5}">
                      <a16:colId xmlns:a16="http://schemas.microsoft.com/office/drawing/2014/main" val="20002"/>
                    </a:ext>
                  </a:extLst>
                </a:gridCol>
                <a:gridCol w="963638">
                  <a:extLst>
                    <a:ext uri="{9D8B030D-6E8A-4147-A177-3AD203B41FA5}">
                      <a16:colId xmlns:a16="http://schemas.microsoft.com/office/drawing/2014/main" val="20003"/>
                    </a:ext>
                  </a:extLst>
                </a:gridCol>
                <a:gridCol w="1032471">
                  <a:extLst>
                    <a:ext uri="{9D8B030D-6E8A-4147-A177-3AD203B41FA5}">
                      <a16:colId xmlns:a16="http://schemas.microsoft.com/office/drawing/2014/main" val="20004"/>
                    </a:ext>
                  </a:extLst>
                </a:gridCol>
                <a:gridCol w="1151012">
                  <a:extLst>
                    <a:ext uri="{9D8B030D-6E8A-4147-A177-3AD203B41FA5}">
                      <a16:colId xmlns:a16="http://schemas.microsoft.com/office/drawing/2014/main" val="20005"/>
                    </a:ext>
                  </a:extLst>
                </a:gridCol>
                <a:gridCol w="440522">
                  <a:extLst>
                    <a:ext uri="{9D8B030D-6E8A-4147-A177-3AD203B41FA5}">
                      <a16:colId xmlns:a16="http://schemas.microsoft.com/office/drawing/2014/main" val="20006"/>
                    </a:ext>
                  </a:extLst>
                </a:gridCol>
                <a:gridCol w="462699">
                  <a:extLst>
                    <a:ext uri="{9D8B030D-6E8A-4147-A177-3AD203B41FA5}">
                      <a16:colId xmlns:a16="http://schemas.microsoft.com/office/drawing/2014/main" val="20007"/>
                    </a:ext>
                  </a:extLst>
                </a:gridCol>
                <a:gridCol w="471878">
                  <a:extLst>
                    <a:ext uri="{9D8B030D-6E8A-4147-A177-3AD203B41FA5}">
                      <a16:colId xmlns:a16="http://schemas.microsoft.com/office/drawing/2014/main" val="20008"/>
                    </a:ext>
                  </a:extLst>
                </a:gridCol>
                <a:gridCol w="377808">
                  <a:extLst>
                    <a:ext uri="{9D8B030D-6E8A-4147-A177-3AD203B41FA5}">
                      <a16:colId xmlns:a16="http://schemas.microsoft.com/office/drawing/2014/main" val="20009"/>
                    </a:ext>
                  </a:extLst>
                </a:gridCol>
              </a:tblGrid>
              <a:tr h="301372">
                <a:tc>
                  <a:txBody>
                    <a:bodyPr/>
                    <a:lstStyle/>
                    <a:p>
                      <a:pPr marL="0" marR="0" algn="l">
                        <a:lnSpc>
                          <a:spcPct val="115000"/>
                        </a:lnSpc>
                        <a:spcBef>
                          <a:spcPts val="0"/>
                        </a:spcBef>
                        <a:spcAft>
                          <a:spcPts val="0"/>
                        </a:spcAft>
                      </a:pPr>
                      <a:r>
                        <a:rPr lang="en-US" sz="1600" dirty="0">
                          <a:solidFill>
                            <a:schemeClr val="bg1"/>
                          </a:solidFill>
                          <a:effectLst/>
                        </a:rPr>
                        <a:t>Source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1"/>
                    </a:solidFill>
                  </a:tcPr>
                </a:tc>
                <a:tc>
                  <a:txBody>
                    <a:bodyPr/>
                    <a:lstStyle/>
                    <a:p>
                      <a:pPr marL="0" marR="0" algn="l">
                        <a:lnSpc>
                          <a:spcPct val="115000"/>
                        </a:lnSpc>
                        <a:spcBef>
                          <a:spcPts val="0"/>
                        </a:spcBef>
                        <a:spcAft>
                          <a:spcPts val="0"/>
                        </a:spcAft>
                      </a:pPr>
                      <a:r>
                        <a:rPr lang="en-US" sz="1000" dirty="0">
                          <a:solidFill>
                            <a:schemeClr val="tx1"/>
                          </a:solidFill>
                          <a:effectLst/>
                        </a:rPr>
                        <a:t>Location</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a:solidFill>
                            <a:schemeClr val="tx1"/>
                          </a:solidFill>
                          <a:effectLst/>
                        </a:rPr>
                        <a:t>Years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tx1"/>
                          </a:solidFill>
                          <a:effectLst/>
                        </a:rPr>
                        <a:t>Time period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tx1"/>
                          </a:solidFill>
                          <a:effectLst/>
                        </a:rPr>
                        <a:t> † (0-N) Yield Range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tx1"/>
                          </a:solidFill>
                          <a:effectLst/>
                        </a:rPr>
                        <a:t>‡ High N Yield Range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gridSpan="4">
                  <a:txBody>
                    <a:bodyPr/>
                    <a:lstStyle/>
                    <a:p>
                      <a:pPr marL="0" marR="0" algn="ctr">
                        <a:lnSpc>
                          <a:spcPct val="115000"/>
                        </a:lnSpc>
                        <a:spcBef>
                          <a:spcPts val="0"/>
                        </a:spcBef>
                        <a:spcAft>
                          <a:spcPts val="0"/>
                        </a:spcAft>
                      </a:pPr>
                      <a:r>
                        <a:rPr lang="en-US" sz="1000">
                          <a:solidFill>
                            <a:schemeClr val="tx1"/>
                          </a:solidFill>
                          <a:effectLst/>
                        </a:rPr>
                        <a:t>*Optimum N rate </a:t>
                      </a:r>
                      <a:endParaRPr lang="en-US" sz="1050">
                        <a:solidFill>
                          <a:schemeClr val="tx1"/>
                        </a:solidFill>
                        <a:effectLst/>
                      </a:endParaRPr>
                    </a:p>
                    <a:p>
                      <a:pPr marL="0" marR="0" algn="ctr">
                        <a:lnSpc>
                          <a:spcPct val="115000"/>
                        </a:lnSpc>
                        <a:spcBef>
                          <a:spcPts val="0"/>
                        </a:spcBef>
                        <a:spcAft>
                          <a:spcPts val="0"/>
                        </a:spcAft>
                      </a:pPr>
                      <a:r>
                        <a:rPr lang="en-US" sz="1000">
                          <a:solidFill>
                            <a:schemeClr val="tx1"/>
                          </a:solidFill>
                          <a:effectLst/>
                        </a:rPr>
                        <a:t>kg ha</a:t>
                      </a:r>
                      <a:r>
                        <a:rPr lang="en-US" sz="1000" baseline="30000">
                          <a:solidFill>
                            <a:schemeClr val="tx1"/>
                          </a:solidFill>
                          <a:effectLst/>
                        </a:rPr>
                        <a:t>-1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1589">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gridSpan="2">
                  <a:txBody>
                    <a:bodyPr/>
                    <a:lstStyle/>
                    <a:p>
                      <a:pPr marL="0" marR="0" algn="ctr">
                        <a:lnSpc>
                          <a:spcPct val="115000"/>
                        </a:lnSpc>
                        <a:spcBef>
                          <a:spcPts val="0"/>
                        </a:spcBef>
                        <a:spcAft>
                          <a:spcPts val="0"/>
                        </a:spcAft>
                      </a:pPr>
                      <a:r>
                        <a:rPr lang="en-US" sz="1000">
                          <a:solidFill>
                            <a:schemeClr val="tx1"/>
                          </a:solidFill>
                          <a:effectLst/>
                        </a:rPr>
                        <a:t>---- Mg ha</a:t>
                      </a:r>
                      <a:r>
                        <a:rPr lang="en-US" sz="1000" baseline="30000">
                          <a:solidFill>
                            <a:schemeClr val="tx1"/>
                          </a:solidFill>
                          <a:effectLst/>
                        </a:rPr>
                        <a:t>-1</a:t>
                      </a: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000">
                          <a:solidFill>
                            <a:schemeClr val="tx1"/>
                          </a:solidFill>
                          <a:effectLst/>
                        </a:rPr>
                        <a:t>Min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Max</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Avg.</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SD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1"/>
                  </a:ext>
                </a:extLst>
              </a:tr>
              <a:tr h="137271">
                <a:tc>
                  <a:txBody>
                    <a:bodyPr/>
                    <a:lstStyle/>
                    <a:p>
                      <a:pPr marL="0" marR="0" algn="l">
                        <a:lnSpc>
                          <a:spcPct val="115000"/>
                        </a:lnSpc>
                        <a:spcBef>
                          <a:spcPts val="0"/>
                        </a:spcBef>
                        <a:spcAft>
                          <a:spcPts val="0"/>
                        </a:spcAft>
                      </a:pPr>
                      <a:r>
                        <a:rPr lang="en-US" sz="1000" dirty="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dirty="0">
                          <a:solidFill>
                            <a:schemeClr val="tx1"/>
                          </a:solidFill>
                          <a:effectLst/>
                        </a:rPr>
                        <a:t>WI</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dirty="0">
                          <a:solidFill>
                            <a:schemeClr val="tx1"/>
                          </a:solidFill>
                          <a:effectLst/>
                        </a:rPr>
                        <a:t>21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1958-1983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1.6-7.6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4.3-8.8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2"/>
                  </a:ext>
                </a:extLst>
              </a:tr>
              <a:tr h="149208">
                <a:tc>
                  <a:txBody>
                    <a:bodyPr/>
                    <a:lstStyle/>
                    <a:p>
                      <a:pPr marL="0" marR="0" algn="l">
                        <a:lnSpc>
                          <a:spcPct val="115000"/>
                        </a:lnSpc>
                        <a:spcBef>
                          <a:spcPts val="0"/>
                        </a:spcBef>
                        <a:spcAft>
                          <a:spcPts val="0"/>
                        </a:spcAft>
                      </a:pPr>
                      <a:r>
                        <a:rPr lang="en-US" sz="1000" dirty="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WI</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1984-1997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2.7-5.6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5.7-9.96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3"/>
                  </a:ext>
                </a:extLst>
              </a:tr>
              <a:tr h="149208">
                <a:tc>
                  <a:txBody>
                    <a:bodyPr/>
                    <a:lstStyle/>
                    <a:p>
                      <a:pPr marL="0" marR="0" algn="l">
                        <a:lnSpc>
                          <a:spcPct val="115000"/>
                        </a:lnSpc>
                        <a:spcBef>
                          <a:spcPts val="0"/>
                        </a:spcBef>
                        <a:spcAft>
                          <a:spcPts val="0"/>
                        </a:spcAft>
                      </a:pPr>
                      <a:r>
                        <a:rPr lang="en-US" sz="1000" dirty="0" err="1">
                          <a:solidFill>
                            <a:schemeClr val="tx1"/>
                          </a:solidFill>
                          <a:effectLst/>
                        </a:rPr>
                        <a:t>Mallarino</a:t>
                      </a:r>
                      <a:r>
                        <a:rPr lang="en-US" sz="1000" dirty="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IA</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1979-2003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0.8-5.9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5.1-12.4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165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4"/>
                  </a:ext>
                </a:extLst>
              </a:tr>
              <a:tr h="149208">
                <a:tc>
                  <a:txBody>
                    <a:bodyPr/>
                    <a:lstStyle/>
                    <a:p>
                      <a:pPr marL="0" marR="0" algn="l">
                        <a:lnSpc>
                          <a:spcPct val="115000"/>
                        </a:lnSpc>
                        <a:spcBef>
                          <a:spcPts val="0"/>
                        </a:spcBef>
                        <a:spcAft>
                          <a:spcPts val="0"/>
                        </a:spcAft>
                      </a:pPr>
                      <a:r>
                        <a:rPr lang="en-US" sz="1000" dirty="0" err="1">
                          <a:solidFill>
                            <a:schemeClr val="tx1"/>
                          </a:solidFill>
                          <a:effectLst/>
                        </a:rPr>
                        <a:t>Mallarino</a:t>
                      </a:r>
                      <a:r>
                        <a:rPr lang="en-US" sz="1000" dirty="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IA</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1985-2010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1.4-6.2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5.3-12.8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5"/>
                  </a:ext>
                </a:extLst>
              </a:tr>
              <a:tr h="149208">
                <a:tc>
                  <a:txBody>
                    <a:bodyPr/>
                    <a:lstStyle/>
                    <a:p>
                      <a:pPr marL="0" marR="0" algn="l">
                        <a:lnSpc>
                          <a:spcPct val="115000"/>
                        </a:lnSpc>
                        <a:spcBef>
                          <a:spcPts val="0"/>
                        </a:spcBef>
                        <a:spcAft>
                          <a:spcPts val="0"/>
                        </a:spcAft>
                      </a:pPr>
                      <a:r>
                        <a:rPr lang="en-US" sz="1000" dirty="0">
                          <a:solidFill>
                            <a:schemeClr val="tx1"/>
                          </a:solidFill>
                          <a:effectLst/>
                        </a:rPr>
                        <a:t>Varvel et al. (2007)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1995-2005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6.6-10.9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10.4-13.3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6"/>
                  </a:ext>
                </a:extLst>
              </a:tr>
              <a:tr h="149208">
                <a:tc>
                  <a:txBody>
                    <a:bodyPr/>
                    <a:lstStyle/>
                    <a:p>
                      <a:pPr marL="0" marR="0" algn="l">
                        <a:lnSpc>
                          <a:spcPct val="115000"/>
                        </a:lnSpc>
                        <a:spcBef>
                          <a:spcPts val="0"/>
                        </a:spcBef>
                        <a:spcAft>
                          <a:spcPts val="0"/>
                        </a:spcAft>
                      </a:pPr>
                      <a:r>
                        <a:rPr lang="en-US" sz="1000" dirty="0" err="1">
                          <a:solidFill>
                            <a:schemeClr val="tx1"/>
                          </a:solidFill>
                          <a:effectLst/>
                        </a:rPr>
                        <a:t>Jokela</a:t>
                      </a:r>
                      <a:r>
                        <a:rPr lang="en-US" sz="1000" dirty="0">
                          <a:solidFill>
                            <a:schemeClr val="tx1"/>
                          </a:solidFill>
                          <a:effectLst/>
                        </a:rPr>
                        <a:t> et al. (1989) Carroll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dirty="0">
                          <a:solidFill>
                            <a:schemeClr val="tx1"/>
                          </a:solidFill>
                          <a:effectLst/>
                        </a:rPr>
                        <a:t>1982-1984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5.5-7.3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7.1-9.1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7"/>
                  </a:ext>
                </a:extLst>
              </a:tr>
              <a:tr h="149208">
                <a:tc>
                  <a:txBody>
                    <a:bodyPr/>
                    <a:lstStyle/>
                    <a:p>
                      <a:pPr marL="0" marR="0" algn="l">
                        <a:lnSpc>
                          <a:spcPct val="115000"/>
                        </a:lnSpc>
                        <a:spcBef>
                          <a:spcPts val="0"/>
                        </a:spcBef>
                        <a:spcAft>
                          <a:spcPts val="0"/>
                        </a:spcAft>
                      </a:pPr>
                      <a:r>
                        <a:rPr lang="en-US" sz="1000" dirty="0" err="1">
                          <a:solidFill>
                            <a:schemeClr val="tx1"/>
                          </a:solidFill>
                          <a:effectLst/>
                        </a:rPr>
                        <a:t>Jokela</a:t>
                      </a:r>
                      <a:r>
                        <a:rPr lang="en-US" sz="1000" dirty="0">
                          <a:solidFill>
                            <a:schemeClr val="tx1"/>
                          </a:solidFill>
                          <a:effectLst/>
                        </a:rPr>
                        <a:t> et al. (1989) Webster</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1982-1984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1.7-5.6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1.8-8.7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8"/>
                  </a:ext>
                </a:extLst>
              </a:tr>
              <a:tr h="149208">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Waseca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1970-1975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3.2-7.4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7.1-10.6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09"/>
                  </a:ext>
                </a:extLst>
              </a:tr>
              <a:tr h="149208">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Martin 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3.8-8.2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4.0-9.6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0"/>
                  </a:ext>
                </a:extLst>
              </a:tr>
              <a:tr h="149208">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Martin B</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MN</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1971-1976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6.2-11.3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6.2-12.0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37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1"/>
                  </a:ext>
                </a:extLst>
              </a:tr>
              <a:tr h="149208">
                <a:tc>
                  <a:txBody>
                    <a:bodyPr/>
                    <a:lstStyle/>
                    <a:p>
                      <a:pPr marL="0" marR="0" algn="l">
                        <a:lnSpc>
                          <a:spcPct val="115000"/>
                        </a:lnSpc>
                        <a:spcBef>
                          <a:spcPts val="0"/>
                        </a:spcBef>
                        <a:spcAft>
                          <a:spcPts val="0"/>
                        </a:spcAft>
                      </a:pPr>
                      <a:r>
                        <a:rPr lang="en-US" sz="1000" dirty="0">
                          <a:solidFill>
                            <a:schemeClr val="tx1"/>
                          </a:solidFill>
                          <a:effectLst/>
                        </a:rPr>
                        <a:t>Al </a:t>
                      </a:r>
                      <a:r>
                        <a:rPr lang="en-US" sz="1000" dirty="0" err="1">
                          <a:solidFill>
                            <a:schemeClr val="tx1"/>
                          </a:solidFill>
                          <a:effectLst/>
                        </a:rPr>
                        <a:t>Kaisi</a:t>
                      </a:r>
                      <a:r>
                        <a:rPr lang="en-US" sz="1000" dirty="0">
                          <a:solidFill>
                            <a:schemeClr val="tx1"/>
                          </a:solidFill>
                          <a:effectLst/>
                        </a:rPr>
                        <a:t> et al. (2003)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CO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1998-2000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5.6-10.2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8.3-10.8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2"/>
                  </a:ext>
                </a:extLst>
              </a:tr>
              <a:tr h="149208">
                <a:tc>
                  <a:txBody>
                    <a:bodyPr/>
                    <a:lstStyle/>
                    <a:p>
                      <a:pPr marL="0" marR="0" algn="l">
                        <a:lnSpc>
                          <a:spcPct val="115000"/>
                        </a:lnSpc>
                        <a:spcBef>
                          <a:spcPts val="0"/>
                        </a:spcBef>
                        <a:spcAft>
                          <a:spcPts val="0"/>
                        </a:spcAft>
                      </a:pPr>
                      <a:r>
                        <a:rPr lang="en-US" sz="1000" dirty="0">
                          <a:solidFill>
                            <a:schemeClr val="tx1"/>
                          </a:solidFill>
                          <a:effectLst/>
                        </a:rPr>
                        <a:t>Ismail et al. (1994) NT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1998-2000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2.1-7.4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5.2-10.9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3"/>
                  </a:ext>
                </a:extLst>
              </a:tr>
              <a:tr h="149208">
                <a:tc>
                  <a:txBody>
                    <a:bodyPr/>
                    <a:lstStyle/>
                    <a:p>
                      <a:pPr marL="0" marR="0" algn="l">
                        <a:lnSpc>
                          <a:spcPct val="115000"/>
                        </a:lnSpc>
                        <a:spcBef>
                          <a:spcPts val="0"/>
                        </a:spcBef>
                        <a:spcAft>
                          <a:spcPts val="0"/>
                        </a:spcAft>
                      </a:pPr>
                      <a:r>
                        <a:rPr lang="en-US" sz="1000" dirty="0">
                          <a:solidFill>
                            <a:schemeClr val="tx1"/>
                          </a:solidFill>
                          <a:effectLst/>
                        </a:rPr>
                        <a:t>Ismail et al. (1994)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1.9-9.5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3.5-10.4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4"/>
                  </a:ext>
                </a:extLst>
              </a:tr>
              <a:tr h="149208">
                <a:tc>
                  <a:txBody>
                    <a:bodyPr/>
                    <a:lstStyle/>
                    <a:p>
                      <a:pPr marL="0" marR="0" algn="l">
                        <a:lnSpc>
                          <a:spcPct val="115000"/>
                        </a:lnSpc>
                        <a:spcBef>
                          <a:spcPts val="0"/>
                        </a:spcBef>
                        <a:spcAft>
                          <a:spcPts val="0"/>
                        </a:spcAft>
                      </a:pPr>
                      <a:r>
                        <a:rPr lang="en-US" sz="1000" dirty="0">
                          <a:solidFill>
                            <a:schemeClr val="tx1"/>
                          </a:solidFill>
                          <a:effectLst/>
                        </a:rPr>
                        <a:t>Rice et al. (1986) NT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3.1-4.9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5.7-9.2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178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144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5"/>
                  </a:ext>
                </a:extLst>
              </a:tr>
              <a:tr h="149208">
                <a:tc>
                  <a:txBody>
                    <a:bodyPr/>
                    <a:lstStyle/>
                    <a:p>
                      <a:pPr marL="0" marR="0" algn="l">
                        <a:lnSpc>
                          <a:spcPct val="115000"/>
                        </a:lnSpc>
                        <a:spcBef>
                          <a:spcPts val="0"/>
                        </a:spcBef>
                        <a:spcAft>
                          <a:spcPts val="0"/>
                        </a:spcAft>
                      </a:pPr>
                      <a:r>
                        <a:rPr lang="en-US" sz="1000" dirty="0">
                          <a:solidFill>
                            <a:schemeClr val="tx1"/>
                          </a:solidFill>
                          <a:effectLst/>
                        </a:rPr>
                        <a:t>Rice et al. (1986)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KY</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1970-1985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1.9-6.1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5.0-8.8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69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204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124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6"/>
                  </a:ext>
                </a:extLst>
              </a:tr>
              <a:tr h="149208">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Columbia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1988-1990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3.3-5.6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6.0-10.1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7"/>
                  </a:ext>
                </a:extLst>
              </a:tr>
              <a:tr h="149208">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Novelty</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1988-1990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4.5-7.2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6.7-9.9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8"/>
                  </a:ext>
                </a:extLst>
              </a:tr>
              <a:tr h="149208">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Corning</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MO</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1989-1990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5.0-6.0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8.2-8.5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19"/>
                  </a:ext>
                </a:extLst>
              </a:tr>
              <a:tr h="149208">
                <a:tc>
                  <a:txBody>
                    <a:bodyPr/>
                    <a:lstStyle/>
                    <a:p>
                      <a:pPr marL="0" marR="0" algn="l">
                        <a:lnSpc>
                          <a:spcPct val="115000"/>
                        </a:lnSpc>
                        <a:spcBef>
                          <a:spcPts val="0"/>
                        </a:spcBef>
                        <a:spcAft>
                          <a:spcPts val="0"/>
                        </a:spcAft>
                      </a:pPr>
                      <a:r>
                        <a:rPr lang="en-US" sz="1000" dirty="0">
                          <a:solidFill>
                            <a:schemeClr val="tx1"/>
                          </a:solidFill>
                          <a:effectLst/>
                        </a:rPr>
                        <a:t>Peterson et al. (1989)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1983-1986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2.1-6.4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3.9-10.0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218</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0"/>
                  </a:ext>
                </a:extLst>
              </a:tr>
              <a:tr h="149208">
                <a:tc>
                  <a:txBody>
                    <a:bodyPr/>
                    <a:lstStyle/>
                    <a:p>
                      <a:pPr marL="0" marR="0" algn="l">
                        <a:lnSpc>
                          <a:spcPct val="115000"/>
                        </a:lnSpc>
                        <a:spcBef>
                          <a:spcPts val="0"/>
                        </a:spcBef>
                        <a:spcAft>
                          <a:spcPts val="0"/>
                        </a:spcAft>
                      </a:pPr>
                      <a:r>
                        <a:rPr lang="en-US" sz="1000" dirty="0">
                          <a:solidFill>
                            <a:schemeClr val="tx1"/>
                          </a:solidFill>
                          <a:effectLst/>
                        </a:rPr>
                        <a:t>Eck (1982)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TX</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1977-1978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2.7-4.4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5.6-5.9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1"/>
                  </a:ext>
                </a:extLst>
              </a:tr>
              <a:tr h="149208">
                <a:tc>
                  <a:txBody>
                    <a:bodyPr/>
                    <a:lstStyle/>
                    <a:p>
                      <a:pPr marL="0" marR="0" algn="l">
                        <a:lnSpc>
                          <a:spcPct val="115000"/>
                        </a:lnSpc>
                        <a:spcBef>
                          <a:spcPts val="0"/>
                        </a:spcBef>
                        <a:spcAft>
                          <a:spcPts val="0"/>
                        </a:spcAft>
                      </a:pPr>
                      <a:r>
                        <a:rPr lang="en-US" sz="1000" dirty="0">
                          <a:solidFill>
                            <a:schemeClr val="tx1"/>
                          </a:solidFill>
                          <a:effectLst/>
                        </a:rPr>
                        <a:t>Shapiro et al. (2006) RS 51cm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1996-1998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6.2-8.9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9.4-11.1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96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83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2"/>
                  </a:ext>
                </a:extLst>
              </a:tr>
              <a:tr h="149208">
                <a:tc>
                  <a:txBody>
                    <a:bodyPr/>
                    <a:lstStyle/>
                    <a:p>
                      <a:pPr marL="0" marR="0" algn="l">
                        <a:lnSpc>
                          <a:spcPct val="115000"/>
                        </a:lnSpc>
                        <a:spcBef>
                          <a:spcPts val="0"/>
                        </a:spcBef>
                        <a:spcAft>
                          <a:spcPts val="0"/>
                        </a:spcAft>
                      </a:pPr>
                      <a:r>
                        <a:rPr lang="en-US" sz="1000" dirty="0">
                          <a:solidFill>
                            <a:schemeClr val="tx1"/>
                          </a:solidFill>
                          <a:effectLst/>
                        </a:rPr>
                        <a:t>Shapiro et al. (2006) RS 76cm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NE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1996-1998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5.0-8.9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7.1-11.0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13</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114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75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3"/>
                  </a:ext>
                </a:extLst>
              </a:tr>
              <a:tr h="149208">
                <a:tc>
                  <a:txBody>
                    <a:bodyPr/>
                    <a:lstStyle/>
                    <a:p>
                      <a:pPr marL="0" marR="0" algn="l">
                        <a:lnSpc>
                          <a:spcPct val="115000"/>
                        </a:lnSpc>
                        <a:spcBef>
                          <a:spcPts val="0"/>
                        </a:spcBef>
                        <a:spcAft>
                          <a:spcPts val="0"/>
                        </a:spcAft>
                      </a:pPr>
                      <a:r>
                        <a:rPr lang="en-US" sz="1000" dirty="0">
                          <a:solidFill>
                            <a:schemeClr val="tx1"/>
                          </a:solidFill>
                          <a:effectLst/>
                        </a:rPr>
                        <a:t>Meisinger et al. (1985) MT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1974-1977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5.8-8.2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127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233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183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4"/>
                  </a:ext>
                </a:extLst>
              </a:tr>
              <a:tr h="149208">
                <a:tc>
                  <a:txBody>
                    <a:bodyPr/>
                    <a:lstStyle/>
                    <a:p>
                      <a:pPr marL="0" marR="0" algn="l">
                        <a:lnSpc>
                          <a:spcPct val="115000"/>
                        </a:lnSpc>
                        <a:spcBef>
                          <a:spcPts val="0"/>
                        </a:spcBef>
                        <a:spcAft>
                          <a:spcPts val="0"/>
                        </a:spcAft>
                      </a:pPr>
                      <a:r>
                        <a:rPr lang="en-US" sz="1000" dirty="0">
                          <a:solidFill>
                            <a:schemeClr val="tx1"/>
                          </a:solidFill>
                          <a:effectLst/>
                        </a:rPr>
                        <a:t>Meisinger et al. (1985) PT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MD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1974-1977</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2.7-4.2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5.1-8.1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196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142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5"/>
                  </a:ext>
                </a:extLst>
              </a:tr>
              <a:tr h="149208">
                <a:tc>
                  <a:txBody>
                    <a:bodyPr/>
                    <a:lstStyle/>
                    <a:p>
                      <a:pPr marL="0" marR="0" algn="l">
                        <a:lnSpc>
                          <a:spcPct val="115000"/>
                        </a:lnSpc>
                        <a:spcBef>
                          <a:spcPts val="0"/>
                        </a:spcBef>
                        <a:spcAft>
                          <a:spcPts val="0"/>
                        </a:spcAft>
                      </a:pPr>
                      <a:r>
                        <a:rPr lang="en-US" sz="1000" dirty="0" err="1">
                          <a:solidFill>
                            <a:schemeClr val="tx1"/>
                          </a:solidFill>
                          <a:effectLst/>
                        </a:rPr>
                        <a:t>Gehl</a:t>
                      </a:r>
                      <a:r>
                        <a:rPr lang="en-US" sz="1000" dirty="0">
                          <a:solidFill>
                            <a:schemeClr val="tx1"/>
                          </a:solidFill>
                          <a:effectLst/>
                        </a:rPr>
                        <a:t> et al. (2005) Rossville</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KS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2001-2002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6.4-7.9</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11.3-12.6</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182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204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193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6"/>
                  </a:ext>
                </a:extLst>
              </a:tr>
              <a:tr h="149208">
                <a:tc>
                  <a:txBody>
                    <a:bodyPr/>
                    <a:lstStyle/>
                    <a:p>
                      <a:pPr marL="0" marR="0" algn="l">
                        <a:lnSpc>
                          <a:spcPct val="115000"/>
                        </a:lnSpc>
                        <a:spcBef>
                          <a:spcPts val="0"/>
                        </a:spcBef>
                        <a:spcAft>
                          <a:spcPts val="0"/>
                        </a:spcAft>
                      </a:pPr>
                      <a:r>
                        <a:rPr lang="en-US" sz="1000" dirty="0" err="1">
                          <a:solidFill>
                            <a:schemeClr val="tx1"/>
                          </a:solidFill>
                          <a:effectLst/>
                        </a:rPr>
                        <a:t>Gehl</a:t>
                      </a:r>
                      <a:r>
                        <a:rPr lang="en-US" sz="1000" dirty="0">
                          <a:solidFill>
                            <a:schemeClr val="tx1"/>
                          </a:solidFill>
                          <a:effectLst/>
                        </a:rPr>
                        <a:t> et al. (2005) Scandia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KS</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2001-2002</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2.7-7.4</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3.8-11.5</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51</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a:solidFill>
                            <a:schemeClr val="tx1"/>
                          </a:solidFill>
                          <a:effectLst/>
                        </a:rPr>
                        <a:t>160</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105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77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7"/>
                  </a:ext>
                </a:extLst>
              </a:tr>
              <a:tr h="154238">
                <a:tc>
                  <a:txBody>
                    <a:bodyPr/>
                    <a:lstStyle/>
                    <a:p>
                      <a:pPr marL="0" marR="0" algn="l">
                        <a:lnSpc>
                          <a:spcPct val="115000"/>
                        </a:lnSpc>
                        <a:spcBef>
                          <a:spcPts val="0"/>
                        </a:spcBef>
                        <a:spcAft>
                          <a:spcPts val="0"/>
                        </a:spcAft>
                      </a:pPr>
                      <a:r>
                        <a:rPr lang="en-US" sz="1000" dirty="0">
                          <a:solidFill>
                            <a:schemeClr val="tx1"/>
                          </a:solidFill>
                          <a:effectLst/>
                        </a:rPr>
                        <a:t>Total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algn="l">
                        <a:lnSpc>
                          <a:spcPct val="115000"/>
                        </a:lnSpc>
                      </a:pPr>
                      <a:endParaRPr lang="en-US" sz="1050">
                        <a:solidFill>
                          <a:schemeClr val="tx1"/>
                        </a:solidFill>
                        <a:effectLst/>
                        <a:latin typeface="Calibri" panose="020F0502020204030204" pitchFamily="34"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198</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Average</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400" b="1" dirty="0">
                          <a:solidFill>
                            <a:srgbClr val="FF0000"/>
                          </a:solidFill>
                          <a:effectLst/>
                        </a:rPr>
                        <a:t>62</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400" b="1" dirty="0">
                          <a:solidFill>
                            <a:srgbClr val="FF0000"/>
                          </a:solidFill>
                          <a:effectLst/>
                        </a:rPr>
                        <a:t>173</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400" b="1" dirty="0">
                          <a:solidFill>
                            <a:srgbClr val="FF0000"/>
                          </a:solidFill>
                          <a:effectLst/>
                        </a:rPr>
                        <a:t>120</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400" b="1" dirty="0">
                          <a:solidFill>
                            <a:srgbClr val="FF0000"/>
                          </a:solidFill>
                          <a:effectLst/>
                        </a:rPr>
                        <a:t>45</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8"/>
                  </a:ext>
                </a:extLst>
              </a:tr>
              <a:tr h="154238">
                <a:tc>
                  <a:txBody>
                    <a:bodyPr/>
                    <a:lstStyle/>
                    <a:p>
                      <a:pPr algn="l">
                        <a:lnSpc>
                          <a:spcPct val="115000"/>
                        </a:lnSpc>
                      </a:pPr>
                      <a:endParaRPr lang="en-US" sz="1050" dirty="0">
                        <a:solidFill>
                          <a:schemeClr val="tx1"/>
                        </a:solidFill>
                        <a:effectLst/>
                        <a:latin typeface="Calibri" panose="020F0502020204030204" pitchFamily="34"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l">
                        <a:lnSpc>
                          <a:spcPct val="115000"/>
                        </a:lnSpc>
                        <a:spcBef>
                          <a:spcPts val="0"/>
                        </a:spcBef>
                        <a:spcAft>
                          <a:spcPts val="1000"/>
                        </a:spcAft>
                      </a:pPr>
                      <a:r>
                        <a:rPr lang="en-US" sz="1000">
                          <a:solidFill>
                            <a:schemeClr val="tx1"/>
                          </a:solidFill>
                          <a:effectLst/>
                        </a:rPr>
                        <a:t>SD</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44</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55</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43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tc>
                  <a:txBody>
                    <a:bodyPr/>
                    <a:lstStyle/>
                    <a:p>
                      <a:pPr marL="0" marR="0" algn="ctr">
                        <a:lnSpc>
                          <a:spcPct val="115000"/>
                        </a:lnSpc>
                        <a:spcBef>
                          <a:spcPts val="0"/>
                        </a:spcBef>
                        <a:spcAft>
                          <a:spcPts val="1000"/>
                        </a:spcAft>
                      </a:pPr>
                      <a:r>
                        <a:rPr lang="en-US" sz="1000" dirty="0">
                          <a:solidFill>
                            <a:schemeClr val="tx1"/>
                          </a:solidFill>
                          <a:effectLst/>
                        </a:rPr>
                        <a:t>20</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tx1">
                        <a:lumMod val="50000"/>
                      </a:schemeClr>
                    </a:solidFill>
                  </a:tcPr>
                </a:tc>
                <a:extLst>
                  <a:ext uri="{0D108BD9-81ED-4DB2-BD59-A6C34878D82A}">
                    <a16:rowId xmlns:a16="http://schemas.microsoft.com/office/drawing/2014/main" val="10029"/>
                  </a:ext>
                </a:extLst>
              </a:tr>
            </a:tbl>
          </a:graphicData>
        </a:graphic>
      </p:graphicFrame>
      <p:sp>
        <p:nvSpPr>
          <p:cNvPr id="5" name="Rectangle 1"/>
          <p:cNvSpPr>
            <a:spLocks noChangeArrowheads="1"/>
          </p:cNvSpPr>
          <p:nvPr/>
        </p:nvSpPr>
        <p:spPr bwMode="auto">
          <a:xfrm>
            <a:off x="412190" y="107541"/>
            <a:ext cx="85715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400" b="1" dirty="0">
                <a:latin typeface="Verdana" panose="020B0604030504040204" pitchFamily="34" charset="0"/>
                <a:ea typeface="Verdana" panose="020B0604030504040204" pitchFamily="34" charset="0"/>
                <a:cs typeface="Verdana" panose="020B0604030504040204" pitchFamily="34" charset="0"/>
              </a:rPr>
              <a:t>Maize grain yield for the check (0N), high N treatment and optimum N rate in 26 field experiments , 213 site years of published data, 1958-2010.</a:t>
            </a:r>
            <a:endParaRPr lang="en-US" altLang="en-US" sz="700" b="1" dirty="0">
              <a:latin typeface="Verdana" panose="020B0604030504040204" pitchFamily="34" charset="0"/>
              <a:ea typeface="Verdana" panose="020B0604030504040204" pitchFamily="34" charset="0"/>
              <a:cs typeface="Verdan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41402" y="6102301"/>
            <a:ext cx="8842341" cy="646331"/>
          </a:xfrm>
          <a:prstGeom prst="rect">
            <a:avLst/>
          </a:prstGeom>
          <a:noFill/>
        </p:spPr>
        <p:txBody>
          <a:bodyPr wrap="square" rtlCol="0">
            <a:spAutoFit/>
          </a:bodyPr>
          <a:lstStyle/>
          <a:p>
            <a:pPr lvl="0" algn="just"/>
            <a:r>
              <a:rPr lang="en-US" altLang="en-US" sz="900" dirty="0">
                <a:ea typeface="Calibri" panose="020F0502020204030204" pitchFamily="34" charset="0"/>
                <a:cs typeface="Arial" panose="020B0604020202020204" pitchFamily="34" charset="0"/>
              </a:rPr>
              <a:t>range in the recorded maize grain yields for the check plot where no N was applied</a:t>
            </a:r>
            <a:endParaRPr lang="en-US" altLang="en-US" sz="900" dirty="0"/>
          </a:p>
          <a:p>
            <a:pPr lvl="0" algn="just"/>
            <a:r>
              <a:rPr lang="en-US" altLang="en-US" sz="900" dirty="0">
                <a:ea typeface="Calibri" panose="020F0502020204030204" pitchFamily="34" charset="0"/>
                <a:cs typeface="Arial" panose="020B0604020202020204" pitchFamily="34" charset="0"/>
              </a:rPr>
              <a:t>‡ - range in the recorded maize grain yields for the high N rate treatment in each experiment. These high N rates ranged from 1.8 to13.3 Mg ha</a:t>
            </a:r>
            <a:r>
              <a:rPr lang="en-US" altLang="en-US" sz="900" baseline="30000" dirty="0">
                <a:ea typeface="Calibri" panose="020F0502020204030204" pitchFamily="34" charset="0"/>
                <a:cs typeface="Arial" panose="020B0604020202020204" pitchFamily="34" charset="0"/>
              </a:rPr>
              <a:t>-1</a:t>
            </a:r>
            <a:endParaRPr lang="en-US" altLang="en-US" sz="900" dirty="0"/>
          </a:p>
          <a:p>
            <a:pPr lvl="0" algn="just"/>
            <a:r>
              <a:rPr lang="en-US" altLang="en-US" sz="900" b="1" dirty="0">
                <a:ea typeface="Calibri" panose="020F0502020204030204" pitchFamily="34" charset="0"/>
                <a:cs typeface="Arial" panose="020B0604020202020204" pitchFamily="34" charset="0"/>
              </a:rPr>
              <a:t>* </a:t>
            </a:r>
            <a:r>
              <a:rPr lang="en-US" altLang="en-US" sz="900" dirty="0">
                <a:ea typeface="Calibri" panose="020F0502020204030204" pitchFamily="34" charset="0"/>
                <a:cs typeface="Arial" panose="020B0604020202020204" pitchFamily="34" charset="0"/>
              </a:rPr>
              <a:t>- optimum N rates determined by subtracting the yield the check (0N) treatment from the yield in the high N treatment, multiplying by a known N concentration, and dividing by a fixed nitrogen use efficiency (NUE), set at </a:t>
            </a:r>
            <a:r>
              <a:rPr lang="en-US" altLang="en-US" sz="900" dirty="0" smtClean="0">
                <a:ea typeface="Calibri" panose="020F0502020204030204" pitchFamily="34" charset="0"/>
                <a:cs typeface="Arial" panose="020B0604020202020204" pitchFamily="34" charset="0"/>
              </a:rPr>
              <a:t>0.33</a:t>
            </a:r>
            <a:endParaRPr lang="en-US" altLang="en-US" sz="900" dirty="0"/>
          </a:p>
        </p:txBody>
      </p:sp>
    </p:spTree>
    <p:extLst>
      <p:ext uri="{BB962C8B-B14F-4D97-AF65-F5344CB8AC3E}">
        <p14:creationId xmlns:p14="http://schemas.microsoft.com/office/powerpoint/2010/main" val="2228913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Rotary/img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096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9273" y="0"/>
            <a:ext cx="4657578" cy="3493184"/>
          </a:xfrm>
          <a:prstGeom prst="rect">
            <a:avLst/>
          </a:prstGeom>
        </p:spPr>
      </p:pic>
      <p:sp>
        <p:nvSpPr>
          <p:cNvPr id="6" name="TextBox 5"/>
          <p:cNvSpPr txBox="1"/>
          <p:nvPr/>
        </p:nvSpPr>
        <p:spPr>
          <a:xfrm>
            <a:off x="257909" y="117231"/>
            <a:ext cx="1981200" cy="400110"/>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t>Wayne Kiner</a:t>
            </a:r>
          </a:p>
        </p:txBody>
      </p:sp>
      <p:pic>
        <p:nvPicPr>
          <p:cNvPr id="8" name="Picture 7"/>
          <p:cNvPicPr>
            <a:picLocks noChangeAspect="1"/>
          </p:cNvPicPr>
          <p:nvPr/>
        </p:nvPicPr>
        <p:blipFill>
          <a:blip r:embed="rId4"/>
          <a:stretch>
            <a:fillRect/>
          </a:stretch>
        </p:blipFill>
        <p:spPr>
          <a:xfrm>
            <a:off x="3628058" y="4177031"/>
            <a:ext cx="2397604" cy="2615022"/>
          </a:xfrm>
          <a:prstGeom prst="rect">
            <a:avLst/>
          </a:prstGeom>
        </p:spPr>
      </p:pic>
      <p:sp>
        <p:nvSpPr>
          <p:cNvPr id="9" name="TextBox 8"/>
          <p:cNvSpPr txBox="1"/>
          <p:nvPr/>
        </p:nvSpPr>
        <p:spPr>
          <a:xfrm>
            <a:off x="5943600" y="5456422"/>
            <a:ext cx="3106615" cy="1323439"/>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t>Koemel Law, PLLC</a:t>
            </a:r>
            <a:br>
              <a:rPr lang="en-US" dirty="0"/>
            </a:br>
            <a:r>
              <a:rPr lang="en-US" dirty="0"/>
              <a:t>205 W. 7th Ave.</a:t>
            </a:r>
            <a:br>
              <a:rPr lang="en-US" dirty="0"/>
            </a:br>
            <a:r>
              <a:rPr lang="en-US" dirty="0"/>
              <a:t>Suite 101-B</a:t>
            </a:r>
            <a:br>
              <a:rPr lang="en-US" dirty="0"/>
            </a:br>
            <a:r>
              <a:rPr lang="en-US" dirty="0"/>
              <a:t>Stillwater, OK 74074</a:t>
            </a:r>
          </a:p>
        </p:txBody>
      </p:sp>
      <p:sp>
        <p:nvSpPr>
          <p:cNvPr id="7" name="TextBox 6"/>
          <p:cNvSpPr txBox="1"/>
          <p:nvPr/>
        </p:nvSpPr>
        <p:spPr>
          <a:xfrm>
            <a:off x="144781" y="6051395"/>
            <a:ext cx="3008728" cy="646331"/>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hlinkClick r:id="rId5"/>
              </a:rPr>
              <a:t>http://</a:t>
            </a:r>
            <a:r>
              <a:rPr lang="en-US" sz="1600" b="0" dirty="0" smtClean="0">
                <a:hlinkClick r:id="rId5"/>
              </a:rPr>
              <a:t>nue.okstate.edu/Hand_Planter.htm</a:t>
            </a:r>
            <a:r>
              <a:rPr lang="en-US" sz="1600" b="0" dirty="0" smtClean="0"/>
              <a:t> </a:t>
            </a:r>
            <a:endParaRPr lang="en-US" b="0" dirty="0"/>
          </a:p>
        </p:txBody>
      </p:sp>
      <p:sp>
        <p:nvSpPr>
          <p:cNvPr id="10" name="TextBox 9"/>
          <p:cNvSpPr txBox="1"/>
          <p:nvPr/>
        </p:nvSpPr>
        <p:spPr>
          <a:xfrm>
            <a:off x="6025662" y="144305"/>
            <a:ext cx="3024553" cy="707886"/>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t>Kearney County Fair</a:t>
            </a:r>
            <a:br>
              <a:rPr lang="en-US" dirty="0"/>
            </a:br>
            <a:r>
              <a:rPr lang="en-US" dirty="0"/>
              <a:t>Minden, Nebraska</a:t>
            </a:r>
          </a:p>
        </p:txBody>
      </p:sp>
      <p:pic>
        <p:nvPicPr>
          <p:cNvPr id="2" name="Picture 1"/>
          <p:cNvPicPr>
            <a:picLocks noChangeAspect="1"/>
          </p:cNvPicPr>
          <p:nvPr/>
        </p:nvPicPr>
        <p:blipFill>
          <a:blip r:embed="rId6"/>
          <a:stretch>
            <a:fillRect/>
          </a:stretch>
        </p:blipFill>
        <p:spPr>
          <a:xfrm>
            <a:off x="585216" y="3043843"/>
            <a:ext cx="3293374" cy="2849202"/>
          </a:xfrm>
          <a:prstGeom prst="rect">
            <a:avLst/>
          </a:prstGeom>
        </p:spPr>
      </p:pic>
      <p:sp>
        <p:nvSpPr>
          <p:cNvPr id="11" name="TextBox 10"/>
          <p:cNvSpPr txBox="1"/>
          <p:nvPr/>
        </p:nvSpPr>
        <p:spPr>
          <a:xfrm>
            <a:off x="257909" y="4779314"/>
            <a:ext cx="1981200" cy="677108"/>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smtClean="0"/>
              <a:t>Randy Taylor</a:t>
            </a:r>
            <a:br>
              <a:rPr lang="en-US" dirty="0" smtClean="0"/>
            </a:br>
            <a:r>
              <a:rPr lang="en-US" sz="1800" b="0" dirty="0" smtClean="0"/>
              <a:t>tolerance testing</a:t>
            </a:r>
            <a:endParaRPr lang="en-US" sz="1800" b="0" dirty="0"/>
          </a:p>
        </p:txBody>
      </p:sp>
      <p:sp>
        <p:nvSpPr>
          <p:cNvPr id="4" name="TextBox 3"/>
          <p:cNvSpPr txBox="1"/>
          <p:nvPr/>
        </p:nvSpPr>
        <p:spPr>
          <a:xfrm>
            <a:off x="3878590" y="153594"/>
            <a:ext cx="1778498" cy="707886"/>
          </a:xfrm>
          <a:prstGeom prst="rect">
            <a:avLst/>
          </a:prstGeom>
          <a:solidFill>
            <a:srgbClr val="FF9933"/>
          </a:solidFill>
          <a:ln w="57150">
            <a:solidFill>
              <a:schemeClr val="tx1"/>
            </a:solidFill>
          </a:ln>
        </p:spPr>
        <p:txBody>
          <a:bodyPr wrap="square" rtlCol="0">
            <a:spAutoFit/>
          </a:bodyPr>
          <a:lstStyle/>
          <a:p>
            <a:pPr algn="ctr"/>
            <a:r>
              <a:rPr lang="en-US" sz="2000" b="1" dirty="0" smtClean="0"/>
              <a:t>Institutional</a:t>
            </a:r>
            <a:r>
              <a:rPr lang="en-US" sz="2000" dirty="0" smtClean="0"/>
              <a:t> Memory</a:t>
            </a:r>
            <a:endParaRPr lang="en-US" sz="2000" dirty="0"/>
          </a:p>
        </p:txBody>
      </p:sp>
    </p:spTree>
    <p:extLst>
      <p:ext uri="{BB962C8B-B14F-4D97-AF65-F5344CB8AC3E}">
        <p14:creationId xmlns:p14="http://schemas.microsoft.com/office/powerpoint/2010/main" val="2787762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70718" t="10293"/>
          <a:stretch/>
        </p:blipFill>
        <p:spPr bwMode="auto">
          <a:xfrm>
            <a:off x="1148928" y="3472756"/>
            <a:ext cx="2409825" cy="913130"/>
          </a:xfrm>
          <a:prstGeom prst="roundRect">
            <a:avLst>
              <a:gd name="adj" fmla="val 8594"/>
            </a:avLst>
          </a:prstGeom>
          <a:solidFill>
            <a:srgbClr val="FFFFFF">
              <a:shade val="85000"/>
            </a:srgbClr>
          </a:solidFill>
          <a:ln w="19050">
            <a:solidFill>
              <a:schemeClr val="accent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531" y="4369701"/>
            <a:ext cx="1828085" cy="1194754"/>
          </a:xfrm>
          <a:prstGeom prst="rect">
            <a:avLst/>
          </a:prstGeom>
          <a:ln w="19050">
            <a:solidFill>
              <a:schemeClr val="bg1"/>
            </a:solidFill>
          </a:ln>
        </p:spPr>
      </p:pic>
      <p:pic>
        <p:nvPicPr>
          <p:cNvPr id="4" name="Picture 3"/>
          <p:cNvPicPr>
            <a:picLocks noChangeAspect="1"/>
          </p:cNvPicPr>
          <p:nvPr/>
        </p:nvPicPr>
        <p:blipFill>
          <a:blip r:embed="rId4"/>
          <a:stretch>
            <a:fillRect/>
          </a:stretch>
        </p:blipFill>
        <p:spPr>
          <a:xfrm>
            <a:off x="7165928" y="3483285"/>
            <a:ext cx="1643900" cy="886416"/>
          </a:xfrm>
          <a:prstGeom prst="rect">
            <a:avLst/>
          </a:prstGeom>
          <a:ln w="19050">
            <a:solidFill>
              <a:schemeClr val="bg1"/>
            </a:solidFill>
          </a:ln>
        </p:spPr>
      </p:pic>
      <p:pic>
        <p:nvPicPr>
          <p:cNvPr id="7" name="Picture 6" descr="Oklahoma State University">
            <a:hlinkClick r:id="rId5" tooltip="&quot;Oklahoma State University&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278" y="2195793"/>
            <a:ext cx="1671929" cy="932705"/>
          </a:xfrm>
          <a:prstGeom prst="rect">
            <a:avLst/>
          </a:prstGeom>
          <a:noFill/>
          <a:ln>
            <a:noFill/>
          </a:ln>
        </p:spPr>
      </p:pic>
      <p:pic>
        <p:nvPicPr>
          <p:cNvPr id="9" name="Picture 8"/>
          <p:cNvPicPr>
            <a:picLocks noChangeAspect="1"/>
          </p:cNvPicPr>
          <p:nvPr/>
        </p:nvPicPr>
        <p:blipFill>
          <a:blip r:embed="rId7"/>
          <a:stretch>
            <a:fillRect/>
          </a:stretch>
        </p:blipFill>
        <p:spPr>
          <a:xfrm>
            <a:off x="848524" y="398401"/>
            <a:ext cx="1619119" cy="1611923"/>
          </a:xfrm>
          <a:prstGeom prst="rect">
            <a:avLst/>
          </a:prstGeom>
          <a:ln>
            <a:solidFill>
              <a:schemeClr val="bg1"/>
            </a:solidFill>
          </a:ln>
        </p:spPr>
      </p:pic>
      <p:pic>
        <p:nvPicPr>
          <p:cNvPr id="3" name="Picture 2"/>
          <p:cNvPicPr>
            <a:picLocks noChangeAspect="1"/>
          </p:cNvPicPr>
          <p:nvPr/>
        </p:nvPicPr>
        <p:blipFill>
          <a:blip r:embed="rId8"/>
          <a:stretch>
            <a:fillRect/>
          </a:stretch>
        </p:blipFill>
        <p:spPr>
          <a:xfrm>
            <a:off x="3134889" y="4619624"/>
            <a:ext cx="847727" cy="847727"/>
          </a:xfrm>
          <a:prstGeom prst="rect">
            <a:avLst/>
          </a:prstGeom>
          <a:ln>
            <a:solidFill>
              <a:schemeClr val="tx2"/>
            </a:solidFill>
          </a:ln>
        </p:spPr>
      </p:pic>
      <p:pic>
        <p:nvPicPr>
          <p:cNvPr id="8" name="Picture 7"/>
          <p:cNvPicPr>
            <a:picLocks noChangeAspect="1"/>
          </p:cNvPicPr>
          <p:nvPr/>
        </p:nvPicPr>
        <p:blipFill>
          <a:blip r:embed="rId9"/>
          <a:stretch>
            <a:fillRect/>
          </a:stretch>
        </p:blipFill>
        <p:spPr>
          <a:xfrm>
            <a:off x="5908574" y="2657458"/>
            <a:ext cx="1998439" cy="532917"/>
          </a:xfrm>
          <a:prstGeom prst="rect">
            <a:avLst/>
          </a:prstGeom>
        </p:spPr>
      </p:pic>
      <p:sp>
        <p:nvSpPr>
          <p:cNvPr id="13" name="TextBox 12"/>
          <p:cNvSpPr txBox="1"/>
          <p:nvPr/>
        </p:nvSpPr>
        <p:spPr>
          <a:xfrm>
            <a:off x="2984403" y="677134"/>
            <a:ext cx="4706879" cy="1323439"/>
          </a:xfrm>
          <a:prstGeom prst="rect">
            <a:avLst/>
          </a:prstGeom>
          <a:noFill/>
        </p:spPr>
        <p:txBody>
          <a:bodyPr wrap="square" rtlCol="0">
            <a:spAutoFit/>
          </a:bodyPr>
          <a:lstStyle/>
          <a:p>
            <a:r>
              <a:rPr lang="en-US" sz="1600" dirty="0" smtClean="0">
                <a:solidFill>
                  <a:schemeClr val="bg1"/>
                </a:solidFill>
              </a:rPr>
              <a:t>Frontier Rotary, Stillwater Oklahoma</a:t>
            </a:r>
            <a:br>
              <a:rPr lang="en-US" sz="1600" dirty="0" smtClean="0">
                <a:solidFill>
                  <a:schemeClr val="bg1"/>
                </a:solidFill>
              </a:rPr>
            </a:br>
            <a:r>
              <a:rPr lang="en-US" sz="1600" dirty="0" smtClean="0">
                <a:solidFill>
                  <a:schemeClr val="bg1"/>
                </a:solidFill>
              </a:rPr>
              <a:t>Stillwater Centennial, Stillwater, Oklahoma</a:t>
            </a:r>
            <a:br>
              <a:rPr lang="en-US" sz="1600" dirty="0" smtClean="0">
                <a:solidFill>
                  <a:schemeClr val="bg1"/>
                </a:solidFill>
              </a:rPr>
            </a:br>
            <a:r>
              <a:rPr lang="en-US" sz="1600" dirty="0" smtClean="0">
                <a:solidFill>
                  <a:schemeClr val="bg1"/>
                </a:solidFill>
              </a:rPr>
              <a:t>Mustang Rotary, Mustang, Oklahoma</a:t>
            </a:r>
            <a:br>
              <a:rPr lang="en-US" sz="1600" dirty="0" smtClean="0">
                <a:solidFill>
                  <a:schemeClr val="bg1"/>
                </a:solidFill>
              </a:rPr>
            </a:br>
            <a:r>
              <a:rPr lang="en-US" sz="1600" dirty="0" smtClean="0">
                <a:solidFill>
                  <a:schemeClr val="bg1"/>
                </a:solidFill>
              </a:rPr>
              <a:t>Minden Rotary, Minden, Nebraska</a:t>
            </a:r>
            <a:br>
              <a:rPr lang="en-US" sz="1600" dirty="0" smtClean="0">
                <a:solidFill>
                  <a:schemeClr val="bg1"/>
                </a:solidFill>
              </a:rPr>
            </a:br>
            <a:r>
              <a:rPr lang="en-US" sz="1600" dirty="0" smtClean="0">
                <a:solidFill>
                  <a:schemeClr val="bg1"/>
                </a:solidFill>
              </a:rPr>
              <a:t>Kearney Rotary, Kearney, Nebraska </a:t>
            </a:r>
            <a:endParaRPr lang="en-US" sz="1600" dirty="0">
              <a:solidFill>
                <a:schemeClr val="bg1"/>
              </a:solidFill>
            </a:endParaRPr>
          </a:p>
        </p:txBody>
      </p:sp>
      <p:sp>
        <p:nvSpPr>
          <p:cNvPr id="14" name="TextBox 13"/>
          <p:cNvSpPr txBox="1"/>
          <p:nvPr/>
        </p:nvSpPr>
        <p:spPr>
          <a:xfrm>
            <a:off x="2467643" y="2195793"/>
            <a:ext cx="3071447" cy="923330"/>
          </a:xfrm>
          <a:prstGeom prst="rect">
            <a:avLst/>
          </a:prstGeom>
          <a:noFill/>
        </p:spPr>
        <p:txBody>
          <a:bodyPr wrap="square" rtlCol="0">
            <a:spAutoFit/>
          </a:bodyPr>
          <a:lstStyle/>
          <a:p>
            <a:r>
              <a:rPr lang="en-US" sz="1800" dirty="0" smtClean="0">
                <a:solidFill>
                  <a:schemeClr val="bg1"/>
                </a:solidFill>
              </a:rPr>
              <a:t>District 5750, Oklahoma</a:t>
            </a:r>
            <a:endParaRPr lang="en-US" sz="1800" dirty="0">
              <a:solidFill>
                <a:schemeClr val="bg1"/>
              </a:solidFill>
            </a:endParaRPr>
          </a:p>
          <a:p>
            <a:r>
              <a:rPr lang="en-US" sz="1800" dirty="0" smtClean="0">
                <a:solidFill>
                  <a:schemeClr val="bg1"/>
                </a:solidFill>
              </a:rPr>
              <a:t>District 5630, Nebraska</a:t>
            </a:r>
          </a:p>
          <a:p>
            <a:r>
              <a:rPr lang="en-US" sz="1800" dirty="0" smtClean="0">
                <a:solidFill>
                  <a:schemeClr val="bg1"/>
                </a:solidFill>
              </a:rPr>
              <a:t>District 9211, Uganda </a:t>
            </a:r>
            <a:endParaRPr lang="en-US" sz="1800" dirty="0">
              <a:solidFill>
                <a:schemeClr val="bg1"/>
              </a:solidFill>
            </a:endParaRPr>
          </a:p>
        </p:txBody>
      </p:sp>
    </p:spTree>
    <p:extLst>
      <p:ext uri="{BB962C8B-B14F-4D97-AF65-F5344CB8AC3E}">
        <p14:creationId xmlns:p14="http://schemas.microsoft.com/office/powerpoint/2010/main" val="1684897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0827"/>
            <a:ext cx="9144000" cy="6858000"/>
          </a:xfrm>
          <a:prstGeom prst="rect">
            <a:avLst/>
          </a:prstGeom>
        </p:spPr>
      </p:pic>
      <p:sp>
        <p:nvSpPr>
          <p:cNvPr id="2" name="Title 1"/>
          <p:cNvSpPr>
            <a:spLocks noGrp="1"/>
          </p:cNvSpPr>
          <p:nvPr>
            <p:ph type="title"/>
          </p:nvPr>
        </p:nvSpPr>
        <p:spPr>
          <a:xfrm>
            <a:off x="228599" y="433133"/>
            <a:ext cx="3114675" cy="424732"/>
          </a:xfrm>
          <a:solidFill>
            <a:srgbClr val="008000"/>
          </a:solidFill>
          <a:ln w="19050">
            <a:solidFill>
              <a:schemeClr val="tx1"/>
            </a:solidFill>
          </a:ln>
        </p:spPr>
        <p:txBody>
          <a:bodyPr wrap="square" rtlCol="0">
            <a:spAutoFit/>
          </a:bodyPr>
          <a:lstStyle/>
          <a:p>
            <a:pPr eaLnBrk="0" fontAlgn="base" hangingPunct="0">
              <a:spcAft>
                <a:spcPct val="0"/>
              </a:spcAft>
            </a:pPr>
            <a:r>
              <a:rPr lang="en-US" sz="2400" b="1" dirty="0" err="1">
                <a:solidFill>
                  <a:schemeClr val="bg1"/>
                </a:solidFill>
                <a:latin typeface="Arial" panose="020B0604020202020204" pitchFamily="34" charset="0"/>
                <a:ea typeface="+mn-ea"/>
                <a:cs typeface="+mn-cs"/>
              </a:rPr>
              <a:t>Magruder</a:t>
            </a:r>
            <a:r>
              <a:rPr lang="en-US" sz="2400" b="1" dirty="0">
                <a:solidFill>
                  <a:schemeClr val="bg1"/>
                </a:solidFill>
                <a:latin typeface="Arial" panose="020B0604020202020204" pitchFamily="34" charset="0"/>
                <a:ea typeface="+mn-ea"/>
                <a:cs typeface="+mn-cs"/>
              </a:rPr>
              <a:t> Plots</a:t>
            </a:r>
          </a:p>
        </p:txBody>
      </p:sp>
      <p:sp>
        <p:nvSpPr>
          <p:cNvPr id="3" name="Content Placeholder 2"/>
          <p:cNvSpPr>
            <a:spLocks noGrp="1"/>
          </p:cNvSpPr>
          <p:nvPr>
            <p:ph idx="1"/>
          </p:nvPr>
        </p:nvSpPr>
        <p:spPr>
          <a:xfrm>
            <a:off x="228600" y="949325"/>
            <a:ext cx="7886700" cy="2174875"/>
          </a:xfrm>
        </p:spPr>
        <p:txBody>
          <a:bodyPr>
            <a:normAutofit lnSpcReduction="10000"/>
          </a:bodyPr>
          <a:lstStyle/>
          <a:p>
            <a:pPr marL="0" lvl="0" indent="0">
              <a:buNone/>
            </a:pPr>
            <a:r>
              <a:rPr lang="en-US" dirty="0" smtClean="0"/>
              <a:t>Free living cyanobacteria (blue green algae) found in the check plot.  </a:t>
            </a:r>
          </a:p>
          <a:p>
            <a:pPr marL="0" lvl="0" indent="0">
              <a:buNone/>
            </a:pPr>
            <a:endParaRPr lang="en-US" dirty="0"/>
          </a:p>
          <a:p>
            <a:pPr marL="0" lvl="0" indent="0">
              <a:buNone/>
            </a:pPr>
            <a:r>
              <a:rPr lang="en-US" dirty="0" smtClean="0"/>
              <a:t>Sun</a:t>
            </a:r>
            <a:r>
              <a:rPr lang="en-US" dirty="0"/>
              <a:t>, </a:t>
            </a:r>
            <a:r>
              <a:rPr lang="en-US" dirty="0" smtClean="0"/>
              <a:t>et al., 2004</a:t>
            </a:r>
            <a:r>
              <a:rPr lang="en-US" dirty="0"/>
              <a:t>. Bacterial community structure and diversity in a century-old manure-treated agroecosystem.  Appl. Environ. Micro. 70:5868-5874.</a:t>
            </a:r>
          </a:p>
          <a:p>
            <a:endParaRPr lang="en-US" dirty="0"/>
          </a:p>
        </p:txBody>
      </p:sp>
      <p:sp>
        <p:nvSpPr>
          <p:cNvPr id="5" name="TextBox 4"/>
          <p:cNvSpPr txBox="1"/>
          <p:nvPr/>
        </p:nvSpPr>
        <p:spPr>
          <a:xfrm>
            <a:off x="7997952" y="6315202"/>
            <a:ext cx="1146048" cy="523220"/>
          </a:xfrm>
          <a:prstGeom prst="rect">
            <a:avLst/>
          </a:prstGeom>
          <a:noFill/>
        </p:spPr>
        <p:txBody>
          <a:bodyPr wrap="square" rtlCol="0">
            <a:spAutoFit/>
          </a:bodyPr>
          <a:lstStyle/>
          <a:p>
            <a:r>
              <a:rPr lang="en-US" sz="2800" b="1" dirty="0" smtClean="0">
                <a:solidFill>
                  <a:schemeClr val="bg1"/>
                </a:solidFill>
              </a:rPr>
              <a:t>1892</a:t>
            </a:r>
            <a:endParaRPr lang="en-US" sz="2800" b="1" dirty="0">
              <a:solidFill>
                <a:schemeClr val="bg1"/>
              </a:solidFill>
            </a:endParaRPr>
          </a:p>
        </p:txBody>
      </p:sp>
      <p:pic>
        <p:nvPicPr>
          <p:cNvPr id="6" name="Picture 5"/>
          <p:cNvPicPr>
            <a:picLocks noChangeAspect="1"/>
          </p:cNvPicPr>
          <p:nvPr/>
        </p:nvPicPr>
        <p:blipFill>
          <a:blip r:embed="rId3"/>
          <a:stretch>
            <a:fillRect/>
          </a:stretch>
        </p:blipFill>
        <p:spPr>
          <a:xfrm>
            <a:off x="7078230" y="6230046"/>
            <a:ext cx="919722" cy="621836"/>
          </a:xfrm>
          <a:prstGeom prst="rect">
            <a:avLst/>
          </a:prstGeom>
        </p:spPr>
      </p:pic>
      <p:pic>
        <p:nvPicPr>
          <p:cNvPr id="7" name="Picture 6"/>
          <p:cNvPicPr>
            <a:picLocks noChangeAspect="1"/>
          </p:cNvPicPr>
          <p:nvPr/>
        </p:nvPicPr>
        <p:blipFill>
          <a:blip r:embed="rId4"/>
          <a:stretch>
            <a:fillRect/>
          </a:stretch>
        </p:blipFill>
        <p:spPr>
          <a:xfrm>
            <a:off x="6407589" y="3228621"/>
            <a:ext cx="2388990" cy="2741779"/>
          </a:xfrm>
          <a:prstGeom prst="rect">
            <a:avLst/>
          </a:prstGeom>
        </p:spPr>
      </p:pic>
    </p:spTree>
    <p:extLst>
      <p:ext uri="{BB962C8B-B14F-4D97-AF65-F5344CB8AC3E}">
        <p14:creationId xmlns:p14="http://schemas.microsoft.com/office/powerpoint/2010/main" val="319059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179" y="13097"/>
            <a:ext cx="4914900" cy="615553"/>
          </a:xfrm>
          <a:prstGeom prst="rect">
            <a:avLst/>
          </a:prstGeom>
          <a:noFill/>
          <a:ln w="9525">
            <a:noFill/>
            <a:miter lim="800000"/>
            <a:headEnd/>
            <a:tailEnd/>
          </a:ln>
          <a:effectLst/>
        </p:spPr>
        <p:txBody>
          <a:bodyPr>
            <a:spAutoFit/>
          </a:bodyPr>
          <a:lstStyle/>
          <a:p>
            <a:pPr algn="ctr">
              <a:spcBef>
                <a:spcPts val="0"/>
              </a:spcBef>
              <a:defRPr/>
            </a:pPr>
            <a:r>
              <a:rPr lang="en-US" sz="1400" b="1" dirty="0">
                <a:latin typeface="Arial" charset="0"/>
              </a:rPr>
              <a:t>W</a:t>
            </a:r>
            <a:r>
              <a:rPr lang="en-US" sz="1400" b="1" cap="small" dirty="0">
                <a:latin typeface="Arial" charset="0"/>
              </a:rPr>
              <a:t>heat Fertility Experiment No.</a:t>
            </a:r>
            <a:r>
              <a:rPr lang="en-US" sz="1400" b="1" dirty="0">
                <a:latin typeface="Arial" charset="0"/>
              </a:rPr>
              <a:t>502</a:t>
            </a:r>
          </a:p>
          <a:p>
            <a:pPr algn="ctr">
              <a:spcBef>
                <a:spcPts val="0"/>
              </a:spcBef>
              <a:defRPr/>
            </a:pPr>
            <a:r>
              <a:rPr lang="en-US" sz="1000" b="1" dirty="0">
                <a:latin typeface="Arial" charset="0"/>
              </a:rPr>
              <a:t>North Central Experiment Station</a:t>
            </a:r>
            <a:br>
              <a:rPr lang="en-US" sz="1000" b="1" dirty="0">
                <a:latin typeface="Arial" charset="0"/>
              </a:rPr>
            </a:br>
            <a:r>
              <a:rPr lang="en-US" sz="1000" b="1" dirty="0">
                <a:latin typeface="Arial" charset="0"/>
              </a:rPr>
              <a:t>Established 1970</a:t>
            </a:r>
          </a:p>
        </p:txBody>
      </p:sp>
      <p:sp>
        <p:nvSpPr>
          <p:cNvPr id="2051" name="Text Box 10"/>
          <p:cNvSpPr txBox="1">
            <a:spLocks noChangeArrowheads="1"/>
          </p:cNvSpPr>
          <p:nvPr/>
        </p:nvSpPr>
        <p:spPr bwMode="auto">
          <a:xfrm>
            <a:off x="158630" y="1193007"/>
            <a:ext cx="11430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t>Plot size: 16’ x 60’</a:t>
            </a:r>
          </a:p>
          <a:p>
            <a:pPr eaLnBrk="1" hangingPunct="1"/>
            <a:r>
              <a:rPr lang="en-US" altLang="en-US" sz="900"/>
              <a:t>Alley: 20’</a:t>
            </a:r>
          </a:p>
          <a:p>
            <a:pPr eaLnBrk="1" hangingPunct="1">
              <a:spcBef>
                <a:spcPct val="50000"/>
              </a:spcBef>
            </a:pPr>
            <a:r>
              <a:rPr lang="en-US" altLang="en-US" sz="900"/>
              <a:t>Total Trial Area:        224’ x 300’ </a:t>
            </a:r>
          </a:p>
        </p:txBody>
      </p:sp>
      <p:graphicFrame>
        <p:nvGraphicFramePr>
          <p:cNvPr id="3104" name="Group 1056"/>
          <p:cNvGraphicFramePr>
            <a:graphicFrameLocks noGrp="1"/>
          </p:cNvGraphicFramePr>
          <p:nvPr>
            <p:extLst>
              <p:ext uri="{D42A27DB-BD31-4B8C-83A1-F6EECF244321}">
                <p14:modId xmlns:p14="http://schemas.microsoft.com/office/powerpoint/2010/main" val="3744345114"/>
              </p:ext>
            </p:extLst>
          </p:nvPr>
        </p:nvGraphicFramePr>
        <p:xfrm>
          <a:off x="2101731" y="628650"/>
          <a:ext cx="2686050" cy="3072868"/>
        </p:xfrm>
        <a:graphic>
          <a:graphicData uri="http://schemas.openxmlformats.org/drawingml/2006/table">
            <a:tbl>
              <a:tblPr/>
              <a:tblGrid>
                <a:gridCol w="424113">
                  <a:extLst>
                    <a:ext uri="{9D8B030D-6E8A-4147-A177-3AD203B41FA5}">
                      <a16:colId xmlns:a16="http://schemas.microsoft.com/office/drawing/2014/main" val="20000"/>
                    </a:ext>
                  </a:extLst>
                </a:gridCol>
                <a:gridCol w="753979">
                  <a:extLst>
                    <a:ext uri="{9D8B030D-6E8A-4147-A177-3AD203B41FA5}">
                      <a16:colId xmlns:a16="http://schemas.microsoft.com/office/drawing/2014/main" val="20001"/>
                    </a:ext>
                  </a:extLst>
                </a:gridCol>
                <a:gridCol w="753979">
                  <a:extLst>
                    <a:ext uri="{9D8B030D-6E8A-4147-A177-3AD203B41FA5}">
                      <a16:colId xmlns:a16="http://schemas.microsoft.com/office/drawing/2014/main" val="20002"/>
                    </a:ext>
                  </a:extLst>
                </a:gridCol>
                <a:gridCol w="753979">
                  <a:extLst>
                    <a:ext uri="{9D8B030D-6E8A-4147-A177-3AD203B41FA5}">
                      <a16:colId xmlns:a16="http://schemas.microsoft.com/office/drawing/2014/main" val="20003"/>
                    </a:ext>
                  </a:extLst>
                </a:gridCol>
              </a:tblGrid>
              <a:tr h="2697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TRT</a:t>
                      </a:r>
                    </a:p>
                  </a:txBody>
                  <a:tcPr marL="68580" marR="68580" marT="34289" marB="34289" anchor="b"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N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N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89" marB="34289" anchor="b"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P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P</a:t>
                      </a:r>
                      <a:r>
                        <a:rPr kumimoji="0" lang="en-US" sz="600" b="0" i="0" u="none" strike="noStrike" cap="none" normalizeH="0" baseline="-25000" dirty="0" smtClean="0">
                          <a:ln>
                            <a:noFill/>
                          </a:ln>
                          <a:solidFill>
                            <a:schemeClr val="tx1"/>
                          </a:solidFill>
                          <a:effectLst/>
                          <a:latin typeface="Arial" charset="0"/>
                        </a:rPr>
                        <a:t>2</a:t>
                      </a:r>
                      <a:r>
                        <a:rPr kumimoji="0" lang="en-US" sz="600" b="0" i="0" u="none" strike="noStrike" cap="none" normalizeH="0" baseline="0" dirty="0" smtClean="0">
                          <a:ln>
                            <a:noFill/>
                          </a:ln>
                          <a:solidFill>
                            <a:schemeClr val="tx1"/>
                          </a:solidFill>
                          <a:effectLst/>
                          <a:latin typeface="Arial" charset="0"/>
                        </a:rPr>
                        <a:t>O</a:t>
                      </a:r>
                      <a:r>
                        <a:rPr kumimoji="0" lang="en-US" sz="600" b="0" i="0" u="none" strike="noStrike" cap="none" normalizeH="0" baseline="-25000" dirty="0" smtClean="0">
                          <a:ln>
                            <a:noFill/>
                          </a:ln>
                          <a:solidFill>
                            <a:schemeClr val="tx1"/>
                          </a:solidFill>
                          <a:effectLst/>
                          <a:latin typeface="Arial" charset="0"/>
                        </a:rPr>
                        <a:t>5</a:t>
                      </a:r>
                      <a:r>
                        <a:rPr kumimoji="0" lang="en-US" sz="600" b="0" i="0" u="none" strike="noStrike" cap="none" normalizeH="0" baseline="0" dirty="0" smtClean="0">
                          <a:ln>
                            <a:noFill/>
                          </a:ln>
                          <a:solidFill>
                            <a:schemeClr val="tx1"/>
                          </a:solidFill>
                          <a:effectLst/>
                          <a:latin typeface="Arial" charset="0"/>
                        </a:rPr>
                        <a:t>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89" marB="34289" anchor="b" horzOverflow="overflow">
                    <a:lnL>
                      <a:noFill/>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Pre-plant K rate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(lb K</a:t>
                      </a:r>
                      <a:r>
                        <a:rPr kumimoji="0" lang="en-US" sz="600" b="0" i="0" u="none" strike="noStrike" cap="none" normalizeH="0" baseline="-25000" dirty="0" smtClean="0">
                          <a:ln>
                            <a:noFill/>
                          </a:ln>
                          <a:solidFill>
                            <a:schemeClr val="tx1"/>
                          </a:solidFill>
                          <a:effectLst/>
                          <a:latin typeface="Arial" charset="0"/>
                        </a:rPr>
                        <a:t>2</a:t>
                      </a:r>
                      <a:r>
                        <a:rPr kumimoji="0" lang="en-US" sz="600" b="0" i="0" u="none" strike="noStrike" cap="none" normalizeH="0" baseline="0" dirty="0" smtClean="0">
                          <a:ln>
                            <a:noFill/>
                          </a:ln>
                          <a:solidFill>
                            <a:schemeClr val="tx1"/>
                          </a:solidFill>
                          <a:effectLst/>
                          <a:latin typeface="Arial" charset="0"/>
                        </a:rPr>
                        <a:t>O / ac)</a:t>
                      </a:r>
                      <a:endParaRPr kumimoji="0" lang="en-US" sz="600" b="0" i="0" u="none" strike="noStrike" cap="none" normalizeH="0" baseline="30000" dirty="0" smtClean="0">
                        <a:ln>
                          <a:noFill/>
                        </a:ln>
                        <a:solidFill>
                          <a:schemeClr val="tx1"/>
                        </a:solidFill>
                        <a:effectLst/>
                        <a:latin typeface="Arial" charset="0"/>
                        <a:cs typeface="Arial" charset="0"/>
                      </a:endParaRPr>
                    </a:p>
                  </a:txBody>
                  <a:tcPr marL="68580" marR="68580" marT="34289" marB="34289" anchor="b"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2.*</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3.*</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20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5.*</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7.*</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100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9.</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20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10.</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11.</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12.</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13.</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100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80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600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14.</a:t>
                      </a:r>
                    </a:p>
                  </a:txBody>
                  <a:tcPr marL="68580" marR="68580" marT="34289" marB="34289"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a:t>
                      </a:r>
                    </a:p>
                  </a:txBody>
                  <a:tcPr marL="68580" marR="68580" marT="34289" marB="342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40</a:t>
                      </a:r>
                    </a:p>
                  </a:txBody>
                  <a:tcPr marL="68580" marR="68580" marT="34289" marB="34289"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rPr>
                        <a:t>60 (</a:t>
                      </a:r>
                      <a:r>
                        <a:rPr kumimoji="0" lang="en-US" sz="600" b="0" i="0" u="none" strike="noStrike" cap="none" normalizeH="0" baseline="0" dirty="0" err="1" smtClean="0">
                          <a:ln>
                            <a:noFill/>
                          </a:ln>
                          <a:solidFill>
                            <a:schemeClr val="tx1"/>
                          </a:solidFill>
                          <a:effectLst/>
                          <a:latin typeface="Arial" charset="0"/>
                        </a:rPr>
                        <a:t>Sul</a:t>
                      </a:r>
                      <a:r>
                        <a:rPr kumimoji="0" lang="en-US" sz="600" b="0" i="0" u="none" strike="noStrike" cap="none" normalizeH="0" baseline="0" dirty="0" smtClean="0">
                          <a:ln>
                            <a:noFill/>
                          </a:ln>
                          <a:solidFill>
                            <a:schemeClr val="tx1"/>
                          </a:solidFill>
                          <a:effectLst/>
                          <a:latin typeface="Arial" charset="0"/>
                        </a:rPr>
                        <a:t>-Po-</a:t>
                      </a:r>
                      <a:r>
                        <a:rPr kumimoji="0" lang="en-US" sz="600" b="0" i="0" u="none" strike="noStrike" cap="none" normalizeH="0" baseline="0" dirty="0" err="1" smtClean="0">
                          <a:ln>
                            <a:noFill/>
                          </a:ln>
                          <a:solidFill>
                            <a:schemeClr val="tx1"/>
                          </a:solidFill>
                          <a:effectLst/>
                          <a:latin typeface="Arial" charset="0"/>
                        </a:rPr>
                        <a:t>Mag</a:t>
                      </a:r>
                      <a:r>
                        <a:rPr kumimoji="0" lang="en-US" sz="600" b="0" i="0" u="none" strike="noStrike" cap="none" normalizeH="0" baseline="0" dirty="0" smtClean="0">
                          <a:ln>
                            <a:noFill/>
                          </a:ln>
                          <a:solidFill>
                            <a:schemeClr val="tx1"/>
                          </a:solidFill>
                          <a:effectLst/>
                          <a:latin typeface="Arial" charset="0"/>
                        </a:rPr>
                        <a:t>)</a:t>
                      </a:r>
                    </a:p>
                  </a:txBody>
                  <a:tcPr marL="68580" marR="68580" marT="34289" marB="34289"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489203">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N applied as 46-0-0 (Urea)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P applied as 0-46-0 (Triple Super Phosphate)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K applied as 0-0-60 (Potash)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smtClean="0">
                          <a:ln>
                            <a:noFill/>
                          </a:ln>
                          <a:solidFill>
                            <a:schemeClr val="tx1"/>
                          </a:solidFill>
                          <a:effectLst/>
                          <a:latin typeface="Arial" charset="0"/>
                          <a:cs typeface="Arial" charset="0"/>
                        </a:rPr>
                        <a:t>* - YP plot</a:t>
                      </a:r>
                      <a:endParaRPr kumimoji="0" lang="en-US" sz="600" b="0" i="0" u="none" strike="noStrike" cap="none" normalizeH="0" baseline="0" dirty="0" smtClean="0">
                        <a:ln>
                          <a:noFill/>
                        </a:ln>
                        <a:solidFill>
                          <a:schemeClr val="tx1"/>
                        </a:solidFill>
                        <a:effectLst/>
                        <a:latin typeface="Arial" charset="0"/>
                      </a:endParaRPr>
                    </a:p>
                  </a:txBody>
                  <a:tcPr marL="68580" marR="68580" marT="34289" marB="34289"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grpSp>
        <p:nvGrpSpPr>
          <p:cNvPr id="2133" name="Group 1063"/>
          <p:cNvGrpSpPr>
            <a:grpSpLocks/>
          </p:cNvGrpSpPr>
          <p:nvPr/>
        </p:nvGrpSpPr>
        <p:grpSpPr bwMode="auto">
          <a:xfrm>
            <a:off x="1170662" y="1085850"/>
            <a:ext cx="873919" cy="914401"/>
            <a:chOff x="1103" y="1056"/>
            <a:chExt cx="734" cy="768"/>
          </a:xfrm>
        </p:grpSpPr>
        <p:pic>
          <p:nvPicPr>
            <p:cNvPr id="2413" name="Picture 1058" descr="dd0135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49" y="1234"/>
              <a:ext cx="445"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4" name="Text Box 1059"/>
            <p:cNvSpPr txBox="1">
              <a:spLocks noChangeArrowheads="1"/>
            </p:cNvSpPr>
            <p:nvPr/>
          </p:nvSpPr>
          <p:spPr bwMode="auto">
            <a:xfrm>
              <a:off x="1103" y="1342"/>
              <a:ext cx="2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900" b="1"/>
                <a:t>S</a:t>
              </a:r>
            </a:p>
          </p:txBody>
        </p:sp>
        <p:sp>
          <p:nvSpPr>
            <p:cNvPr id="2415" name="Text Box 1060"/>
            <p:cNvSpPr txBox="1">
              <a:spLocks noChangeArrowheads="1"/>
            </p:cNvSpPr>
            <p:nvPr/>
          </p:nvSpPr>
          <p:spPr bwMode="auto">
            <a:xfrm>
              <a:off x="1357" y="1056"/>
              <a:ext cx="24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900" b="1"/>
                <a:t>W</a:t>
              </a:r>
            </a:p>
          </p:txBody>
        </p:sp>
        <p:sp>
          <p:nvSpPr>
            <p:cNvPr id="2416" name="Text Box 1061"/>
            <p:cNvSpPr txBox="1">
              <a:spLocks noChangeArrowheads="1"/>
            </p:cNvSpPr>
            <p:nvPr/>
          </p:nvSpPr>
          <p:spPr bwMode="auto">
            <a:xfrm>
              <a:off x="1631" y="1342"/>
              <a:ext cx="2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900" b="1"/>
                <a:t>N</a:t>
              </a:r>
            </a:p>
          </p:txBody>
        </p:sp>
        <p:sp>
          <p:nvSpPr>
            <p:cNvPr id="2417" name="Text Box 1062"/>
            <p:cNvSpPr txBox="1">
              <a:spLocks noChangeArrowheads="1"/>
            </p:cNvSpPr>
            <p:nvPr/>
          </p:nvSpPr>
          <p:spPr bwMode="auto">
            <a:xfrm>
              <a:off x="1341" y="1630"/>
              <a:ext cx="25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900" b="1"/>
                <a:t>E</a:t>
              </a:r>
            </a:p>
          </p:txBody>
        </p:sp>
      </p:grpSp>
      <p:sp>
        <p:nvSpPr>
          <p:cNvPr id="2134" name="Text Box 116"/>
          <p:cNvSpPr txBox="1">
            <a:spLocks noChangeArrowheads="1"/>
          </p:cNvSpPr>
          <p:nvPr/>
        </p:nvSpPr>
        <p:spPr bwMode="auto">
          <a:xfrm>
            <a:off x="158630" y="685800"/>
            <a:ext cx="1200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50">
                <a:solidFill>
                  <a:srgbClr val="000000"/>
                </a:solidFill>
                <a:latin typeface="Times New Roman" panose="02020603050405020304" pitchFamily="18" charset="0"/>
              </a:rPr>
              <a:t>Location: </a:t>
            </a:r>
            <a:r>
              <a:rPr lang="en-US" altLang="en-US" sz="1050" b="1">
                <a:solidFill>
                  <a:srgbClr val="000000"/>
                </a:solidFill>
                <a:latin typeface="Times New Roman" panose="02020603050405020304" pitchFamily="18" charset="0"/>
              </a:rPr>
              <a:t>Lahoma</a:t>
            </a:r>
          </a:p>
        </p:txBody>
      </p:sp>
      <p:graphicFrame>
        <p:nvGraphicFramePr>
          <p:cNvPr id="621" name="Table 620"/>
          <p:cNvGraphicFramePr>
            <a:graphicFrameLocks noGrp="1"/>
          </p:cNvGraphicFramePr>
          <p:nvPr>
            <p:extLst>
              <p:ext uri="{D42A27DB-BD31-4B8C-83A1-F6EECF244321}">
                <p14:modId xmlns:p14="http://schemas.microsoft.com/office/powerpoint/2010/main" val="2913407667"/>
              </p:ext>
            </p:extLst>
          </p:nvPr>
        </p:nvGraphicFramePr>
        <p:xfrm>
          <a:off x="-69970" y="3714750"/>
          <a:ext cx="4914896" cy="754708"/>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155">
                <a:tc>
                  <a:txBody>
                    <a:bodyPr/>
                    <a:lstStyle/>
                    <a:p>
                      <a:endParaRPr lang="en-US" sz="600" dirty="0"/>
                    </a:p>
                  </a:txBody>
                  <a:tcPr marL="68580" marR="68580" marT="34319" marB="343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600" b="0" dirty="0" smtClean="0">
                          <a:solidFill>
                            <a:schemeClr val="tx1"/>
                          </a:solidFill>
                        </a:rPr>
                        <a:t>300</a:t>
                      </a:r>
                      <a:endParaRPr lang="en-US" sz="600" b="0" dirty="0">
                        <a:solidFill>
                          <a:schemeClr val="tx1"/>
                        </a:solidFill>
                      </a:endParaRPr>
                    </a:p>
                  </a:txBody>
                  <a:tcPr marL="68580" marR="34290" marT="0" marB="34319">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28</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29</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106">
                <a:tc gridSpan="2">
                  <a:txBody>
                    <a:bodyPr/>
                    <a:lstStyle/>
                    <a:p>
                      <a:pPr algn="ctr"/>
                      <a:r>
                        <a:rPr lang="en-US" sz="800" dirty="0" smtClean="0"/>
                        <a:t>Rep 4</a:t>
                      </a:r>
                      <a:endParaRPr lang="en-US" sz="800" dirty="0"/>
                    </a:p>
                  </a:txBody>
                  <a:tcPr marL="68580" marR="68580" marT="34319" marB="34319"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155">
                <a:tc>
                  <a:txBody>
                    <a:bodyPr/>
                    <a:lstStyle/>
                    <a:p>
                      <a:endParaRPr lang="en-US" sz="600" dirty="0"/>
                    </a:p>
                  </a:txBody>
                  <a:tcPr marL="68580" marR="68580" marT="34319" marB="3431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240</a:t>
                      </a:r>
                      <a:endParaRPr lang="en-US" sz="600" dirty="0"/>
                    </a:p>
                  </a:txBody>
                  <a:tcPr marL="68580" marR="34290" marT="34319"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43</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44</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45</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46</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47</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48</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49</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50</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51</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52</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53</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54</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55</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solidFill>
                            <a:schemeClr val="tx1"/>
                          </a:solidFill>
                        </a:rPr>
                        <a:t>56</a:t>
                      </a:r>
                      <a:endParaRPr lang="en-US" sz="600" i="1"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2" name="Table 621"/>
          <p:cNvGraphicFramePr>
            <a:graphicFrameLocks noGrp="1"/>
          </p:cNvGraphicFramePr>
          <p:nvPr>
            <p:extLst>
              <p:ext uri="{D42A27DB-BD31-4B8C-83A1-F6EECF244321}">
                <p14:modId xmlns:p14="http://schemas.microsoft.com/office/powerpoint/2010/main" val="3700163051"/>
              </p:ext>
            </p:extLst>
          </p:nvPr>
        </p:nvGraphicFramePr>
        <p:xfrm>
          <a:off x="-69970" y="4457700"/>
          <a:ext cx="4914896" cy="754708"/>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155">
                <a:tc>
                  <a:txBody>
                    <a:bodyPr/>
                    <a:lstStyle/>
                    <a:p>
                      <a:endParaRPr lang="en-US" sz="600" dirty="0"/>
                    </a:p>
                  </a:txBody>
                  <a:tcPr marL="68580" marR="68580" marT="34319" marB="343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600" b="0" dirty="0" smtClean="0">
                          <a:solidFill>
                            <a:schemeClr val="tx1"/>
                          </a:solidFill>
                        </a:rPr>
                        <a:t>220</a:t>
                      </a:r>
                      <a:endParaRPr lang="en-US" sz="600" b="0" dirty="0">
                        <a:solidFill>
                          <a:schemeClr val="tx1"/>
                        </a:solidFill>
                      </a:endParaRPr>
                    </a:p>
                  </a:txBody>
                  <a:tcPr marL="68580" marR="34290" marT="0" marB="34319">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19</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38</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106">
                <a:tc gridSpan="2">
                  <a:txBody>
                    <a:bodyPr/>
                    <a:lstStyle/>
                    <a:p>
                      <a:pPr algn="ctr"/>
                      <a:r>
                        <a:rPr lang="en-US" sz="800" dirty="0" smtClean="0"/>
                        <a:t>Rep 3</a:t>
                      </a:r>
                      <a:endParaRPr lang="en-US" sz="800" dirty="0"/>
                    </a:p>
                  </a:txBody>
                  <a:tcPr marL="68580" marR="68580" marT="34319" marB="34319"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155">
                <a:tc>
                  <a:txBody>
                    <a:bodyPr/>
                    <a:lstStyle/>
                    <a:p>
                      <a:endParaRPr lang="en-US" sz="600" dirty="0"/>
                    </a:p>
                  </a:txBody>
                  <a:tcPr marL="68580" marR="68580" marT="34319" marB="3431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160</a:t>
                      </a:r>
                      <a:endParaRPr lang="en-US" sz="600" dirty="0"/>
                    </a:p>
                  </a:txBody>
                  <a:tcPr marL="68580" marR="34290" marT="34319"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t>29</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30</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31</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32</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33</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34</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35</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36</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37</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38</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39</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40</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41</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42</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3" name="Table 622"/>
          <p:cNvGraphicFramePr>
            <a:graphicFrameLocks noGrp="1"/>
          </p:cNvGraphicFramePr>
          <p:nvPr>
            <p:extLst>
              <p:ext uri="{D42A27DB-BD31-4B8C-83A1-F6EECF244321}">
                <p14:modId xmlns:p14="http://schemas.microsoft.com/office/powerpoint/2010/main" val="1487693125"/>
              </p:ext>
            </p:extLst>
          </p:nvPr>
        </p:nvGraphicFramePr>
        <p:xfrm>
          <a:off x="-69970" y="5257800"/>
          <a:ext cx="4914896" cy="754708"/>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155">
                <a:tc>
                  <a:txBody>
                    <a:bodyPr/>
                    <a:lstStyle/>
                    <a:p>
                      <a:endParaRPr lang="en-US" sz="600" dirty="0"/>
                    </a:p>
                  </a:txBody>
                  <a:tcPr marL="68580" marR="68580" marT="34319" marB="3431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dirty="0" smtClean="0">
                          <a:solidFill>
                            <a:schemeClr val="tx1"/>
                          </a:solidFill>
                        </a:rPr>
                        <a:t>140</a:t>
                      </a:r>
                    </a:p>
                  </a:txBody>
                  <a:tcPr marL="68580" marR="34290" marT="0" marB="34319">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18</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23</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26</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31</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34</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39</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42</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47</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50</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55</a:t>
                      </a:r>
                      <a:endParaRPr lang="en-US" sz="600" b="0" u="sng" dirty="0">
                        <a:solidFill>
                          <a:schemeClr val="tx1"/>
                        </a:solidFill>
                      </a:endParaRPr>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8106">
                <a:tc gridSpan="2">
                  <a:txBody>
                    <a:bodyPr/>
                    <a:lstStyle/>
                    <a:p>
                      <a:pPr algn="ctr"/>
                      <a:r>
                        <a:rPr lang="en-US" sz="800" dirty="0" smtClean="0"/>
                        <a:t>Rep 2</a:t>
                      </a:r>
                      <a:endParaRPr lang="en-US" sz="800" dirty="0"/>
                    </a:p>
                  </a:txBody>
                  <a:tcPr marL="68580" marR="68580" marT="34319" marB="34319"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319" marB="343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155">
                <a:tc>
                  <a:txBody>
                    <a:bodyPr/>
                    <a:lstStyle/>
                    <a:p>
                      <a:endParaRPr lang="en-US" sz="600" dirty="0"/>
                    </a:p>
                  </a:txBody>
                  <a:tcPr marL="68580" marR="68580" marT="34319" marB="3431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80</a:t>
                      </a:r>
                      <a:endParaRPr lang="en-US" sz="600" dirty="0"/>
                    </a:p>
                  </a:txBody>
                  <a:tcPr marL="68580" marR="34290" marT="34319"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t>15</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16</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17</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18</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19</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20</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21</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22</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23</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24</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25</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26</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27</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28</a:t>
                      </a:r>
                      <a:endParaRPr lang="en-US" sz="600" i="1" dirty="0"/>
                    </a:p>
                  </a:txBody>
                  <a:tcPr marL="68580" marR="68580" marT="34319" marB="34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624" name="Table 623"/>
          <p:cNvGraphicFramePr>
            <a:graphicFrameLocks noGrp="1"/>
          </p:cNvGraphicFramePr>
          <p:nvPr>
            <p:extLst>
              <p:ext uri="{D42A27DB-BD31-4B8C-83A1-F6EECF244321}">
                <p14:modId xmlns:p14="http://schemas.microsoft.com/office/powerpoint/2010/main" val="3452336251"/>
              </p:ext>
            </p:extLst>
          </p:nvPr>
        </p:nvGraphicFramePr>
        <p:xfrm>
          <a:off x="-69970" y="6000750"/>
          <a:ext cx="4914896" cy="914454"/>
        </p:xfrm>
        <a:graphic>
          <a:graphicData uri="http://schemas.openxmlformats.org/drawingml/2006/table">
            <a:tbl>
              <a:tblPr firstRow="1" bandRow="1">
                <a:tableStyleId>{5C22544A-7EE6-4342-B048-85BDC9FD1C3A}</a:tableStyleId>
              </a:tblPr>
              <a:tblGrid>
                <a:gridCol w="307181">
                  <a:extLst>
                    <a:ext uri="{9D8B030D-6E8A-4147-A177-3AD203B41FA5}">
                      <a16:colId xmlns:a16="http://schemas.microsoft.com/office/drawing/2014/main" val="20000"/>
                    </a:ext>
                  </a:extLst>
                </a:gridCol>
                <a:gridCol w="307181">
                  <a:extLst>
                    <a:ext uri="{9D8B030D-6E8A-4147-A177-3AD203B41FA5}">
                      <a16:colId xmlns:a16="http://schemas.microsoft.com/office/drawing/2014/main" val="20001"/>
                    </a:ext>
                  </a:extLst>
                </a:gridCol>
                <a:gridCol w="307181">
                  <a:extLst>
                    <a:ext uri="{9D8B030D-6E8A-4147-A177-3AD203B41FA5}">
                      <a16:colId xmlns:a16="http://schemas.microsoft.com/office/drawing/2014/main" val="20002"/>
                    </a:ext>
                  </a:extLst>
                </a:gridCol>
                <a:gridCol w="307181">
                  <a:extLst>
                    <a:ext uri="{9D8B030D-6E8A-4147-A177-3AD203B41FA5}">
                      <a16:colId xmlns:a16="http://schemas.microsoft.com/office/drawing/2014/main" val="20003"/>
                    </a:ext>
                  </a:extLst>
                </a:gridCol>
                <a:gridCol w="307181">
                  <a:extLst>
                    <a:ext uri="{9D8B030D-6E8A-4147-A177-3AD203B41FA5}">
                      <a16:colId xmlns:a16="http://schemas.microsoft.com/office/drawing/2014/main" val="20004"/>
                    </a:ext>
                  </a:extLst>
                </a:gridCol>
                <a:gridCol w="307181">
                  <a:extLst>
                    <a:ext uri="{9D8B030D-6E8A-4147-A177-3AD203B41FA5}">
                      <a16:colId xmlns:a16="http://schemas.microsoft.com/office/drawing/2014/main" val="20005"/>
                    </a:ext>
                  </a:extLst>
                </a:gridCol>
                <a:gridCol w="307181">
                  <a:extLst>
                    <a:ext uri="{9D8B030D-6E8A-4147-A177-3AD203B41FA5}">
                      <a16:colId xmlns:a16="http://schemas.microsoft.com/office/drawing/2014/main" val="20006"/>
                    </a:ext>
                  </a:extLst>
                </a:gridCol>
                <a:gridCol w="307181">
                  <a:extLst>
                    <a:ext uri="{9D8B030D-6E8A-4147-A177-3AD203B41FA5}">
                      <a16:colId xmlns:a16="http://schemas.microsoft.com/office/drawing/2014/main" val="20007"/>
                    </a:ext>
                  </a:extLst>
                </a:gridCol>
                <a:gridCol w="307181">
                  <a:extLst>
                    <a:ext uri="{9D8B030D-6E8A-4147-A177-3AD203B41FA5}">
                      <a16:colId xmlns:a16="http://schemas.microsoft.com/office/drawing/2014/main" val="20008"/>
                    </a:ext>
                  </a:extLst>
                </a:gridCol>
                <a:gridCol w="307181">
                  <a:extLst>
                    <a:ext uri="{9D8B030D-6E8A-4147-A177-3AD203B41FA5}">
                      <a16:colId xmlns:a16="http://schemas.microsoft.com/office/drawing/2014/main" val="20009"/>
                    </a:ext>
                  </a:extLst>
                </a:gridCol>
                <a:gridCol w="307181">
                  <a:extLst>
                    <a:ext uri="{9D8B030D-6E8A-4147-A177-3AD203B41FA5}">
                      <a16:colId xmlns:a16="http://schemas.microsoft.com/office/drawing/2014/main" val="20010"/>
                    </a:ext>
                  </a:extLst>
                </a:gridCol>
                <a:gridCol w="307181">
                  <a:extLst>
                    <a:ext uri="{9D8B030D-6E8A-4147-A177-3AD203B41FA5}">
                      <a16:colId xmlns:a16="http://schemas.microsoft.com/office/drawing/2014/main" val="20011"/>
                    </a:ext>
                  </a:extLst>
                </a:gridCol>
                <a:gridCol w="307181">
                  <a:extLst>
                    <a:ext uri="{9D8B030D-6E8A-4147-A177-3AD203B41FA5}">
                      <a16:colId xmlns:a16="http://schemas.microsoft.com/office/drawing/2014/main" val="20012"/>
                    </a:ext>
                  </a:extLst>
                </a:gridCol>
                <a:gridCol w="307181">
                  <a:extLst>
                    <a:ext uri="{9D8B030D-6E8A-4147-A177-3AD203B41FA5}">
                      <a16:colId xmlns:a16="http://schemas.microsoft.com/office/drawing/2014/main" val="20013"/>
                    </a:ext>
                  </a:extLst>
                </a:gridCol>
                <a:gridCol w="307181">
                  <a:extLst>
                    <a:ext uri="{9D8B030D-6E8A-4147-A177-3AD203B41FA5}">
                      <a16:colId xmlns:a16="http://schemas.microsoft.com/office/drawing/2014/main" val="20014"/>
                    </a:ext>
                  </a:extLst>
                </a:gridCol>
                <a:gridCol w="307181">
                  <a:extLst>
                    <a:ext uri="{9D8B030D-6E8A-4147-A177-3AD203B41FA5}">
                      <a16:colId xmlns:a16="http://schemas.microsoft.com/office/drawing/2014/main" val="20015"/>
                    </a:ext>
                  </a:extLst>
                </a:gridCol>
              </a:tblGrid>
              <a:tr h="160036">
                <a:tc>
                  <a:txBody>
                    <a:bodyPr/>
                    <a:lstStyle/>
                    <a:p>
                      <a:endParaRPr lang="en-US" sz="600" dirty="0"/>
                    </a:p>
                  </a:txBody>
                  <a:tcPr marL="68580" marR="68580" marT="34293" marB="3429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600" b="0" dirty="0" smtClean="0">
                          <a:solidFill>
                            <a:schemeClr val="tx1"/>
                          </a:solidFill>
                        </a:rPr>
                        <a:t>60</a:t>
                      </a:r>
                      <a:endParaRPr lang="en-US" sz="600" b="0" dirty="0">
                        <a:solidFill>
                          <a:schemeClr val="tx1"/>
                        </a:solidFill>
                      </a:endParaRPr>
                    </a:p>
                  </a:txBody>
                  <a:tcPr marL="68580" marR="34290" marT="0" marB="34293">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8</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9</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16</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17</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24</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25</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32</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33</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40</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41</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48</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49</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600" b="0" u="sng" dirty="0" smtClean="0">
                          <a:solidFill>
                            <a:schemeClr val="tx1"/>
                          </a:solidFill>
                        </a:rPr>
                        <a:t>56</a:t>
                      </a:r>
                      <a:endParaRPr lang="en-US" sz="600" b="0" u="sng" dirty="0">
                        <a:solidFill>
                          <a:schemeClr val="tx1"/>
                        </a:solidFill>
                      </a:endParaRPr>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7853">
                <a:tc gridSpan="2">
                  <a:txBody>
                    <a:bodyPr/>
                    <a:lstStyle/>
                    <a:p>
                      <a:pPr algn="ctr"/>
                      <a:r>
                        <a:rPr lang="en-US" sz="800" dirty="0" smtClean="0"/>
                        <a:t>Rep 1</a:t>
                      </a:r>
                      <a:endParaRPr lang="en-US" sz="800" dirty="0"/>
                    </a:p>
                  </a:txBody>
                  <a:tcPr marL="68580" marR="68580" marT="34293" marB="3429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hMerge="1">
                  <a:txBody>
                    <a:bodyPr/>
                    <a:lstStyle/>
                    <a:p>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8</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2</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4</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6</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14</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9</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10</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5</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7</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12</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3</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13</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t>11</a:t>
                      </a:r>
                      <a:endParaRPr lang="en-US" sz="1200" b="1" dirty="0"/>
                    </a:p>
                  </a:txBody>
                  <a:tcPr marL="68580" marR="68580"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0036">
                <a:tc>
                  <a:txBody>
                    <a:bodyPr/>
                    <a:lstStyle/>
                    <a:p>
                      <a:endParaRPr lang="en-US" sz="600" dirty="0"/>
                    </a:p>
                  </a:txBody>
                  <a:tcPr marL="68580" marR="68580" marT="34293" marB="3429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600" dirty="0"/>
                    </a:p>
                  </a:txBody>
                  <a:tcPr marL="68580" marR="0" marT="34293" marB="34293"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i="1" dirty="0" smtClean="0"/>
                        <a:t>1</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2</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3</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4</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5</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6</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7</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8</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9</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10</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11</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12</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13</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i="1" dirty="0" smtClean="0"/>
                        <a:t>14</a:t>
                      </a:r>
                      <a:endParaRPr lang="en-US" sz="600" i="1" dirty="0"/>
                    </a:p>
                  </a:txBody>
                  <a:tcPr marL="68580" marR="68580" marT="34293" marB="342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0036">
                <a:tc>
                  <a:txBody>
                    <a:bodyPr/>
                    <a:lstStyle/>
                    <a:p>
                      <a:endParaRPr lang="en-US" sz="600" dirty="0"/>
                    </a:p>
                  </a:txBody>
                  <a:tcPr marL="68580" marR="68580" marT="34293" marB="34293">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dirty="0" smtClean="0"/>
                        <a:t>0</a:t>
                      </a:r>
                      <a:endParaRPr lang="en-US" sz="600" dirty="0"/>
                    </a:p>
                  </a:txBody>
                  <a:tcPr marL="68580" marR="0" marT="34293" marB="34293">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r"/>
                      <a:r>
                        <a:rPr lang="en-US" sz="600" i="1" dirty="0" smtClean="0"/>
                        <a:t>16</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32</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48</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64</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80</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96</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112</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128</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144</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160</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176</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192</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208</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 i="1" dirty="0" smtClean="0"/>
                        <a:t>224</a:t>
                      </a:r>
                      <a:endParaRPr lang="en-US" sz="600" i="1" dirty="0"/>
                    </a:p>
                  </a:txBody>
                  <a:tcPr marL="68580" marR="0" marT="34293" marB="342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411" name="Text Box 932"/>
          <p:cNvSpPr txBox="1">
            <a:spLocks noChangeArrowheads="1"/>
          </p:cNvSpPr>
          <p:nvPr/>
        </p:nvSpPr>
        <p:spPr bwMode="auto">
          <a:xfrm>
            <a:off x="158630" y="3200400"/>
            <a:ext cx="1943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 u="sng"/>
              <a:t>1</a:t>
            </a:r>
            <a:r>
              <a:rPr lang="en-US" altLang="en-US" sz="600"/>
              <a:t>, </a:t>
            </a:r>
            <a:r>
              <a:rPr lang="en-US" altLang="en-US" sz="600" u="sng"/>
              <a:t>2</a:t>
            </a:r>
            <a:r>
              <a:rPr lang="en-US" altLang="en-US" sz="600"/>
              <a:t> – Harvest Sequence Number</a:t>
            </a:r>
            <a:endParaRPr lang="en-US" altLang="en-US" sz="600" u="sng"/>
          </a:p>
          <a:p>
            <a:pPr eaLnBrk="1" hangingPunct="1"/>
            <a:r>
              <a:rPr lang="en-US" altLang="en-US" sz="1200" b="1"/>
              <a:t>1, 2 – Treatment Number</a:t>
            </a:r>
          </a:p>
          <a:p>
            <a:pPr eaLnBrk="1" hangingPunct="1"/>
            <a:r>
              <a:rPr lang="en-US" altLang="en-US" sz="600" i="1"/>
              <a:t>1 , 2 – Soil Sample Sequence Number</a:t>
            </a:r>
          </a:p>
        </p:txBody>
      </p:sp>
      <p:sp>
        <p:nvSpPr>
          <p:cNvPr id="2412" name="Text Box 932"/>
          <p:cNvSpPr txBox="1">
            <a:spLocks noChangeArrowheads="1"/>
          </p:cNvSpPr>
          <p:nvPr/>
        </p:nvSpPr>
        <p:spPr bwMode="auto">
          <a:xfrm>
            <a:off x="158630" y="2228850"/>
            <a:ext cx="19431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00"/>
              <a:t>OBJECTIVE: To study fertilizer nitrogen, phosphorus, and potassium in winter wheat.  In recent years, this study has also been used to develop yield potential models and yield predictions through sensor based technologies.</a:t>
            </a:r>
            <a:endParaRPr lang="en-US" altLang="en-US" sz="600" i="1"/>
          </a:p>
        </p:txBody>
      </p:sp>
      <p:pic>
        <p:nvPicPr>
          <p:cNvPr id="2" name="Picture 1"/>
          <p:cNvPicPr>
            <a:picLocks noChangeAspect="1"/>
          </p:cNvPicPr>
          <p:nvPr/>
        </p:nvPicPr>
        <p:blipFill>
          <a:blip r:embed="rId4"/>
          <a:stretch>
            <a:fillRect/>
          </a:stretch>
        </p:blipFill>
        <p:spPr>
          <a:xfrm>
            <a:off x="2711446" y="3200400"/>
            <a:ext cx="6432555" cy="3618312"/>
          </a:xfrm>
          <a:prstGeom prst="rect">
            <a:avLst/>
          </a:prstGeom>
        </p:spPr>
      </p:pic>
      <p:sp>
        <p:nvSpPr>
          <p:cNvPr id="19" name="TextBox 18"/>
          <p:cNvSpPr txBox="1"/>
          <p:nvPr/>
        </p:nvSpPr>
        <p:spPr>
          <a:xfrm>
            <a:off x="4957011" y="628650"/>
            <a:ext cx="3597442" cy="523220"/>
          </a:xfrm>
          <a:prstGeom prst="rect">
            <a:avLst/>
          </a:prstGeom>
          <a:solidFill>
            <a:schemeClr val="accent6">
              <a:lumMod val="40000"/>
              <a:lumOff val="60000"/>
            </a:schemeClr>
          </a:solidFill>
        </p:spPr>
        <p:txBody>
          <a:bodyPr wrap="square" rtlCol="0">
            <a:spAutoFit/>
          </a:bodyPr>
          <a:lstStyle/>
          <a:p>
            <a:r>
              <a:rPr lang="en-US" sz="1400" dirty="0" smtClean="0"/>
              <a:t>Grant silt loam (fine-silty, mixed, </a:t>
            </a:r>
            <a:r>
              <a:rPr lang="en-US" sz="1400" dirty="0" err="1" smtClean="0"/>
              <a:t>superactive</a:t>
            </a:r>
            <a:r>
              <a:rPr lang="en-US" sz="1400" dirty="0" smtClean="0"/>
              <a:t>, thermic, </a:t>
            </a:r>
            <a:r>
              <a:rPr lang="en-US" sz="1400" dirty="0" err="1" smtClean="0"/>
              <a:t>Udic</a:t>
            </a:r>
            <a:r>
              <a:rPr lang="en-US" sz="1400" dirty="0" smtClean="0"/>
              <a:t> </a:t>
            </a:r>
            <a:r>
              <a:rPr lang="en-US" sz="1400" dirty="0" err="1" smtClean="0"/>
              <a:t>Argiustoll</a:t>
            </a:r>
            <a:endParaRPr lang="en-US" sz="1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8078" y="1316832"/>
            <a:ext cx="1476375" cy="1476375"/>
          </a:xfrm>
          <a:prstGeom prst="rect">
            <a:avLst/>
          </a:prstGeom>
        </p:spPr>
      </p:pic>
      <p:sp>
        <p:nvSpPr>
          <p:cNvPr id="21" name="TextBox 20"/>
          <p:cNvSpPr txBox="1"/>
          <p:nvPr/>
        </p:nvSpPr>
        <p:spPr>
          <a:xfrm>
            <a:off x="7879455" y="5995254"/>
            <a:ext cx="1146048" cy="523220"/>
          </a:xfrm>
          <a:prstGeom prst="rect">
            <a:avLst/>
          </a:prstGeom>
          <a:noFill/>
        </p:spPr>
        <p:txBody>
          <a:bodyPr wrap="square" rtlCol="0">
            <a:spAutoFit/>
          </a:bodyPr>
          <a:lstStyle/>
          <a:p>
            <a:r>
              <a:rPr lang="en-US" sz="2800" b="1" dirty="0" smtClean="0">
                <a:solidFill>
                  <a:schemeClr val="bg1"/>
                </a:solidFill>
              </a:rPr>
              <a:t>1970</a:t>
            </a:r>
            <a:endParaRPr lang="en-US" sz="2800" b="1" dirty="0">
              <a:solidFill>
                <a:schemeClr val="bg1"/>
              </a:solidFill>
            </a:endParaRPr>
          </a:p>
        </p:txBody>
      </p:sp>
      <p:pic>
        <p:nvPicPr>
          <p:cNvPr id="22" name="Picture 21"/>
          <p:cNvPicPr>
            <a:picLocks noChangeAspect="1"/>
          </p:cNvPicPr>
          <p:nvPr/>
        </p:nvPicPr>
        <p:blipFill>
          <a:blip r:embed="rId6"/>
          <a:stretch>
            <a:fillRect/>
          </a:stretch>
        </p:blipFill>
        <p:spPr>
          <a:xfrm>
            <a:off x="6959733" y="5910098"/>
            <a:ext cx="919722" cy="621836"/>
          </a:xfrm>
          <a:prstGeom prst="rect">
            <a:avLst/>
          </a:prstGeom>
        </p:spPr>
      </p:pic>
    </p:spTree>
    <p:extLst>
      <p:ext uri="{BB962C8B-B14F-4D97-AF65-F5344CB8AC3E}">
        <p14:creationId xmlns:p14="http://schemas.microsoft.com/office/powerpoint/2010/main" val="3215657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9524"/>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7231" y="135098"/>
            <a:ext cx="7584829" cy="3785652"/>
          </a:xfrm>
          <a:prstGeom prst="rect">
            <a:avLst/>
          </a:prstGeom>
          <a:solidFill>
            <a:schemeClr val="accent3">
              <a:lumMod val="60000"/>
              <a:lumOff val="40000"/>
              <a:alpha val="59000"/>
            </a:schemeClr>
          </a:solidFill>
        </p:spPr>
        <p:txBody>
          <a:bodyPr wrap="square" rtlCol="0">
            <a:spAutoFit/>
          </a:bodyPr>
          <a:lstStyle/>
          <a:p>
            <a:r>
              <a:rPr lang="en-US" sz="2400" u="sng" dirty="0" smtClean="0"/>
              <a:t>Planter Chronology</a:t>
            </a:r>
            <a:r>
              <a:rPr lang="en-US" sz="2400" dirty="0" smtClean="0"/>
              <a:t/>
            </a:r>
            <a:br>
              <a:rPr lang="en-US" sz="2400" dirty="0" smtClean="0"/>
            </a:br>
            <a:r>
              <a:rPr lang="en-US" sz="2400" dirty="0" smtClean="0"/>
              <a:t>1985, CIMMYT </a:t>
            </a:r>
          </a:p>
          <a:p>
            <a:r>
              <a:rPr lang="en-US" sz="2400" dirty="0" smtClean="0"/>
              <a:t>1987, Regional Agronomist Central America</a:t>
            </a:r>
          </a:p>
          <a:p>
            <a:r>
              <a:rPr lang="en-US" sz="2400" dirty="0" smtClean="0"/>
              <a:t>1991, Faculty OSU</a:t>
            </a:r>
          </a:p>
          <a:p>
            <a:r>
              <a:rPr lang="en-US" sz="2400" dirty="0" smtClean="0"/>
              <a:t>1999, FP  - Hand Planter work</a:t>
            </a:r>
          </a:p>
          <a:p>
            <a:r>
              <a:rPr lang="en-US" sz="2400" dirty="0" smtClean="0"/>
              <a:t>2000, Working prototype</a:t>
            </a:r>
          </a:p>
          <a:p>
            <a:r>
              <a:rPr lang="en-US" sz="2400" dirty="0" smtClean="0"/>
              <a:t>2013, MS, Aula, Omara</a:t>
            </a:r>
          </a:p>
          <a:p>
            <a:r>
              <a:rPr lang="en-US" sz="2400" dirty="0" smtClean="0"/>
              <a:t>2019, Planter redesign, Rotary Grant / Importance</a:t>
            </a:r>
          </a:p>
          <a:p>
            <a:endParaRPr lang="en-US" sz="2400" dirty="0"/>
          </a:p>
          <a:p>
            <a:r>
              <a:rPr lang="en-US" sz="2400" dirty="0" smtClean="0"/>
              <a:t>32 years</a:t>
            </a:r>
          </a:p>
        </p:txBody>
      </p:sp>
      <p:pic>
        <p:nvPicPr>
          <p:cNvPr id="5" name="Picture 4"/>
          <p:cNvPicPr>
            <a:picLocks noChangeAspect="1"/>
          </p:cNvPicPr>
          <p:nvPr/>
        </p:nvPicPr>
        <p:blipFill>
          <a:blip r:embed="rId4"/>
          <a:stretch>
            <a:fillRect/>
          </a:stretch>
        </p:blipFill>
        <p:spPr>
          <a:xfrm>
            <a:off x="7435264" y="2646242"/>
            <a:ext cx="876397" cy="815626"/>
          </a:xfrm>
          <a:prstGeom prst="rect">
            <a:avLst/>
          </a:prstGeom>
          <a:ln>
            <a:solidFill>
              <a:schemeClr val="tx1"/>
            </a:solidFill>
          </a:ln>
        </p:spPr>
      </p:pic>
      <p:sp>
        <p:nvSpPr>
          <p:cNvPr id="6" name="TextBox 5"/>
          <p:cNvSpPr txBox="1"/>
          <p:nvPr/>
        </p:nvSpPr>
        <p:spPr>
          <a:xfrm>
            <a:off x="6048375" y="3645877"/>
            <a:ext cx="2708763" cy="707886"/>
          </a:xfrm>
          <a:prstGeom prst="rect">
            <a:avLst/>
          </a:prstGeom>
          <a:solidFill>
            <a:srgbClr val="FFFF00"/>
          </a:solidFill>
        </p:spPr>
        <p:txBody>
          <a:bodyPr wrap="square" rtlCol="0">
            <a:spAutoFit/>
          </a:bodyPr>
          <a:lstStyle/>
          <a:p>
            <a:pPr algn="ctr"/>
            <a:r>
              <a:rPr lang="en-US" sz="2000" dirty="0" smtClean="0"/>
              <a:t>Rotary Contributions </a:t>
            </a:r>
            <a:br>
              <a:rPr lang="en-US" sz="2000" dirty="0" smtClean="0"/>
            </a:br>
            <a:r>
              <a:rPr lang="en-US" sz="2000" dirty="0" smtClean="0"/>
              <a:t>(OK, NE, Uganda)</a:t>
            </a:r>
            <a:endParaRPr lang="en-US" sz="2000" dirty="0"/>
          </a:p>
        </p:txBody>
      </p:sp>
    </p:spTree>
    <p:extLst>
      <p:ext uri="{BB962C8B-B14F-4D97-AF65-F5344CB8AC3E}">
        <p14:creationId xmlns:p14="http://schemas.microsoft.com/office/powerpoint/2010/main" val="3149970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50" y="423438"/>
            <a:ext cx="3143250" cy="5924550"/>
          </a:xfrm>
          <a:prstGeom prst="rect">
            <a:avLst/>
          </a:prstGeom>
          <a:ln w="28575">
            <a:solidFill>
              <a:schemeClr val="accent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245" y="428625"/>
            <a:ext cx="3628543" cy="2247899"/>
          </a:xfrm>
          <a:prstGeom prst="rect">
            <a:avLst/>
          </a:prstGeom>
          <a:ln w="28575">
            <a:solidFill>
              <a:schemeClr val="accent1"/>
            </a:solidFill>
          </a:ln>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397" y="2590068"/>
            <a:ext cx="2653786" cy="3810000"/>
          </a:xfrm>
          <a:prstGeom prst="rect">
            <a:avLst/>
          </a:prstGeom>
          <a:ln w="28575">
            <a:solidFill>
              <a:schemeClr val="accent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605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dirty="0" smtClean="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0"/>
            <a:ext cx="6433335" cy="6721163"/>
          </a:xfrm>
        </p:spPr>
      </p:pic>
      <p:sp>
        <p:nvSpPr>
          <p:cNvPr id="6" name="TextBox 5"/>
          <p:cNvSpPr txBox="1"/>
          <p:nvPr/>
        </p:nvSpPr>
        <p:spPr>
          <a:xfrm>
            <a:off x="1143000" y="6324600"/>
            <a:ext cx="5105400" cy="369332"/>
          </a:xfrm>
          <a:prstGeom prst="rect">
            <a:avLst/>
          </a:prstGeom>
          <a:noFill/>
        </p:spPr>
        <p:txBody>
          <a:bodyPr wrap="square" rtlCol="0">
            <a:spAutoFit/>
          </a:bodyPr>
          <a:lstStyle/>
          <a:p>
            <a:r>
              <a:rPr lang="en-US" dirty="0" smtClean="0"/>
              <a:t>Social aspects/technology transfer</a:t>
            </a:r>
            <a:endParaRPr lang="en-US" dirty="0"/>
          </a:p>
        </p:txBody>
      </p:sp>
      <p:sp>
        <p:nvSpPr>
          <p:cNvPr id="7" name="Rectangle 6"/>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376944" y="3148595"/>
            <a:ext cx="3766577"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chemeClr val="bg1"/>
                </a:solidFill>
              </a:rPr>
              <a:t>EL SALVADOR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535" y="1690689"/>
            <a:ext cx="2034985" cy="3405883"/>
          </a:xfrm>
          <a:prstGeom prst="rect">
            <a:avLst/>
          </a:prstGeom>
          <a:ln w="12700">
            <a:solidFill>
              <a:schemeClr val="tx1"/>
            </a:solidFill>
          </a:ln>
        </p:spPr>
      </p:pic>
      <p:sp>
        <p:nvSpPr>
          <p:cNvPr id="3" name="Rounded Rectangle 2"/>
          <p:cNvSpPr/>
          <p:nvPr/>
        </p:nvSpPr>
        <p:spPr>
          <a:xfrm>
            <a:off x="1434613" y="184764"/>
            <a:ext cx="2867756" cy="86750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bg1"/>
                </a:solidFill>
                <a:latin typeface="Arial" panose="020B0604020202020204" pitchFamily="34" charset="0"/>
                <a:cs typeface="Arial" panose="020B0604020202020204" pitchFamily="34" charset="0"/>
              </a:rPr>
              <a:t>Opico</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Quezaltepeque</a:t>
            </a:r>
            <a:r>
              <a:rPr lang="en-US" sz="2000" dirty="0">
                <a:solidFill>
                  <a:schemeClr val="bg1"/>
                </a:solidFill>
                <a:latin typeface="Arial" panose="020B0604020202020204" pitchFamily="34" charset="0"/>
                <a:cs typeface="Arial" panose="020B0604020202020204" pitchFamily="34" charset="0"/>
              </a:rPr>
              <a:t>, El Salvador</a:t>
            </a:r>
          </a:p>
        </p:txBody>
      </p:sp>
      <p:sp>
        <p:nvSpPr>
          <p:cNvPr id="13" name="Rounded Rectangle 12"/>
          <p:cNvSpPr/>
          <p:nvPr/>
        </p:nvSpPr>
        <p:spPr>
          <a:xfrm>
            <a:off x="5375624" y="738554"/>
            <a:ext cx="3636788" cy="88069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LIRA UGANDA</a:t>
            </a:r>
            <a:endPar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ounded Rectangle 4"/>
          <p:cNvSpPr/>
          <p:nvPr/>
        </p:nvSpPr>
        <p:spPr>
          <a:xfrm>
            <a:off x="5251938" y="5158154"/>
            <a:ext cx="3760474" cy="153577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Arial" panose="020B0604020202020204" pitchFamily="34" charset="0"/>
                <a:cs typeface="Arial" panose="020B0604020202020204" pitchFamily="34" charset="0"/>
              </a:rPr>
              <a:t>Worlds Apart </a:t>
            </a:r>
          </a:p>
          <a:p>
            <a:r>
              <a:rPr lang="en-US" sz="1800" dirty="0" smtClean="0">
                <a:solidFill>
                  <a:schemeClr val="bg1"/>
                </a:solidFill>
                <a:latin typeface="Arial" panose="020B0604020202020204" pitchFamily="34" charset="0"/>
                <a:cs typeface="Arial" panose="020B0604020202020204" pitchFamily="34" charset="0"/>
              </a:rPr>
              <a:t>Avg</a:t>
            </a:r>
            <a:r>
              <a:rPr lang="en-US" sz="1800" dirty="0">
                <a:solidFill>
                  <a:schemeClr val="bg1"/>
                </a:solidFill>
                <a:latin typeface="Arial" panose="020B0604020202020204" pitchFamily="34" charset="0"/>
                <a:cs typeface="Arial" panose="020B0604020202020204" pitchFamily="34" charset="0"/>
              </a:rPr>
              <a:t>. Farm Size:  1 ha</a:t>
            </a:r>
          </a:p>
          <a:p>
            <a:r>
              <a:rPr lang="en-US" sz="1800" dirty="0">
                <a:solidFill>
                  <a:schemeClr val="bg1"/>
                </a:solidFill>
                <a:latin typeface="Arial" panose="020B0604020202020204" pitchFamily="34" charset="0"/>
                <a:cs typeface="Arial" panose="020B0604020202020204" pitchFamily="34" charset="0"/>
              </a:rPr>
              <a:t>Avg. Maize Grain Yield, 2 Mg/ha</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Maize seed, Hybrids (US, others)</a:t>
            </a:r>
          </a:p>
        </p:txBody>
      </p:sp>
      <p:sp>
        <p:nvSpPr>
          <p:cNvPr id="4" name="TextBox 3"/>
          <p:cNvSpPr txBox="1"/>
          <p:nvPr/>
        </p:nvSpPr>
        <p:spPr>
          <a:xfrm>
            <a:off x="6930535" y="4780049"/>
            <a:ext cx="2034985" cy="307777"/>
          </a:xfrm>
          <a:prstGeom prst="rect">
            <a:avLst/>
          </a:prstGeom>
          <a:solidFill>
            <a:schemeClr val="tx1"/>
          </a:solidFill>
        </p:spPr>
        <p:txBody>
          <a:bodyPr wrap="square" rtlCol="0">
            <a:spAutoFit/>
          </a:bodyPr>
          <a:lstStyle/>
          <a:p>
            <a:r>
              <a:rPr lang="en-US" sz="1400" b="1" dirty="0" smtClean="0">
                <a:solidFill>
                  <a:schemeClr val="bg1"/>
                </a:solidFill>
              </a:rPr>
              <a:t>Peter Omara MS 2013</a:t>
            </a:r>
            <a:endParaRPr lang="en-US" sz="1400" b="1" dirty="0">
              <a:solidFill>
                <a:schemeClr val="bg1"/>
              </a:solidFill>
            </a:endParaRPr>
          </a:p>
        </p:txBody>
      </p:sp>
    </p:spTree>
    <p:extLst>
      <p:ext uri="{BB962C8B-B14F-4D97-AF65-F5344CB8AC3E}">
        <p14:creationId xmlns:p14="http://schemas.microsoft.com/office/powerpoint/2010/main" val="23963622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57825" y="-47626"/>
            <a:ext cx="3882473" cy="69056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776" y="0"/>
            <a:ext cx="3855697"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55697" cy="6858000"/>
          </a:xfrm>
          <a:prstGeom prst="rect">
            <a:avLst/>
          </a:prstGeom>
        </p:spPr>
      </p:pic>
      <p:pic>
        <p:nvPicPr>
          <p:cNvPr id="9"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0225" y="104774"/>
            <a:ext cx="3882473" cy="6905626"/>
          </a:xfrm>
          <a:prstGeom prst="rect">
            <a:avLst/>
          </a:prstGeom>
        </p:spPr>
      </p:pic>
      <p:sp>
        <p:nvSpPr>
          <p:cNvPr id="8" name="Rounded Rectangle 7"/>
          <p:cNvSpPr/>
          <p:nvPr/>
        </p:nvSpPr>
        <p:spPr>
          <a:xfrm>
            <a:off x="7172326" y="5652719"/>
            <a:ext cx="781049" cy="921727"/>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800" kern="1200">
                <a:solidFill>
                  <a:schemeClr val="lt1"/>
                </a:solidFill>
                <a:latin typeface="+mn-lt"/>
                <a:ea typeface="+mn-ea"/>
                <a:cs typeface="+mn-cs"/>
              </a:defRPr>
            </a:lvl1pPr>
            <a:lvl2pPr marL="457200" algn="l" rtl="0" eaLnBrk="0" fontAlgn="base" hangingPunct="0">
              <a:spcBef>
                <a:spcPct val="0"/>
              </a:spcBef>
              <a:spcAft>
                <a:spcPct val="0"/>
              </a:spcAft>
              <a:defRPr sz="800" kern="1200">
                <a:solidFill>
                  <a:schemeClr val="lt1"/>
                </a:solidFill>
                <a:latin typeface="+mn-lt"/>
                <a:ea typeface="+mn-ea"/>
                <a:cs typeface="+mn-cs"/>
              </a:defRPr>
            </a:lvl2pPr>
            <a:lvl3pPr marL="914400" algn="l" rtl="0" eaLnBrk="0" fontAlgn="base" hangingPunct="0">
              <a:spcBef>
                <a:spcPct val="0"/>
              </a:spcBef>
              <a:spcAft>
                <a:spcPct val="0"/>
              </a:spcAft>
              <a:defRPr sz="800" kern="1200">
                <a:solidFill>
                  <a:schemeClr val="lt1"/>
                </a:solidFill>
                <a:latin typeface="+mn-lt"/>
                <a:ea typeface="+mn-ea"/>
                <a:cs typeface="+mn-cs"/>
              </a:defRPr>
            </a:lvl3pPr>
            <a:lvl4pPr marL="1371600" algn="l" rtl="0" eaLnBrk="0" fontAlgn="base" hangingPunct="0">
              <a:spcBef>
                <a:spcPct val="0"/>
              </a:spcBef>
              <a:spcAft>
                <a:spcPct val="0"/>
              </a:spcAft>
              <a:defRPr sz="800" kern="1200">
                <a:solidFill>
                  <a:schemeClr val="lt1"/>
                </a:solidFill>
                <a:latin typeface="+mn-lt"/>
                <a:ea typeface="+mn-ea"/>
                <a:cs typeface="+mn-cs"/>
              </a:defRPr>
            </a:lvl4pPr>
            <a:lvl5pPr marL="1828800" algn="l" rtl="0" eaLnBrk="0" fontAlgn="base" hangingPunct="0">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buClr>
                <a:srgbClr val="92D050"/>
              </a:buClr>
            </a:pPr>
            <a:r>
              <a:rPr lang="en-US" sz="3600" b="1" dirty="0" smtClean="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23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507165" cy="5067337"/>
          </a:xfrm>
          <a:prstGeom prst="rect">
            <a:avLst/>
          </a:prstGeom>
          <a:ln w="19050">
            <a:solidFill>
              <a:schemeClr val="tx1"/>
            </a:solidFill>
          </a:ln>
        </p:spPr>
      </p:pic>
      <p:pic>
        <p:nvPicPr>
          <p:cNvPr id="7" name="Picture 6"/>
          <p:cNvPicPr>
            <a:picLocks noChangeAspect="1"/>
          </p:cNvPicPr>
          <p:nvPr/>
        </p:nvPicPr>
        <p:blipFill>
          <a:blip r:embed="rId3"/>
          <a:stretch>
            <a:fillRect/>
          </a:stretch>
        </p:blipFill>
        <p:spPr>
          <a:xfrm>
            <a:off x="4684919" y="3810000"/>
            <a:ext cx="4271418" cy="2848707"/>
          </a:xfrm>
          <a:prstGeom prst="rect">
            <a:avLst/>
          </a:prstGeom>
          <a:ln w="19050">
            <a:solidFill>
              <a:schemeClr val="tx1"/>
            </a:solidFill>
          </a:ln>
        </p:spPr>
      </p:pic>
      <p:sp>
        <p:nvSpPr>
          <p:cNvPr id="8" name="Rounded Rectangle 7"/>
          <p:cNvSpPr/>
          <p:nvPr/>
        </p:nvSpPr>
        <p:spPr>
          <a:xfrm>
            <a:off x="738553" y="5228492"/>
            <a:ext cx="4618893" cy="1289537"/>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Coffee </a:t>
            </a:r>
            <a:r>
              <a:rPr lang="en-US" sz="2800" i="1" dirty="0" smtClean="0"/>
              <a:t>Coffea </a:t>
            </a:r>
            <a:r>
              <a:rPr lang="en-US" sz="2800" i="1" dirty="0" err="1" smtClean="0"/>
              <a:t>arabica</a:t>
            </a:r>
            <a:endParaRPr lang="en-US" sz="2800" i="1" dirty="0" smtClean="0"/>
          </a:p>
          <a:p>
            <a:pPr algn="ctr"/>
            <a:r>
              <a:rPr lang="en-US" sz="2800" b="1" dirty="0" smtClean="0"/>
              <a:t>Rubber </a:t>
            </a:r>
            <a:r>
              <a:rPr lang="en-US" sz="2800" i="1" dirty="0" err="1"/>
              <a:t>Hevea</a:t>
            </a:r>
            <a:r>
              <a:rPr lang="en-US" sz="2800" i="1" dirty="0"/>
              <a:t> </a:t>
            </a:r>
            <a:r>
              <a:rPr lang="en-US" sz="2800" i="1" dirty="0" err="1" smtClean="0"/>
              <a:t>brasiliensis</a:t>
            </a:r>
            <a:r>
              <a:rPr lang="en-US" sz="2800" i="1" dirty="0" smtClean="0"/>
              <a:t>, </a:t>
            </a:r>
            <a:r>
              <a:rPr lang="en-US" sz="2000" dirty="0" smtClean="0"/>
              <a:t>1940 USDA</a:t>
            </a:r>
            <a:endParaRPr lang="en-US" sz="7200" b="1" dirty="0"/>
          </a:p>
        </p:txBody>
      </p:sp>
      <p:sp>
        <p:nvSpPr>
          <p:cNvPr id="9" name="Rounded Rectangle 8"/>
          <p:cNvSpPr/>
          <p:nvPr/>
        </p:nvSpPr>
        <p:spPr>
          <a:xfrm>
            <a:off x="6627154" y="3563815"/>
            <a:ext cx="1969571" cy="492369"/>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2500-6000 </a:t>
            </a:r>
            <a:r>
              <a:rPr lang="en-US" sz="1800" dirty="0" err="1" smtClean="0"/>
              <a:t>ft</a:t>
            </a:r>
            <a:r>
              <a:rPr lang="en-US" sz="1800" dirty="0" smtClean="0"/>
              <a:t> </a:t>
            </a:r>
            <a:r>
              <a:rPr lang="en-US" sz="1800" dirty="0" err="1" smtClean="0"/>
              <a:t>asl</a:t>
            </a:r>
            <a:endParaRPr lang="en-US" sz="1800" dirty="0"/>
          </a:p>
        </p:txBody>
      </p:sp>
      <p:sp>
        <p:nvSpPr>
          <p:cNvPr id="3" name="Rounded Rectangle 2"/>
          <p:cNvSpPr/>
          <p:nvPr/>
        </p:nvSpPr>
        <p:spPr>
          <a:xfrm>
            <a:off x="158262" y="216875"/>
            <a:ext cx="2567354" cy="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Hemileia</a:t>
            </a:r>
            <a:r>
              <a:rPr lang="en-US" sz="2000" dirty="0"/>
              <a:t> </a:t>
            </a:r>
            <a:r>
              <a:rPr lang="en-US" sz="2000" dirty="0" err="1" smtClean="0"/>
              <a:t>vastatrix</a:t>
            </a:r>
            <a:r>
              <a:rPr lang="en-US" sz="2000" dirty="0" smtClean="0"/>
              <a:t>, leaf rust</a:t>
            </a:r>
          </a:p>
          <a:p>
            <a:pPr algn="ctr"/>
            <a:r>
              <a:rPr lang="en-US" sz="1600" dirty="0" smtClean="0"/>
              <a:t>(more at lower altitudes)</a:t>
            </a:r>
            <a:endParaRPr lang="en-US" sz="1600" dirty="0"/>
          </a:p>
        </p:txBody>
      </p:sp>
      <p:sp>
        <p:nvSpPr>
          <p:cNvPr id="6" name="Rounded Rectangle 5"/>
          <p:cNvSpPr/>
          <p:nvPr/>
        </p:nvSpPr>
        <p:spPr>
          <a:xfrm>
            <a:off x="5357446" y="443275"/>
            <a:ext cx="3642900" cy="2857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u="sng" dirty="0"/>
              <a:t>Coffee Imports to the US (2017)</a:t>
            </a:r>
          </a:p>
          <a:p>
            <a:pPr>
              <a:tabLst>
                <a:tab pos="1600200" algn="l"/>
              </a:tabLst>
            </a:pPr>
            <a:r>
              <a:rPr lang="en-US" sz="1800" dirty="0" smtClean="0"/>
              <a:t>Colombia	$1.3 B</a:t>
            </a:r>
            <a:endParaRPr lang="en-US" sz="1800" dirty="0"/>
          </a:p>
          <a:p>
            <a:pPr>
              <a:tabLst>
                <a:tab pos="1600200" algn="l"/>
              </a:tabLst>
            </a:pPr>
            <a:r>
              <a:rPr lang="en-US" sz="1800" dirty="0" smtClean="0"/>
              <a:t>Brazil	$1.1 </a:t>
            </a:r>
            <a:r>
              <a:rPr lang="en-US" sz="1800" dirty="0"/>
              <a:t>B</a:t>
            </a:r>
          </a:p>
          <a:p>
            <a:pPr>
              <a:tabLst>
                <a:tab pos="1600200" algn="l"/>
              </a:tabLst>
            </a:pPr>
            <a:r>
              <a:rPr lang="en-US" sz="1800" dirty="0" smtClean="0"/>
              <a:t>Vietnam	$541 </a:t>
            </a:r>
            <a:r>
              <a:rPr lang="en-US" sz="1800" dirty="0"/>
              <a:t>M</a:t>
            </a:r>
          </a:p>
          <a:p>
            <a:pPr>
              <a:tabLst>
                <a:tab pos="1600200" algn="l"/>
              </a:tabLst>
            </a:pPr>
            <a:r>
              <a:rPr lang="en-US" sz="1800" dirty="0" smtClean="0"/>
              <a:t>Guatemala	$336 M</a:t>
            </a:r>
            <a:endParaRPr lang="en-US" sz="1800" dirty="0"/>
          </a:p>
          <a:p>
            <a:pPr>
              <a:tabLst>
                <a:tab pos="1600200" algn="l"/>
              </a:tabLst>
            </a:pPr>
            <a:r>
              <a:rPr lang="en-US" sz="1800" dirty="0" smtClean="0"/>
              <a:t>Indonesia	$319 M</a:t>
            </a:r>
            <a:endParaRPr lang="en-US" sz="1800" dirty="0"/>
          </a:p>
          <a:p>
            <a:pPr>
              <a:tabLst>
                <a:tab pos="1600200" algn="l"/>
              </a:tabLst>
            </a:pPr>
            <a:r>
              <a:rPr lang="en-US" sz="1800" dirty="0" smtClean="0"/>
              <a:t>Honduras	$297 M</a:t>
            </a:r>
            <a:endParaRPr lang="en-US" sz="1800" dirty="0"/>
          </a:p>
          <a:p>
            <a:pPr>
              <a:tabLst>
                <a:tab pos="1600200" algn="l"/>
              </a:tabLst>
            </a:pPr>
            <a:r>
              <a:rPr lang="en-US" sz="1800" dirty="0" smtClean="0"/>
              <a:t>Nicaragua	$295 M</a:t>
            </a:r>
            <a:endParaRPr lang="en-US" sz="1800" dirty="0"/>
          </a:p>
          <a:p>
            <a:pPr>
              <a:tabLst>
                <a:tab pos="1600200" algn="l"/>
              </a:tabLst>
            </a:pPr>
            <a:r>
              <a:rPr lang="en-US" sz="1800" dirty="0" smtClean="0"/>
              <a:t>Peru	$227 M</a:t>
            </a:r>
            <a:endParaRPr lang="en-US" sz="1800" dirty="0"/>
          </a:p>
          <a:p>
            <a:pPr>
              <a:tabLst>
                <a:tab pos="1600200" algn="l"/>
              </a:tabLst>
            </a:pPr>
            <a:r>
              <a:rPr lang="en-US" sz="1800" dirty="0" smtClean="0"/>
              <a:t>Mexico	$225 M</a:t>
            </a:r>
            <a:endParaRPr lang="en-US" sz="1800" dirty="0"/>
          </a:p>
        </p:txBody>
      </p:sp>
    </p:spTree>
    <p:extLst>
      <p:ext uri="{BB962C8B-B14F-4D97-AF65-F5344CB8AC3E}">
        <p14:creationId xmlns:p14="http://schemas.microsoft.com/office/powerpoint/2010/main" val="4174775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2" y="1257300"/>
            <a:ext cx="5968031" cy="2743200"/>
          </a:xfrm>
        </p:spPr>
      </p:pic>
      <p:sp>
        <p:nvSpPr>
          <p:cNvPr id="6" name="TextBox 5"/>
          <p:cNvSpPr txBox="1"/>
          <p:nvPr/>
        </p:nvSpPr>
        <p:spPr>
          <a:xfrm>
            <a:off x="457200" y="5331076"/>
            <a:ext cx="8001000" cy="830997"/>
          </a:xfrm>
          <a:prstGeom prst="rect">
            <a:avLst/>
          </a:prstGeom>
          <a:noFill/>
        </p:spPr>
        <p:txBody>
          <a:bodyPr wrap="square" rtlCol="0">
            <a:spAutoFit/>
          </a:bodyPr>
          <a:lstStyle/>
          <a:p>
            <a:pPr algn="ctr">
              <a:tabLst>
                <a:tab pos="3041971" algn="l"/>
              </a:tabLst>
            </a:pPr>
            <a:r>
              <a:rPr lang="en-US" sz="2400" dirty="0">
                <a:latin typeface="Verdana" charset="0"/>
                <a:ea typeface="Verdana" charset="0"/>
                <a:cs typeface="Verdana" charset="0"/>
              </a:rPr>
              <a:t>Norman Borlaug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Mother Teresa</a:t>
            </a:r>
            <a:br>
              <a:rPr lang="en-US" sz="2400" dirty="0">
                <a:latin typeface="Verdana" charset="0"/>
                <a:ea typeface="Verdana" charset="0"/>
                <a:cs typeface="Verdana" charset="0"/>
              </a:rPr>
            </a:br>
            <a:r>
              <a:rPr lang="en-US" sz="2400" dirty="0" smtClean="0">
                <a:latin typeface="Verdana" charset="0"/>
                <a:ea typeface="Verdana" charset="0"/>
                <a:cs typeface="Verdana" charset="0"/>
              </a:rPr>
              <a:t> 1914 </a:t>
            </a:r>
            <a:r>
              <a:rPr lang="en-US" sz="2400" dirty="0">
                <a:latin typeface="Verdana" charset="0"/>
                <a:ea typeface="Verdana" charset="0"/>
                <a:cs typeface="Verdana" charset="0"/>
              </a:rPr>
              <a:t>– 2009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	1910 - 1997</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70718" t="10293"/>
          <a:stretch/>
        </p:blipFill>
        <p:spPr bwMode="auto">
          <a:xfrm>
            <a:off x="1371602" y="4435717"/>
            <a:ext cx="1807369" cy="684848"/>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169" y="4282600"/>
            <a:ext cx="1371064" cy="896066"/>
          </a:xfrm>
          <a:prstGeom prst="rect">
            <a:avLst/>
          </a:prstGeom>
          <a:ln w="19050">
            <a:solidFill>
              <a:schemeClr val="bg1">
                <a:lumMod val="50000"/>
                <a:lumOff val="50000"/>
              </a:schemeClr>
            </a:solidFill>
          </a:ln>
        </p:spPr>
      </p:pic>
      <p:pic>
        <p:nvPicPr>
          <p:cNvPr id="4" name="Picture 3"/>
          <p:cNvPicPr>
            <a:picLocks noChangeAspect="1"/>
          </p:cNvPicPr>
          <p:nvPr/>
        </p:nvPicPr>
        <p:blipFill>
          <a:blip r:embed="rId6"/>
          <a:stretch>
            <a:fillRect/>
          </a:stretch>
        </p:blipFill>
        <p:spPr>
          <a:xfrm>
            <a:off x="0" y="0"/>
            <a:ext cx="9144000" cy="4203065"/>
          </a:xfrm>
          <a:prstGeom prst="rect">
            <a:avLst/>
          </a:prstGeom>
        </p:spPr>
      </p:pic>
    </p:spTree>
    <p:extLst>
      <p:ext uri="{BB962C8B-B14F-4D97-AF65-F5344CB8AC3E}">
        <p14:creationId xmlns:p14="http://schemas.microsoft.com/office/powerpoint/2010/main" val="3796010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 y="123126"/>
            <a:ext cx="8040687" cy="6153496"/>
          </a:xfrm>
          <a:prstGeom prst="rect">
            <a:avLst/>
          </a:prstGeom>
        </p:spPr>
      </p:pic>
      <p:sp>
        <p:nvSpPr>
          <p:cNvPr id="5" name="TextBox 4"/>
          <p:cNvSpPr txBox="1"/>
          <p:nvPr/>
        </p:nvSpPr>
        <p:spPr>
          <a:xfrm>
            <a:off x="1377244" y="6276622"/>
            <a:ext cx="4549423" cy="338554"/>
          </a:xfrm>
          <a:prstGeom prst="rect">
            <a:avLst/>
          </a:prstGeom>
          <a:noFill/>
        </p:spPr>
        <p:txBody>
          <a:bodyPr wrap="square" rtlCol="0">
            <a:spAutoFit/>
          </a:bodyPr>
          <a:lstStyle/>
          <a:p>
            <a:r>
              <a:rPr lang="en-US" sz="1600" dirty="0" smtClean="0"/>
              <a:t>Nafziger, 2019</a:t>
            </a:r>
            <a:endParaRPr lang="en-US" sz="1600" dirty="0"/>
          </a:p>
        </p:txBody>
      </p:sp>
    </p:spTree>
    <p:extLst>
      <p:ext uri="{BB962C8B-B14F-4D97-AF65-F5344CB8AC3E}">
        <p14:creationId xmlns:p14="http://schemas.microsoft.com/office/powerpoint/2010/main" val="94661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7225" y="2062531"/>
            <a:ext cx="4038600" cy="3028950"/>
          </a:xfrm>
          <a:prstGeom prst="rect">
            <a:avLst/>
          </a:prstGeom>
          <a:ln w="28575">
            <a:solidFill>
              <a:srgbClr val="006600"/>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11" y="1509771"/>
            <a:ext cx="3590925" cy="4257675"/>
          </a:xfrm>
          <a:prstGeom prst="rect">
            <a:avLst/>
          </a:prstGeom>
          <a:ln w="28575">
            <a:solidFill>
              <a:srgbClr val="006600"/>
            </a:solidFill>
          </a:ln>
        </p:spPr>
      </p:pic>
      <p:sp>
        <p:nvSpPr>
          <p:cNvPr id="8" name="Rounded Rectangle 7"/>
          <p:cNvSpPr/>
          <p:nvPr/>
        </p:nvSpPr>
        <p:spPr>
          <a:xfrm>
            <a:off x="689487" y="685814"/>
            <a:ext cx="3467088" cy="653947"/>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Arial" panose="020B0604020202020204" pitchFamily="34" charset="0"/>
                <a:ea typeface="Verdana" panose="020B0604030504040204" pitchFamily="34" charset="0"/>
                <a:cs typeface="Arial" panose="020B0604020202020204" pitchFamily="34" charset="0"/>
              </a:rPr>
              <a:t>Dr. Robert L. Westerman</a:t>
            </a:r>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2883877" y="4801700"/>
            <a:ext cx="1207361" cy="813656"/>
          </a:xfrm>
          <a:prstGeom prst="rect">
            <a:avLst/>
          </a:prstGeom>
          <a:ln w="28575">
            <a:solidFill>
              <a:schemeClr val="tx1"/>
            </a:solidFill>
          </a:ln>
        </p:spPr>
      </p:pic>
      <p:sp>
        <p:nvSpPr>
          <p:cNvPr id="3" name="TextBox 2"/>
          <p:cNvSpPr txBox="1"/>
          <p:nvPr/>
        </p:nvSpPr>
        <p:spPr>
          <a:xfrm>
            <a:off x="4600575" y="2262186"/>
            <a:ext cx="1638300" cy="400110"/>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a:solidFill>
                  <a:schemeClr val="bg1"/>
                </a:solidFill>
                <a:ea typeface="Verdana" panose="020B0604030504040204" pitchFamily="34" charset="0"/>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t>Opportunity</a:t>
            </a:r>
          </a:p>
        </p:txBody>
      </p:sp>
    </p:spTree>
    <p:extLst>
      <p:ext uri="{BB962C8B-B14F-4D97-AF65-F5344CB8AC3E}">
        <p14:creationId xmlns:p14="http://schemas.microsoft.com/office/powerpoint/2010/main" val="357992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846" y="183387"/>
            <a:ext cx="8733692" cy="4195481"/>
          </a:xfrm>
        </p:spPr>
        <p:txBody>
          <a:bodyPr>
            <a:noAutofit/>
          </a:bodyPr>
          <a:lstStyle/>
          <a:p>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13.3 </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million acres of corn IA</a:t>
            </a:r>
          </a:p>
          <a:p>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9.5 million acres of corn NE (200 </a:t>
            </a:r>
            <a:r>
              <a:rPr lang="en-US" sz="1800" cap="none"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 irrigated, 147 </a:t>
            </a:r>
            <a:r>
              <a:rPr lang="en-US" sz="1800" cap="none"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 dryland)</a:t>
            </a:r>
          </a:p>
          <a:p>
            <a:pPr marL="0" indent="0">
              <a:buNone/>
            </a:pPr>
            <a:endPar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7.6 </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million acres of wheat, KS (48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 </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2017</a:t>
            </a:r>
            <a:endPar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 million acres of wheat, OK (39 </a:t>
            </a:r>
            <a:r>
              <a:rPr lang="en-US" sz="1800" cap="none"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 2015</a:t>
            </a:r>
          </a:p>
          <a:p>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 million acres of wheat, NE, (46 </a:t>
            </a:r>
            <a:r>
              <a:rPr lang="en-US" sz="1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 2017</a:t>
            </a:r>
          </a:p>
          <a:p>
            <a:endPar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5.7 million acres of soybeans, NE (58 </a:t>
            </a:r>
            <a:r>
              <a:rPr lang="en-US" sz="1800" cap="none"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 2017</a:t>
            </a:r>
          </a:p>
          <a:p>
            <a:endPar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12.6 </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million cattle (cows + CAFO’s Texas)</a:t>
            </a:r>
          </a:p>
          <a:p>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6.6 million cattle (cows + CAFO’s Nebraska)</a:t>
            </a:r>
          </a:p>
          <a:p>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5.1 million cattle (cows + CAFO’s Oklahoma)</a:t>
            </a:r>
          </a:p>
          <a:p>
            <a:endPar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John Deere invented the steel plow in 1837, Barbed wire 1874, extensive tillage/first tractor, </a:t>
            </a:r>
            <a:r>
              <a:rPr lang="en-US" sz="1800" cap="none" dirty="0">
                <a:solidFill>
                  <a:schemeClr val="bg1"/>
                </a:solidFill>
                <a:latin typeface="Verdana" panose="020B0604030504040204" pitchFamily="34" charset="0"/>
                <a:ea typeface="Verdana" panose="020B0604030504040204" pitchFamily="34" charset="0"/>
                <a:cs typeface="Verdana" panose="020B0604030504040204" pitchFamily="34" charset="0"/>
              </a:rPr>
              <a:t>1892 (John </a:t>
            </a:r>
            <a:r>
              <a:rPr lang="en-US" sz="1800" cap="none"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Froelich</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Clayton County IA)</a:t>
            </a:r>
            <a:b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Atmospheric CO2, 1880 (290 ppm)</a:t>
            </a:r>
            <a:b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Atmospheric CO2, 2018 (408 ppm)</a:t>
            </a:r>
          </a:p>
          <a:p>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Animal agriculture accounts for 18% of all GHG emissions (CO</a:t>
            </a:r>
            <a:r>
              <a:rPr lang="en-US" sz="1800" cap="none"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equivalent, CH</a:t>
            </a:r>
            <a:r>
              <a:rPr lang="en-US" sz="1800" cap="none"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=20x that of CO</a:t>
            </a:r>
            <a:r>
              <a:rPr lang="en-US" sz="1800" cap="none"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 N</a:t>
            </a:r>
            <a:r>
              <a:rPr lang="en-US" sz="1800" cap="none"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O=300x that of CO</a:t>
            </a:r>
            <a:r>
              <a:rPr lang="en-US" sz="1800" cap="none"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Tillage 1890 forward, responsible for 25% of the CO</a:t>
            </a:r>
            <a:r>
              <a:rPr lang="en-US" sz="1800" cap="none" baseline="-25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 increase</a:t>
            </a:r>
            <a:endParaRPr lang="en-US" sz="1800" cap="none"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ounded Rectangle 1"/>
          <p:cNvSpPr/>
          <p:nvPr/>
        </p:nvSpPr>
        <p:spPr>
          <a:xfrm>
            <a:off x="6154616" y="1524000"/>
            <a:ext cx="2567353" cy="2098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t>Population</a:t>
            </a:r>
            <a:br>
              <a:rPr lang="en-US" sz="2000" b="1" u="sng" dirty="0" smtClean="0"/>
            </a:br>
            <a:r>
              <a:rPr lang="en-US" sz="2000" dirty="0" smtClean="0"/>
              <a:t>Nebraska 1.92</a:t>
            </a:r>
          </a:p>
          <a:p>
            <a:r>
              <a:rPr lang="en-US" sz="2000" dirty="0"/>
              <a:t>Kansas 2.78</a:t>
            </a:r>
          </a:p>
          <a:p>
            <a:r>
              <a:rPr lang="en-US" sz="2000" dirty="0" smtClean="0"/>
              <a:t>Iowa 3.03</a:t>
            </a:r>
          </a:p>
          <a:p>
            <a:r>
              <a:rPr lang="en-US" sz="2000" dirty="0" smtClean="0"/>
              <a:t>Oklahoma  3.93</a:t>
            </a:r>
            <a:endParaRPr lang="en-US" sz="2000" dirty="0"/>
          </a:p>
        </p:txBody>
      </p:sp>
    </p:spTree>
    <p:extLst>
      <p:ext uri="{BB962C8B-B14F-4D97-AF65-F5344CB8AC3E}">
        <p14:creationId xmlns:p14="http://schemas.microsoft.com/office/powerpoint/2010/main" val="18110929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488" y="-100013"/>
            <a:ext cx="9324975" cy="7058025"/>
          </a:xfrm>
          <a:prstGeom prst="rect">
            <a:avLst/>
          </a:prstGeom>
        </p:spPr>
      </p:pic>
    </p:spTree>
    <p:extLst>
      <p:ext uri="{BB962C8B-B14F-4D97-AF65-F5344CB8AC3E}">
        <p14:creationId xmlns:p14="http://schemas.microsoft.com/office/powerpoint/2010/main" val="34499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650" y="155575"/>
            <a:ext cx="8648700" cy="6343650"/>
          </a:xfrm>
          <a:prstGeom prst="rect">
            <a:avLst/>
          </a:prstGeom>
        </p:spPr>
      </p:pic>
      <p:sp>
        <p:nvSpPr>
          <p:cNvPr id="6" name="TextBox 5"/>
          <p:cNvSpPr txBox="1"/>
          <p:nvPr/>
        </p:nvSpPr>
        <p:spPr>
          <a:xfrm>
            <a:off x="1377244" y="5960646"/>
            <a:ext cx="4549423" cy="338554"/>
          </a:xfrm>
          <a:prstGeom prst="rect">
            <a:avLst/>
          </a:prstGeom>
          <a:noFill/>
        </p:spPr>
        <p:txBody>
          <a:bodyPr wrap="square" rtlCol="0">
            <a:spAutoFit/>
          </a:bodyPr>
          <a:lstStyle/>
          <a:p>
            <a:r>
              <a:rPr lang="en-US" sz="1600" dirty="0" smtClean="0"/>
              <a:t>Nafziger, 2019</a:t>
            </a:r>
            <a:endParaRPr lang="en-US" sz="1600" dirty="0"/>
          </a:p>
        </p:txBody>
      </p:sp>
    </p:spTree>
    <p:extLst>
      <p:ext uri="{BB962C8B-B14F-4D97-AF65-F5344CB8AC3E}">
        <p14:creationId xmlns:p14="http://schemas.microsoft.com/office/powerpoint/2010/main" val="1411378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1"/>
            <a:ext cx="7772400" cy="1143000"/>
          </a:xfrm>
        </p:spPr>
        <p:txBody>
          <a:bodyPr>
            <a:normAutofit/>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1450"/>
            <a:ext cx="4724400" cy="284120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6" y="3657601"/>
            <a:ext cx="4773017" cy="2863811"/>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95701" y="2117619"/>
            <a:ext cx="2667000" cy="1938992"/>
          </a:xfrm>
          <a:prstGeom prst="rect">
            <a:avLst/>
          </a:prstGeom>
          <a:noFill/>
        </p:spPr>
        <p:txBody>
          <a:bodyPr wrap="square" rtlCol="0">
            <a:spAutoFit/>
          </a:bodyPr>
          <a:lstStyle/>
          <a:p>
            <a:r>
              <a:rPr lang="en-US" sz="2000" dirty="0"/>
              <a:t>Iowa</a:t>
            </a:r>
            <a:br>
              <a:rPr lang="en-US" sz="2000" dirty="0"/>
            </a:br>
            <a:r>
              <a:rPr lang="en-US" sz="2000" dirty="0"/>
              <a:t>Nebraska</a:t>
            </a:r>
            <a:br>
              <a:rPr lang="en-US" sz="2000" dirty="0"/>
            </a:br>
            <a:r>
              <a:rPr lang="en-US" sz="2000" dirty="0"/>
              <a:t>Wisconsin</a:t>
            </a:r>
            <a:br>
              <a:rPr lang="en-US" sz="2000" dirty="0"/>
            </a:br>
            <a:r>
              <a:rPr lang="en-US" sz="2000" dirty="0"/>
              <a:t>Oklahoma</a:t>
            </a:r>
            <a:br>
              <a:rPr lang="en-US" sz="2000" dirty="0"/>
            </a:br>
            <a:r>
              <a:rPr lang="en-US" sz="2000" dirty="0"/>
              <a:t/>
            </a:r>
            <a:br>
              <a:rPr lang="en-US" sz="2000" dirty="0"/>
            </a:br>
            <a:endParaRPr lang="en-US" sz="2000" dirty="0"/>
          </a:p>
        </p:txBody>
      </p:sp>
      <p:sp>
        <p:nvSpPr>
          <p:cNvPr id="7" name="TextBox 6"/>
          <p:cNvSpPr txBox="1"/>
          <p:nvPr/>
        </p:nvSpPr>
        <p:spPr>
          <a:xfrm>
            <a:off x="186631" y="4642410"/>
            <a:ext cx="3878293" cy="1815882"/>
          </a:xfrm>
          <a:prstGeom prst="rect">
            <a:avLst/>
          </a:prstGeom>
          <a:noFill/>
        </p:spPr>
        <p:txBody>
          <a:bodyPr wrap="square" rtlCol="0">
            <a:spAutoFit/>
          </a:bodyPr>
          <a:lstStyle/>
          <a:p>
            <a:pPr lvl="0"/>
            <a:r>
              <a:rPr lang="en-US" sz="1400" dirty="0" smtClean="0"/>
              <a:t>2013</a:t>
            </a:r>
            <a:r>
              <a:rPr lang="en-US" sz="1400" dirty="0"/>
              <a:t>. Relationship between grain crop yield potential and nitrogen response.  </a:t>
            </a:r>
            <a:r>
              <a:rPr lang="en-US" sz="1400" dirty="0" err="1"/>
              <a:t>Agron</a:t>
            </a:r>
            <a:r>
              <a:rPr lang="en-US" sz="1400" dirty="0"/>
              <a:t>. J. 105:1335–1344.</a:t>
            </a:r>
          </a:p>
          <a:p>
            <a:pPr lvl="0"/>
            <a:endParaRPr lang="en-US" sz="1400" dirty="0"/>
          </a:p>
          <a:p>
            <a:r>
              <a:rPr lang="en-US" sz="1400" dirty="0" smtClean="0"/>
              <a:t>Independence </a:t>
            </a:r>
            <a:r>
              <a:rPr lang="en-US" sz="1400" dirty="0"/>
              <a:t>of yield potential and crop nitrogen response.  Precision Agric. 12:508-518.</a:t>
            </a:r>
          </a:p>
          <a:p>
            <a:endParaRPr lang="en-US" sz="1400" dirty="0"/>
          </a:p>
        </p:txBody>
      </p:sp>
    </p:spTree>
    <p:extLst>
      <p:ext uri="{BB962C8B-B14F-4D97-AF65-F5344CB8AC3E}">
        <p14:creationId xmlns:p14="http://schemas.microsoft.com/office/powerpoint/2010/main" val="997981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199" y="1171575"/>
            <a:ext cx="7267575" cy="4602798"/>
          </a:xfrm>
          <a:prstGeom prst="rect">
            <a:avLst/>
          </a:prstGeom>
        </p:spPr>
      </p:pic>
    </p:spTree>
    <p:extLst>
      <p:ext uri="{BB962C8B-B14F-4D97-AF65-F5344CB8AC3E}">
        <p14:creationId xmlns:p14="http://schemas.microsoft.com/office/powerpoint/2010/main" val="3148463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82" y="270228"/>
            <a:ext cx="7145381" cy="6412794"/>
          </a:xfrm>
          <a:prstGeom prst="rect">
            <a:avLst/>
          </a:prstGeom>
        </p:spPr>
      </p:pic>
      <p:sp>
        <p:nvSpPr>
          <p:cNvPr id="5" name="TextBox 4"/>
          <p:cNvSpPr txBox="1"/>
          <p:nvPr/>
        </p:nvSpPr>
        <p:spPr>
          <a:xfrm>
            <a:off x="4125571" y="4081929"/>
            <a:ext cx="2952750" cy="253916"/>
          </a:xfrm>
          <a:prstGeom prst="rect">
            <a:avLst/>
          </a:prstGeom>
          <a:noFill/>
        </p:spPr>
        <p:txBody>
          <a:bodyPr wrap="square" rtlCol="0">
            <a:spAutoFit/>
          </a:bodyPr>
          <a:lstStyle/>
          <a:p>
            <a:r>
              <a:rPr lang="en-US" sz="1050" dirty="0">
                <a:solidFill>
                  <a:schemeClr val="bg1"/>
                </a:solidFill>
              </a:rPr>
              <a:t>doi:10.2134/agronj2019.04.0291</a:t>
            </a:r>
          </a:p>
        </p:txBody>
      </p:sp>
      <p:pic>
        <p:nvPicPr>
          <p:cNvPr id="6" name="Picture 5"/>
          <p:cNvPicPr>
            <a:picLocks noChangeAspect="1"/>
          </p:cNvPicPr>
          <p:nvPr/>
        </p:nvPicPr>
        <p:blipFill>
          <a:blip r:embed="rId3"/>
          <a:stretch>
            <a:fillRect/>
          </a:stretch>
        </p:blipFill>
        <p:spPr>
          <a:xfrm>
            <a:off x="4125571" y="4697228"/>
            <a:ext cx="2383743" cy="1170533"/>
          </a:xfrm>
          <a:prstGeom prst="rect">
            <a:avLst/>
          </a:prstGeom>
        </p:spPr>
      </p:pic>
    </p:spTree>
    <p:extLst>
      <p:ext uri="{BB962C8B-B14F-4D97-AF65-F5344CB8AC3E}">
        <p14:creationId xmlns:p14="http://schemas.microsoft.com/office/powerpoint/2010/main" val="386030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000124"/>
            <a:ext cx="8820149" cy="5286375"/>
          </a:xfrm>
        </p:spPr>
        <p:txBody>
          <a:bodyPr>
            <a:noAutofit/>
          </a:bodyPr>
          <a:lstStyle/>
          <a:p>
            <a:r>
              <a:rPr lang="en-US" dirty="0">
                <a:solidFill>
                  <a:schemeClr val="tx1"/>
                </a:solidFill>
              </a:rPr>
              <a:t>Randomness is increasing. This is revealed in findings that more and more processes are independent.  </a:t>
            </a:r>
            <a:endParaRPr lang="en-US" dirty="0" smtClean="0">
              <a:solidFill>
                <a:schemeClr val="tx1"/>
              </a:solidFill>
            </a:endParaRPr>
          </a:p>
          <a:p>
            <a:r>
              <a:rPr lang="en-US" dirty="0" smtClean="0">
                <a:solidFill>
                  <a:schemeClr val="tx1"/>
                </a:solidFill>
              </a:rPr>
              <a:t>Recent </a:t>
            </a:r>
            <a:r>
              <a:rPr lang="en-US" dirty="0">
                <a:solidFill>
                  <a:schemeClr val="tx1"/>
                </a:solidFill>
              </a:rPr>
              <a:t>work documented the independence of yield potential (YP0) and nitrogen (N) response in cereal crop production.  </a:t>
            </a:r>
            <a:endParaRPr lang="en-US" dirty="0" smtClean="0">
              <a:solidFill>
                <a:schemeClr val="tx1"/>
              </a:solidFill>
            </a:endParaRPr>
          </a:p>
          <a:p>
            <a:r>
              <a:rPr lang="en-US" dirty="0" smtClean="0">
                <a:solidFill>
                  <a:schemeClr val="tx1"/>
                </a:solidFill>
              </a:rPr>
              <a:t>Each </a:t>
            </a:r>
            <a:r>
              <a:rPr lang="en-US" dirty="0">
                <a:solidFill>
                  <a:schemeClr val="tx1"/>
                </a:solidFill>
              </a:rPr>
              <a:t>year, residual N in the soil following crop harvest is different.  </a:t>
            </a:r>
            <a:endParaRPr lang="en-US" dirty="0" smtClean="0">
              <a:solidFill>
                <a:schemeClr val="tx1"/>
              </a:solidFill>
            </a:endParaRPr>
          </a:p>
          <a:p>
            <a:r>
              <a:rPr lang="en-US" dirty="0" smtClean="0">
                <a:solidFill>
                  <a:schemeClr val="tx1"/>
                </a:solidFill>
              </a:rPr>
              <a:t>Yield </a:t>
            </a:r>
            <a:r>
              <a:rPr lang="en-US" dirty="0">
                <a:solidFill>
                  <a:schemeClr val="tx1"/>
                </a:solidFill>
              </a:rPr>
              <a:t>levels change radically from year to year, a product of an ever-changing and unpredictable/random environment. </a:t>
            </a:r>
            <a:endParaRPr lang="en-US" dirty="0" smtClean="0">
              <a:solidFill>
                <a:schemeClr val="tx1"/>
              </a:solidFill>
            </a:endParaRPr>
          </a:p>
          <a:p>
            <a:r>
              <a:rPr lang="en-US" dirty="0" smtClean="0">
                <a:solidFill>
                  <a:schemeClr val="tx1"/>
                </a:solidFill>
              </a:rPr>
              <a:t>The </a:t>
            </a:r>
            <a:r>
              <a:rPr lang="en-US" dirty="0">
                <a:solidFill>
                  <a:schemeClr val="tx1"/>
                </a:solidFill>
              </a:rPr>
              <a:t>contribution of residual soil N for next years’ growing crop, randomly influences N response or the response index (RI). </a:t>
            </a:r>
            <a:endParaRPr lang="en-US" dirty="0" smtClean="0">
              <a:solidFill>
                <a:schemeClr val="tx1"/>
              </a:solidFill>
            </a:endParaRPr>
          </a:p>
          <a:p>
            <a:r>
              <a:rPr lang="en-US" dirty="0" smtClean="0">
                <a:solidFill>
                  <a:schemeClr val="tx1"/>
                </a:solidFill>
              </a:rPr>
              <a:t>Consistent </a:t>
            </a:r>
            <a:r>
              <a:rPr lang="en-US" dirty="0">
                <a:solidFill>
                  <a:schemeClr val="tx1"/>
                </a:solidFill>
              </a:rPr>
              <a:t>with the 2</a:t>
            </a:r>
            <a:r>
              <a:rPr lang="en-US" baseline="30000" dirty="0">
                <a:solidFill>
                  <a:schemeClr val="tx1"/>
                </a:solidFill>
              </a:rPr>
              <a:t>nd</a:t>
            </a:r>
            <a:r>
              <a:rPr lang="en-US" dirty="0">
                <a:solidFill>
                  <a:schemeClr val="tx1"/>
                </a:solidFill>
              </a:rPr>
              <a:t> law of thermodynamics (entropy or orderliness increases with time and is irreversible), biological systems are expected to become more and more random with time.  </a:t>
            </a:r>
            <a:endParaRPr lang="en-US" dirty="0" smtClean="0">
              <a:solidFill>
                <a:schemeClr val="tx1"/>
              </a:solidFill>
            </a:endParaRPr>
          </a:p>
          <a:p>
            <a:r>
              <a:rPr lang="en-US" dirty="0" smtClean="0">
                <a:solidFill>
                  <a:schemeClr val="tx1"/>
                </a:solidFill>
              </a:rPr>
              <a:t>Range </a:t>
            </a:r>
            <a:r>
              <a:rPr lang="en-US" dirty="0">
                <a:solidFill>
                  <a:schemeClr val="tx1"/>
                </a:solidFill>
              </a:rPr>
              <a:t>of different biological parameters </a:t>
            </a:r>
            <a:r>
              <a:rPr lang="en-US" dirty="0" smtClean="0">
                <a:solidFill>
                  <a:schemeClr val="tx1"/>
                </a:solidFill>
              </a:rPr>
              <a:t>influence </a:t>
            </a:r>
            <a:r>
              <a:rPr lang="en-US" dirty="0">
                <a:solidFill>
                  <a:schemeClr val="tx1"/>
                </a:solidFill>
              </a:rPr>
              <a:t>YP0 and RI in an unrelated manner. </a:t>
            </a:r>
            <a:r>
              <a:rPr lang="en-US" dirty="0" smtClean="0">
                <a:solidFill>
                  <a:schemeClr val="tx1"/>
                </a:solidFill>
              </a:rPr>
              <a:t>Unpredictable </a:t>
            </a:r>
            <a:r>
              <a:rPr lang="en-US" dirty="0">
                <a:solidFill>
                  <a:schemeClr val="tx1"/>
                </a:solidFill>
              </a:rPr>
              <a:t>nature that environment has on N demand, and the unpredictable nature that environment has on </a:t>
            </a:r>
            <a:r>
              <a:rPr lang="en-US" dirty="0" smtClean="0">
                <a:solidFill>
                  <a:schemeClr val="tx1"/>
                </a:solidFill>
              </a:rPr>
              <a:t>grain </a:t>
            </a:r>
            <a:r>
              <a:rPr lang="en-US" dirty="0">
                <a:solidFill>
                  <a:schemeClr val="tx1"/>
                </a:solidFill>
              </a:rPr>
              <a:t>yield, dictate the need for independent estimation of multiple random variables that will be used in mid-season biological algorithms of the future.</a:t>
            </a:r>
          </a:p>
          <a:p>
            <a:endParaRPr lang="en-US" dirty="0">
              <a:solidFill>
                <a:schemeClr val="tx1"/>
              </a:solidFill>
            </a:endParaRPr>
          </a:p>
        </p:txBody>
      </p:sp>
    </p:spTree>
    <p:extLst>
      <p:ext uri="{BB962C8B-B14F-4D97-AF65-F5344CB8AC3E}">
        <p14:creationId xmlns:p14="http://schemas.microsoft.com/office/powerpoint/2010/main" val="402693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second law of thermodyna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562"/>
            <a:ext cx="8909893" cy="501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9377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124552</TotalTime>
  <Words>2944</Words>
  <Application>Microsoft Office PowerPoint</Application>
  <PresentationFormat>Letter Paper (8.5x11 in)</PresentationFormat>
  <Paragraphs>718</Paragraphs>
  <Slides>32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Century Gothic</vt:lpstr>
      <vt:lpstr>Times New Roman</vt:lpstr>
      <vt:lpstr>Verdana</vt:lpstr>
      <vt:lpstr>Wingdings 3</vt:lpstr>
      <vt:lpstr>Slice</vt:lpstr>
      <vt:lpstr>PowerPoint Presentation</vt:lpstr>
      <vt:lpstr>PowerPoint Presentation</vt:lpstr>
      <vt:lpstr>PowerPoint Presentation</vt:lpstr>
      <vt:lpstr>PowerPoint Presentation</vt:lpstr>
      <vt:lpstr>Independence of Yield potential and Nitrogen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Magruder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1541</cp:revision>
  <cp:lastPrinted>1999-04-28T13:51:21Z</cp:lastPrinted>
  <dcterms:created xsi:type="dcterms:W3CDTF">1998-02-02T17:19:48Z</dcterms:created>
  <dcterms:modified xsi:type="dcterms:W3CDTF">2019-10-03T22:07:32Z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