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1" d="100"/>
          <a:sy n="71" d="100"/>
        </p:scale>
        <p:origin x="978" y="9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2F3C-1804-41DA-9D6F-9BA205256703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2769-C0F4-4A7B-A6AF-A010E47BE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7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2F3C-1804-41DA-9D6F-9BA205256703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2769-C0F4-4A7B-A6AF-A010E47BE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565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2F3C-1804-41DA-9D6F-9BA205256703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2769-C0F4-4A7B-A6AF-A010E47BE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286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2F3C-1804-41DA-9D6F-9BA205256703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2769-C0F4-4A7B-A6AF-A010E47BE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4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2F3C-1804-41DA-9D6F-9BA205256703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2769-C0F4-4A7B-A6AF-A010E47BE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2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2F3C-1804-41DA-9D6F-9BA205256703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2769-C0F4-4A7B-A6AF-A010E47BE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26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2F3C-1804-41DA-9D6F-9BA205256703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2769-C0F4-4A7B-A6AF-A010E47BE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2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2F3C-1804-41DA-9D6F-9BA205256703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2769-C0F4-4A7B-A6AF-A010E47BE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808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2F3C-1804-41DA-9D6F-9BA205256703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2769-C0F4-4A7B-A6AF-A010E47BE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52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2F3C-1804-41DA-9D6F-9BA205256703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2769-C0F4-4A7B-A6AF-A010E47BE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13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2F3C-1804-41DA-9D6F-9BA205256703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2769-C0F4-4A7B-A6AF-A010E47BE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80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D2F3C-1804-41DA-9D6F-9BA205256703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2769-C0F4-4A7B-A6AF-A010E47BE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83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7" name="Straight Arrow Connector 126"/>
          <p:cNvCxnSpPr/>
          <p:nvPr/>
        </p:nvCxnSpPr>
        <p:spPr>
          <a:xfrm flipV="1">
            <a:off x="1443209" y="926770"/>
            <a:ext cx="8499263" cy="13203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V="1">
            <a:off x="1274362" y="734883"/>
            <a:ext cx="8668110" cy="835350"/>
          </a:xfrm>
          <a:prstGeom prst="straightConnector1">
            <a:avLst/>
          </a:prstGeom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48929" y="286247"/>
            <a:ext cx="10446508" cy="6293457"/>
            <a:chOff x="289" y="-69"/>
            <a:chExt cx="7396" cy="4517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844" y="1693"/>
              <a:ext cx="1522" cy="1329"/>
            </a:xfrm>
            <a:custGeom>
              <a:avLst/>
              <a:gdLst>
                <a:gd name="T0" fmla="*/ 1045 w 1927"/>
                <a:gd name="T1" fmla="*/ 1140 h 1664"/>
                <a:gd name="T2" fmla="*/ 266 w 1927"/>
                <a:gd name="T3" fmla="*/ 698 h 1664"/>
                <a:gd name="T4" fmla="*/ 0 w 1927"/>
                <a:gd name="T5" fmla="*/ 0 h 1664"/>
                <a:gd name="T6" fmla="*/ 0 60000 65536"/>
                <a:gd name="T7" fmla="*/ 0 60000 65536"/>
                <a:gd name="T8" fmla="*/ 0 60000 65536"/>
                <a:gd name="T9" fmla="*/ 0 w 1927"/>
                <a:gd name="T10" fmla="*/ 0 h 1664"/>
                <a:gd name="T11" fmla="*/ 1927 w 1927"/>
                <a:gd name="T12" fmla="*/ 1664 h 16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7" h="1664">
                  <a:moveTo>
                    <a:pt x="1927" y="1664"/>
                  </a:moveTo>
                  <a:cubicBezTo>
                    <a:pt x="1369" y="1480"/>
                    <a:pt x="812" y="1296"/>
                    <a:pt x="491" y="1019"/>
                  </a:cubicBezTo>
                  <a:cubicBezTo>
                    <a:pt x="170" y="742"/>
                    <a:pt x="85" y="371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5280" y="1368"/>
              <a:ext cx="541" cy="51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5265" y="1536"/>
              <a:ext cx="537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 b="1">
                  <a:latin typeface="Arial" panose="020B0604020202020204" pitchFamily="34" charset="0"/>
                </a:rPr>
                <a:t>ORGANIC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 b="1">
                  <a:latin typeface="Arial" panose="020B0604020202020204" pitchFamily="34" charset="0"/>
                </a:rPr>
                <a:t>MATTER</a:t>
              </a:r>
              <a:endParaRPr lang="en-US" altLang="en-US" sz="2000" b="1">
                <a:latin typeface="Arial" panose="020B0604020202020204" pitchFamily="34" charset="0"/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1041" y="850"/>
              <a:ext cx="460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solidFill>
                    <a:schemeClr val="accent2"/>
                  </a:solidFill>
                  <a:latin typeface="Arial" panose="020B0604020202020204" pitchFamily="34" charset="0"/>
                </a:rPr>
                <a:t>MESQUITE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solidFill>
                    <a:schemeClr val="accent2"/>
                  </a:solidFill>
                  <a:latin typeface="Arial" panose="020B0604020202020204" pitchFamily="34" charset="0"/>
                </a:rPr>
                <a:t>RHIZOBIUM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solidFill>
                    <a:schemeClr val="accent2"/>
                  </a:solidFill>
                  <a:latin typeface="Arial" panose="020B0604020202020204" pitchFamily="34" charset="0"/>
                </a:rPr>
                <a:t>ALFALFA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solidFill>
                    <a:schemeClr val="accent2"/>
                  </a:solidFill>
                  <a:latin typeface="Arial" panose="020B0604020202020204" pitchFamily="34" charset="0"/>
                </a:rPr>
                <a:t>SOYBEAN</a:t>
              </a: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514" y="850"/>
              <a:ext cx="727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solidFill>
                    <a:schemeClr val="accent2"/>
                  </a:solidFill>
                  <a:latin typeface="Arial" panose="020B0604020202020204" pitchFamily="34" charset="0"/>
                </a:rPr>
                <a:t>BLUE-GREEN ALGAE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solidFill>
                    <a:schemeClr val="accent2"/>
                  </a:solidFill>
                  <a:latin typeface="Arial" panose="020B0604020202020204" pitchFamily="34" charset="0"/>
                </a:rPr>
                <a:t>AZOTOBACTER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solidFill>
                    <a:schemeClr val="accent2"/>
                  </a:solidFill>
                  <a:latin typeface="Arial" panose="020B0604020202020204" pitchFamily="34" charset="0"/>
                </a:rPr>
                <a:t>CLOSTRIDIUM</a:t>
              </a: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3658" y="377"/>
              <a:ext cx="838" cy="2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 b="1" dirty="0">
                  <a:latin typeface="Arial" panose="020B0604020202020204" pitchFamily="34" charset="0"/>
                </a:rPr>
                <a:t>PLANT AND ANIMAL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 b="1" dirty="0">
                  <a:latin typeface="Arial" panose="020B0604020202020204" pitchFamily="34" charset="0"/>
                </a:rPr>
                <a:t>        RESIDUES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132" y="2312"/>
              <a:ext cx="675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Arial" panose="020B0604020202020204" pitchFamily="34" charset="0"/>
                </a:rPr>
                <a:t>R-NH</a:t>
              </a:r>
              <a:r>
                <a:rPr lang="en-US" altLang="en-US" sz="700" baseline="-250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r>
                <a:rPr lang="en-US" altLang="en-US" sz="700">
                  <a:solidFill>
                    <a:srgbClr val="000000"/>
                  </a:solidFill>
                  <a:latin typeface="Arial" panose="020B0604020202020204" pitchFamily="34" charset="0"/>
                </a:rPr>
                <a:t> + ENERGY + CO</a:t>
              </a:r>
              <a:r>
                <a:rPr lang="en-US" altLang="en-US" sz="700" baseline="-250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en-US" altLang="en-US" sz="700">
                <a:latin typeface="Arial" panose="020B0604020202020204" pitchFamily="34" charset="0"/>
              </a:endParaRP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3908" y="2448"/>
              <a:ext cx="475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latin typeface="Arial" panose="020B0604020202020204" pitchFamily="34" charset="0"/>
                </a:rPr>
                <a:t>R-NH</a:t>
              </a:r>
              <a:r>
                <a:rPr lang="en-US" altLang="en-US" sz="700" baseline="-25000">
                  <a:latin typeface="Arial" panose="020B0604020202020204" pitchFamily="34" charset="0"/>
                </a:rPr>
                <a:t>2</a:t>
              </a:r>
              <a:r>
                <a:rPr lang="en-US" altLang="en-US" sz="700">
                  <a:latin typeface="Arial" panose="020B0604020202020204" pitchFamily="34" charset="0"/>
                </a:rPr>
                <a:t> + H</a:t>
              </a:r>
              <a:r>
                <a:rPr lang="en-US" altLang="en-US" sz="700" baseline="-25000">
                  <a:latin typeface="Arial" panose="020B0604020202020204" pitchFamily="34" charset="0"/>
                </a:rPr>
                <a:t>2</a:t>
              </a:r>
              <a:r>
                <a:rPr lang="en-US" altLang="en-US" sz="700">
                  <a:latin typeface="Arial" panose="020B0604020202020204" pitchFamily="34" charset="0"/>
                </a:rPr>
                <a:t>O</a:t>
              </a: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3849" y="2814"/>
              <a:ext cx="803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latin typeface="Arial" panose="020B0604020202020204" pitchFamily="34" charset="0"/>
                </a:rPr>
                <a:t>R-OH + ENERGY + 2NH</a:t>
              </a:r>
              <a:r>
                <a:rPr lang="en-US" altLang="en-US" sz="700" baseline="-25000">
                  <a:latin typeface="Arial" panose="020B0604020202020204" pitchFamily="34" charset="0"/>
                </a:rPr>
                <a:t>3</a:t>
              </a:r>
              <a:endParaRPr lang="en-US" altLang="en-US" sz="700">
                <a:latin typeface="Arial" panose="020B0604020202020204" pitchFamily="34" charset="0"/>
              </a:endParaRPr>
            </a:p>
          </p:txBody>
        </p:sp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6918" y="121"/>
              <a:ext cx="767" cy="281"/>
            </a:xfrm>
            <a:prstGeom prst="ellipse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4059" y="652"/>
              <a:ext cx="611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latin typeface="Arial" panose="020B0604020202020204" pitchFamily="34" charset="0"/>
                </a:rPr>
                <a:t>MATERIALS WITH N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latin typeface="Arial" panose="020B0604020202020204" pitchFamily="34" charset="0"/>
                </a:rPr>
                <a:t>CONTENT &lt; 1.5%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latin typeface="Arial" panose="020B0604020202020204" pitchFamily="34" charset="0"/>
                </a:rPr>
                <a:t> (WHEAT STRAW)</a:t>
              </a:r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3539" y="649"/>
              <a:ext cx="611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600">
                  <a:latin typeface="Arial" panose="020B0604020202020204" pitchFamily="34" charset="0"/>
                </a:rPr>
                <a:t>MATERIALS WITH N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600">
                  <a:latin typeface="Arial" panose="020B0604020202020204" pitchFamily="34" charset="0"/>
                </a:rPr>
                <a:t>CONTENT &gt; 1.5%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600">
                  <a:latin typeface="Arial" panose="020B0604020202020204" pitchFamily="34" charset="0"/>
                </a:rPr>
                <a:t>(COW MANURE)</a:t>
              </a: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 rot="158964">
              <a:off x="4148" y="916"/>
              <a:ext cx="627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solidFill>
                    <a:srgbClr val="010000"/>
                  </a:solidFill>
                  <a:latin typeface="Arial" panose="020B0604020202020204" pitchFamily="34" charset="0"/>
                </a:rPr>
                <a:t>MICROBIAL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solidFill>
                    <a:srgbClr val="010000"/>
                  </a:solidFill>
                  <a:latin typeface="Arial" panose="020B0604020202020204" pitchFamily="34" charset="0"/>
                </a:rPr>
                <a:t>DECOMPOSITION</a:t>
              </a:r>
              <a:endParaRPr lang="en-US" altLang="en-US" sz="700">
                <a:latin typeface="Arial" panose="020B0604020202020204" pitchFamily="34" charset="0"/>
              </a:endParaRPr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 rot="174924">
              <a:off x="4422" y="2050"/>
              <a:ext cx="6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solidFill>
                    <a:schemeClr val="accent2"/>
                  </a:solidFill>
                  <a:latin typeface="Arial" panose="020B0604020202020204" pitchFamily="34" charset="0"/>
                </a:rPr>
                <a:t>HETEROTROPHIC</a:t>
              </a:r>
              <a:endParaRPr lang="en-US" altLang="en-US" sz="700">
                <a:latin typeface="Arial" panose="020B0604020202020204" pitchFamily="34" charset="0"/>
              </a:endParaRPr>
            </a:p>
          </p:txBody>
        </p:sp>
        <p:sp>
          <p:nvSpPr>
            <p:cNvPr id="19" name="Text Box 20"/>
            <p:cNvSpPr txBox="1">
              <a:spLocks noChangeArrowheads="1"/>
            </p:cNvSpPr>
            <p:nvPr/>
          </p:nvSpPr>
          <p:spPr bwMode="auto">
            <a:xfrm>
              <a:off x="3142" y="2181"/>
              <a:ext cx="6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rgbClr val="FF6600"/>
                  </a:solidFill>
                  <a:latin typeface="Arial" panose="020B0604020202020204" pitchFamily="34" charset="0"/>
                </a:rPr>
                <a:t>AMINIZATION</a:t>
              </a:r>
              <a:endParaRPr lang="en-US" altLang="en-US" sz="900">
                <a:latin typeface="Arial" panose="020B0604020202020204" pitchFamily="34" charset="0"/>
              </a:endParaRPr>
            </a:p>
          </p:txBody>
        </p:sp>
        <p:sp>
          <p:nvSpPr>
            <p:cNvPr id="20" name="Text Box 21"/>
            <p:cNvSpPr txBox="1">
              <a:spLocks noChangeArrowheads="1"/>
            </p:cNvSpPr>
            <p:nvPr/>
          </p:nvSpPr>
          <p:spPr bwMode="auto">
            <a:xfrm>
              <a:off x="3920" y="1948"/>
              <a:ext cx="66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latin typeface="Arial" panose="020B0604020202020204" pitchFamily="34" charset="0"/>
                </a:rPr>
                <a:t>BACTERIA (pH&gt;6.0)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latin typeface="Arial" panose="020B0604020202020204" pitchFamily="34" charset="0"/>
                </a:rPr>
                <a:t>FUNGI (pH&lt;6.0)</a:t>
              </a:r>
            </a:p>
          </p:txBody>
        </p:sp>
        <p:sp>
          <p:nvSpPr>
            <p:cNvPr id="21" name="Text Box 22"/>
            <p:cNvSpPr txBox="1">
              <a:spLocks noChangeArrowheads="1"/>
            </p:cNvSpPr>
            <p:nvPr/>
          </p:nvSpPr>
          <p:spPr bwMode="auto">
            <a:xfrm>
              <a:off x="3750" y="2523"/>
              <a:ext cx="8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rgbClr val="FF6600"/>
                  </a:solidFill>
                  <a:latin typeface="Arial" panose="020B0604020202020204" pitchFamily="34" charset="0"/>
                </a:rPr>
                <a:t>AMMONIFICATION</a:t>
              </a:r>
              <a:endParaRPr lang="en-US" altLang="en-US" sz="900">
                <a:latin typeface="Arial" panose="020B0604020202020204" pitchFamily="34" charset="0"/>
              </a:endParaRPr>
            </a:p>
          </p:txBody>
        </p:sp>
        <p:sp>
          <p:nvSpPr>
            <p:cNvPr id="22" name="Line 24"/>
            <p:cNvSpPr>
              <a:spLocks noChangeShapeType="1"/>
            </p:cNvSpPr>
            <p:nvPr/>
          </p:nvSpPr>
          <p:spPr bwMode="auto">
            <a:xfrm flipV="1">
              <a:off x="4622" y="2725"/>
              <a:ext cx="269" cy="1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25"/>
            <p:cNvSpPr txBox="1">
              <a:spLocks noChangeArrowheads="1"/>
            </p:cNvSpPr>
            <p:nvPr/>
          </p:nvSpPr>
          <p:spPr bwMode="auto">
            <a:xfrm>
              <a:off x="4968" y="2680"/>
              <a:ext cx="31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latin typeface="Arial" panose="020B0604020202020204" pitchFamily="34" charset="0"/>
                </a:rPr>
                <a:t>pH&gt;7.0</a:t>
              </a:r>
            </a:p>
          </p:txBody>
        </p:sp>
        <p:sp>
          <p:nvSpPr>
            <p:cNvPr id="24" name="Line 26"/>
            <p:cNvSpPr>
              <a:spLocks noChangeShapeType="1"/>
            </p:cNvSpPr>
            <p:nvPr/>
          </p:nvSpPr>
          <p:spPr bwMode="auto">
            <a:xfrm>
              <a:off x="4516" y="2957"/>
              <a:ext cx="0" cy="2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7"/>
            <p:cNvSpPr txBox="1">
              <a:spLocks noChangeArrowheads="1"/>
            </p:cNvSpPr>
            <p:nvPr/>
          </p:nvSpPr>
          <p:spPr bwMode="auto">
            <a:xfrm>
              <a:off x="4337" y="3170"/>
              <a:ext cx="493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latin typeface="Arial" panose="020B0604020202020204" pitchFamily="34" charset="0"/>
                </a:rPr>
                <a:t>2NH</a:t>
              </a:r>
              <a:r>
                <a:rPr lang="en-US" altLang="en-US" sz="700" baseline="-25000">
                  <a:latin typeface="Arial" panose="020B0604020202020204" pitchFamily="34" charset="0"/>
                </a:rPr>
                <a:t>4</a:t>
              </a:r>
              <a:r>
                <a:rPr lang="en-US" altLang="en-US" sz="700" baseline="30000">
                  <a:latin typeface="Arial" panose="020B0604020202020204" pitchFamily="34" charset="0"/>
                </a:rPr>
                <a:t>+</a:t>
              </a:r>
              <a:r>
                <a:rPr lang="en-US" altLang="en-US" sz="700">
                  <a:latin typeface="Arial" panose="020B0604020202020204" pitchFamily="34" charset="0"/>
                </a:rPr>
                <a:t> + 2OH</a:t>
              </a:r>
              <a:r>
                <a:rPr lang="en-US" altLang="en-US" sz="700" baseline="30000">
                  <a:latin typeface="Arial" panose="020B0604020202020204" pitchFamily="34" charset="0"/>
                </a:rPr>
                <a:t>-</a:t>
              </a:r>
              <a:endParaRPr lang="en-US" altLang="en-US" sz="700">
                <a:latin typeface="Arial" panose="020B0604020202020204" pitchFamily="34" charset="0"/>
              </a:endParaRPr>
            </a:p>
          </p:txBody>
        </p:sp>
        <p:sp>
          <p:nvSpPr>
            <p:cNvPr id="26" name="Text Box 28"/>
            <p:cNvSpPr txBox="1">
              <a:spLocks noChangeArrowheads="1"/>
            </p:cNvSpPr>
            <p:nvPr/>
          </p:nvSpPr>
          <p:spPr bwMode="auto">
            <a:xfrm>
              <a:off x="3652" y="3008"/>
              <a:ext cx="471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latin typeface="Arial" panose="020B0604020202020204" pitchFamily="34" charset="0"/>
                </a:rPr>
                <a:t>FIXED ON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latin typeface="Arial" panose="020B0604020202020204" pitchFamily="34" charset="0"/>
                </a:rPr>
                <a:t>EXCHANGE 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latin typeface="Arial" panose="020B0604020202020204" pitchFamily="34" charset="0"/>
                </a:rPr>
                <a:t>SITES</a:t>
              </a:r>
            </a:p>
          </p:txBody>
        </p:sp>
        <p:sp>
          <p:nvSpPr>
            <p:cNvPr id="27" name="Text Box 29"/>
            <p:cNvSpPr txBox="1">
              <a:spLocks noChangeArrowheads="1"/>
            </p:cNvSpPr>
            <p:nvPr/>
          </p:nvSpPr>
          <p:spPr bwMode="auto">
            <a:xfrm>
              <a:off x="5233" y="3790"/>
              <a:ext cx="22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latin typeface="Arial" panose="020B0604020202020204" pitchFamily="34" charset="0"/>
                </a:rPr>
                <a:t>+O</a:t>
              </a:r>
              <a:r>
                <a:rPr lang="en-US" altLang="en-US" sz="700" baseline="-25000">
                  <a:latin typeface="Arial" panose="020B0604020202020204" pitchFamily="34" charset="0"/>
                </a:rPr>
                <a:t>2</a:t>
              </a:r>
              <a:endParaRPr lang="en-US" altLang="en-US" sz="700">
                <a:latin typeface="Arial" panose="020B0604020202020204" pitchFamily="34" charset="0"/>
              </a:endParaRPr>
            </a:p>
          </p:txBody>
        </p:sp>
        <p:sp>
          <p:nvSpPr>
            <p:cNvPr id="28" name="Text Box 30"/>
            <p:cNvSpPr txBox="1">
              <a:spLocks noChangeArrowheads="1"/>
            </p:cNvSpPr>
            <p:nvPr/>
          </p:nvSpPr>
          <p:spPr bwMode="auto">
            <a:xfrm>
              <a:off x="5110" y="3681"/>
              <a:ext cx="49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solidFill>
                    <a:schemeClr val="accent2"/>
                  </a:solidFill>
                  <a:latin typeface="Arial" panose="020B0604020202020204" pitchFamily="34" charset="0"/>
                </a:rPr>
                <a:t>Nitrosomonas</a:t>
              </a:r>
              <a:endParaRPr lang="en-US" altLang="en-US" sz="700">
                <a:latin typeface="Arial" panose="020B0604020202020204" pitchFamily="34" charset="0"/>
              </a:endParaRPr>
            </a:p>
          </p:txBody>
        </p:sp>
        <p:sp>
          <p:nvSpPr>
            <p:cNvPr id="29" name="Text Box 31"/>
            <p:cNvSpPr txBox="1">
              <a:spLocks noChangeArrowheads="1"/>
            </p:cNvSpPr>
            <p:nvPr/>
          </p:nvSpPr>
          <p:spPr bwMode="auto">
            <a:xfrm>
              <a:off x="4465" y="3696"/>
              <a:ext cx="559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600">
                  <a:latin typeface="Arial" panose="020B0604020202020204" pitchFamily="34" charset="0"/>
                </a:rPr>
                <a:t>2NO</a:t>
              </a:r>
              <a:r>
                <a:rPr lang="en-US" altLang="en-US" sz="600" baseline="-25000">
                  <a:latin typeface="Arial" panose="020B0604020202020204" pitchFamily="34" charset="0"/>
                </a:rPr>
                <a:t>2</a:t>
              </a:r>
              <a:r>
                <a:rPr lang="en-US" altLang="en-US" sz="600" baseline="30000">
                  <a:latin typeface="Arial" panose="020B0604020202020204" pitchFamily="34" charset="0"/>
                </a:rPr>
                <a:t>-</a:t>
              </a:r>
              <a:r>
                <a:rPr lang="en-US" altLang="en-US" sz="600">
                  <a:latin typeface="Arial" panose="020B0604020202020204" pitchFamily="34" charset="0"/>
                </a:rPr>
                <a:t> + H</a:t>
              </a:r>
              <a:r>
                <a:rPr lang="en-US" altLang="en-US" sz="600" baseline="-25000">
                  <a:latin typeface="Arial" panose="020B0604020202020204" pitchFamily="34" charset="0"/>
                </a:rPr>
                <a:t>2</a:t>
              </a:r>
              <a:r>
                <a:rPr lang="en-US" altLang="en-US" sz="600">
                  <a:latin typeface="Arial" panose="020B0604020202020204" pitchFamily="34" charset="0"/>
                </a:rPr>
                <a:t>O + 4H</a:t>
              </a:r>
              <a:r>
                <a:rPr lang="en-US" altLang="en-US" sz="600" baseline="30000">
                  <a:latin typeface="Arial" panose="020B0604020202020204" pitchFamily="34" charset="0"/>
                </a:rPr>
                <a:t>+</a:t>
              </a:r>
              <a:endParaRPr lang="en-US" altLang="en-US" sz="600">
                <a:latin typeface="Arial" panose="020B0604020202020204" pitchFamily="34" charset="0"/>
              </a:endParaRPr>
            </a:p>
          </p:txBody>
        </p:sp>
        <p:sp>
          <p:nvSpPr>
            <p:cNvPr id="30" name="Text Box 32"/>
            <p:cNvSpPr txBox="1">
              <a:spLocks noChangeArrowheads="1"/>
            </p:cNvSpPr>
            <p:nvPr/>
          </p:nvSpPr>
          <p:spPr bwMode="auto">
            <a:xfrm rot="809320">
              <a:off x="4728" y="865"/>
              <a:ext cx="61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solidFill>
                    <a:srgbClr val="010000"/>
                  </a:solidFill>
                  <a:latin typeface="Arial" panose="020B0604020202020204" pitchFamily="34" charset="0"/>
                </a:rPr>
                <a:t>IMMOBILIZATION</a:t>
              </a:r>
            </a:p>
          </p:txBody>
        </p:sp>
        <p:sp>
          <p:nvSpPr>
            <p:cNvPr id="31" name="Freeform 34"/>
            <p:cNvSpPr>
              <a:spLocks/>
            </p:cNvSpPr>
            <p:nvPr/>
          </p:nvSpPr>
          <p:spPr bwMode="auto">
            <a:xfrm rot="348110" flipH="1">
              <a:off x="4493" y="930"/>
              <a:ext cx="941" cy="369"/>
            </a:xfrm>
            <a:custGeom>
              <a:avLst/>
              <a:gdLst>
                <a:gd name="T0" fmla="*/ 941 w 8728"/>
                <a:gd name="T1" fmla="*/ 0 h 10660"/>
                <a:gd name="T2" fmla="*/ 384 w 8728"/>
                <a:gd name="T3" fmla="*/ 41 h 10660"/>
                <a:gd name="T4" fmla="*/ 0 w 8728"/>
                <a:gd name="T5" fmla="*/ 369 h 1066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728" h="10660">
                  <a:moveTo>
                    <a:pt x="8728" y="0"/>
                  </a:moveTo>
                  <a:cubicBezTo>
                    <a:pt x="8439" y="2167"/>
                    <a:pt x="5465" y="-347"/>
                    <a:pt x="3565" y="1193"/>
                  </a:cubicBezTo>
                  <a:cubicBezTo>
                    <a:pt x="1666" y="2733"/>
                    <a:pt x="463" y="7184"/>
                    <a:pt x="0" y="1066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Freeform 35"/>
            <p:cNvSpPr>
              <a:spLocks/>
            </p:cNvSpPr>
            <p:nvPr/>
          </p:nvSpPr>
          <p:spPr bwMode="auto">
            <a:xfrm rot="419227" flipH="1">
              <a:off x="3786" y="974"/>
              <a:ext cx="1556" cy="367"/>
            </a:xfrm>
            <a:custGeom>
              <a:avLst/>
              <a:gdLst>
                <a:gd name="T0" fmla="*/ 1556 w 10440"/>
                <a:gd name="T1" fmla="*/ 0 h 11372"/>
                <a:gd name="T2" fmla="*/ 693 w 10440"/>
                <a:gd name="T3" fmla="*/ 43 h 11372"/>
                <a:gd name="T4" fmla="*/ 274 w 10440"/>
                <a:gd name="T5" fmla="*/ 96 h 11372"/>
                <a:gd name="T6" fmla="*/ 0 w 10440"/>
                <a:gd name="T7" fmla="*/ 367 h 113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440" h="11372">
                  <a:moveTo>
                    <a:pt x="10440" y="0"/>
                  </a:moveTo>
                  <a:cubicBezTo>
                    <a:pt x="9731" y="4036"/>
                    <a:pt x="6196" y="1689"/>
                    <a:pt x="4647" y="1321"/>
                  </a:cubicBezTo>
                  <a:cubicBezTo>
                    <a:pt x="3140" y="951"/>
                    <a:pt x="2641" y="1171"/>
                    <a:pt x="1836" y="2968"/>
                  </a:cubicBezTo>
                  <a:cubicBezTo>
                    <a:pt x="1031" y="4765"/>
                    <a:pt x="342" y="10142"/>
                    <a:pt x="0" y="113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7"/>
            <p:cNvSpPr>
              <a:spLocks noChangeShapeType="1"/>
            </p:cNvSpPr>
            <p:nvPr/>
          </p:nvSpPr>
          <p:spPr bwMode="auto">
            <a:xfrm flipH="1" flipV="1">
              <a:off x="2738" y="3384"/>
              <a:ext cx="1775" cy="3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38"/>
            <p:cNvSpPr txBox="1">
              <a:spLocks noChangeArrowheads="1"/>
            </p:cNvSpPr>
            <p:nvPr/>
          </p:nvSpPr>
          <p:spPr bwMode="auto">
            <a:xfrm>
              <a:off x="297" y="3639"/>
              <a:ext cx="999" cy="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tabLst>
                  <a:tab pos="1028700" algn="r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tabLst>
                  <a:tab pos="1028700" algn="r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tabLst>
                  <a:tab pos="1028700" algn="r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tabLst>
                  <a:tab pos="1028700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tabLst>
                  <a:tab pos="1028700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1028700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1028700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1028700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1028700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latin typeface="Arial" panose="020B0604020202020204" pitchFamily="34" charset="0"/>
                </a:rPr>
                <a:t>NH</a:t>
              </a:r>
              <a:r>
                <a:rPr lang="en-US" altLang="en-US" sz="700" baseline="-25000">
                  <a:latin typeface="Arial" panose="020B0604020202020204" pitchFamily="34" charset="0"/>
                </a:rPr>
                <a:t>3</a:t>
              </a:r>
              <a:r>
                <a:rPr lang="en-US" altLang="en-US" sz="700">
                  <a:latin typeface="Arial" panose="020B0604020202020204" pitchFamily="34" charset="0"/>
                </a:rPr>
                <a:t> AMMONIA	-3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latin typeface="Arial" panose="020B0604020202020204" pitchFamily="34" charset="0"/>
                </a:rPr>
                <a:t>NH</a:t>
              </a:r>
              <a:r>
                <a:rPr lang="en-US" altLang="en-US" sz="700" baseline="-25000">
                  <a:latin typeface="Arial" panose="020B0604020202020204" pitchFamily="34" charset="0"/>
                </a:rPr>
                <a:t>4</a:t>
              </a:r>
              <a:r>
                <a:rPr lang="en-US" altLang="en-US" sz="700" baseline="30000">
                  <a:latin typeface="Arial" panose="020B0604020202020204" pitchFamily="34" charset="0"/>
                </a:rPr>
                <a:t>+</a:t>
              </a:r>
              <a:r>
                <a:rPr lang="en-US" altLang="en-US" sz="700">
                  <a:latin typeface="Arial" panose="020B0604020202020204" pitchFamily="34" charset="0"/>
                </a:rPr>
                <a:t> AMMONIUM	-3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latin typeface="Arial" panose="020B0604020202020204" pitchFamily="34" charset="0"/>
                </a:rPr>
                <a:t>N</a:t>
              </a:r>
              <a:r>
                <a:rPr lang="en-US" altLang="en-US" sz="700" baseline="-25000">
                  <a:latin typeface="Arial" panose="020B0604020202020204" pitchFamily="34" charset="0"/>
                </a:rPr>
                <a:t>2</a:t>
              </a:r>
              <a:r>
                <a:rPr lang="en-US" altLang="en-US" sz="700">
                  <a:latin typeface="Arial" panose="020B0604020202020204" pitchFamily="34" charset="0"/>
                </a:rPr>
                <a:t> DIATOMIC N	0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latin typeface="Arial" panose="020B0604020202020204" pitchFamily="34" charset="0"/>
                </a:rPr>
                <a:t>N</a:t>
              </a:r>
              <a:r>
                <a:rPr lang="en-US" altLang="en-US" sz="700" baseline="-25000">
                  <a:latin typeface="Arial" panose="020B0604020202020204" pitchFamily="34" charset="0"/>
                </a:rPr>
                <a:t>2</a:t>
              </a:r>
              <a:r>
                <a:rPr lang="en-US" altLang="en-US" sz="700">
                  <a:latin typeface="Arial" panose="020B0604020202020204" pitchFamily="34" charset="0"/>
                </a:rPr>
                <a:t>O NITROUS OXIDE	1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latin typeface="Arial" panose="020B0604020202020204" pitchFamily="34" charset="0"/>
                </a:rPr>
                <a:t>NO NITRIC OXIDE	2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latin typeface="Arial" panose="020B0604020202020204" pitchFamily="34" charset="0"/>
                </a:rPr>
                <a:t>NO</a:t>
              </a:r>
              <a:r>
                <a:rPr lang="en-US" altLang="en-US" sz="700" baseline="-25000">
                  <a:latin typeface="Arial" panose="020B0604020202020204" pitchFamily="34" charset="0"/>
                </a:rPr>
                <a:t>2</a:t>
              </a:r>
              <a:r>
                <a:rPr lang="en-US" altLang="en-US" sz="700" baseline="30000">
                  <a:latin typeface="Arial" panose="020B0604020202020204" pitchFamily="34" charset="0"/>
                </a:rPr>
                <a:t>-</a:t>
              </a:r>
              <a:r>
                <a:rPr lang="en-US" altLang="en-US" sz="700">
                  <a:latin typeface="Arial" panose="020B0604020202020204" pitchFamily="34" charset="0"/>
                </a:rPr>
                <a:t> NITRITE	3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latin typeface="Arial" panose="020B0604020202020204" pitchFamily="34" charset="0"/>
                </a:rPr>
                <a:t>NO</a:t>
              </a:r>
              <a:r>
                <a:rPr lang="en-US" altLang="en-US" sz="700" baseline="-25000">
                  <a:latin typeface="Arial" panose="020B0604020202020204" pitchFamily="34" charset="0"/>
                </a:rPr>
                <a:t>3</a:t>
              </a:r>
              <a:r>
                <a:rPr lang="en-US" altLang="en-US" sz="700" baseline="30000">
                  <a:latin typeface="Arial" panose="020B0604020202020204" pitchFamily="34" charset="0"/>
                </a:rPr>
                <a:t>-</a:t>
              </a:r>
              <a:r>
                <a:rPr lang="en-US" altLang="en-US" sz="700">
                  <a:latin typeface="Arial" panose="020B0604020202020204" pitchFamily="34" charset="0"/>
                </a:rPr>
                <a:t> NITRATE	5</a:t>
              </a:r>
            </a:p>
          </p:txBody>
        </p:sp>
        <p:sp>
          <p:nvSpPr>
            <p:cNvPr id="35" name="Text Box 39"/>
            <p:cNvSpPr txBox="1">
              <a:spLocks noChangeArrowheads="1"/>
            </p:cNvSpPr>
            <p:nvPr/>
          </p:nvSpPr>
          <p:spPr bwMode="auto">
            <a:xfrm>
              <a:off x="297" y="3459"/>
              <a:ext cx="941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  <a:latin typeface="Arial" panose="020B0604020202020204" pitchFamily="34" charset="0"/>
                </a:rPr>
                <a:t>OXIDATION STATES</a:t>
              </a:r>
            </a:p>
          </p:txBody>
        </p:sp>
        <p:sp>
          <p:nvSpPr>
            <p:cNvPr id="36" name="Text Box 40"/>
            <p:cNvSpPr txBox="1">
              <a:spLocks noChangeArrowheads="1"/>
            </p:cNvSpPr>
            <p:nvPr/>
          </p:nvSpPr>
          <p:spPr bwMode="auto">
            <a:xfrm>
              <a:off x="6971" y="187"/>
              <a:ext cx="661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 b="1" dirty="0">
                  <a:latin typeface="Arial" panose="020B0604020202020204" pitchFamily="34" charset="0"/>
                </a:rPr>
                <a:t>ATMOSPHERE</a:t>
              </a:r>
              <a:endParaRPr lang="en-US" altLang="en-US" sz="700" b="1" dirty="0">
                <a:latin typeface="Arial" panose="020B0604020202020204" pitchFamily="34" charset="0"/>
              </a:endParaRPr>
            </a:p>
          </p:txBody>
        </p:sp>
        <p:sp>
          <p:nvSpPr>
            <p:cNvPr id="37" name="Text Box 41"/>
            <p:cNvSpPr txBox="1">
              <a:spLocks noChangeArrowheads="1"/>
            </p:cNvSpPr>
            <p:nvPr/>
          </p:nvSpPr>
          <p:spPr bwMode="auto">
            <a:xfrm>
              <a:off x="335" y="713"/>
              <a:ext cx="273" cy="3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 b="1">
                  <a:latin typeface="Arial" panose="020B0604020202020204" pitchFamily="34" charset="0"/>
                </a:rPr>
                <a:t>N</a:t>
              </a:r>
              <a:r>
                <a:rPr lang="en-US" altLang="en-US" sz="900" b="1" baseline="-25000">
                  <a:latin typeface="Arial" panose="020B0604020202020204" pitchFamily="34" charset="0"/>
                </a:rPr>
                <a:t>2</a:t>
              </a:r>
              <a:r>
                <a:rPr lang="en-US" altLang="en-US" sz="900" b="1">
                  <a:latin typeface="Arial" panose="020B0604020202020204" pitchFamily="34" charset="0"/>
                </a:rPr>
                <a:t>O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 b="1">
                  <a:latin typeface="Arial" panose="020B0604020202020204" pitchFamily="34" charset="0"/>
                </a:rPr>
                <a:t>NO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 b="1">
                  <a:latin typeface="Arial" panose="020B0604020202020204" pitchFamily="34" charset="0"/>
                </a:rPr>
                <a:t>N</a:t>
              </a:r>
              <a:r>
                <a:rPr lang="en-US" altLang="en-US" sz="900" b="1" baseline="-25000">
                  <a:latin typeface="Arial" panose="020B0604020202020204" pitchFamily="34" charset="0"/>
                </a:rPr>
                <a:t>2</a:t>
              </a:r>
              <a:endParaRPr lang="en-US" altLang="en-US" sz="900" b="1">
                <a:latin typeface="Arial" panose="020B0604020202020204" pitchFamily="34" charset="0"/>
              </a:endParaRPr>
            </a:p>
          </p:txBody>
        </p:sp>
        <p:sp>
          <p:nvSpPr>
            <p:cNvPr id="38" name="Text Box 42"/>
            <p:cNvSpPr txBox="1">
              <a:spLocks noChangeArrowheads="1"/>
            </p:cNvSpPr>
            <p:nvPr/>
          </p:nvSpPr>
          <p:spPr bwMode="auto">
            <a:xfrm>
              <a:off x="1339" y="2660"/>
              <a:ext cx="31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>
                  <a:latin typeface="Arial" panose="020B0604020202020204" pitchFamily="34" charset="0"/>
                </a:rPr>
                <a:t>N</a:t>
              </a:r>
              <a:r>
                <a:rPr lang="en-US" altLang="en-US" sz="900" baseline="-25000">
                  <a:latin typeface="Arial" panose="020B0604020202020204" pitchFamily="34" charset="0"/>
                </a:rPr>
                <a:t>2</a:t>
              </a:r>
              <a:r>
                <a:rPr lang="en-US" altLang="en-US" sz="900">
                  <a:latin typeface="Arial" panose="020B0604020202020204" pitchFamily="34" charset="0"/>
                </a:rPr>
                <a:t>O</a:t>
              </a:r>
              <a:r>
                <a:rPr lang="en-US" altLang="en-US" sz="900" baseline="-25000">
                  <a:latin typeface="Arial" panose="020B0604020202020204" pitchFamily="34" charset="0"/>
                </a:rPr>
                <a:t>2</a:t>
              </a:r>
              <a:r>
                <a:rPr lang="en-US" altLang="en-US" sz="900" baseline="30000">
                  <a:latin typeface="Arial" panose="020B0604020202020204" pitchFamily="34" charset="0"/>
                </a:rPr>
                <a:t>-</a:t>
              </a:r>
              <a:endParaRPr lang="en-US" altLang="en-US" sz="900">
                <a:latin typeface="Arial" panose="020B0604020202020204" pitchFamily="34" charset="0"/>
              </a:endParaRPr>
            </a:p>
          </p:txBody>
        </p:sp>
        <p:sp>
          <p:nvSpPr>
            <p:cNvPr id="39" name="Text Box 43"/>
            <p:cNvSpPr txBox="1">
              <a:spLocks noChangeArrowheads="1"/>
            </p:cNvSpPr>
            <p:nvPr/>
          </p:nvSpPr>
          <p:spPr bwMode="auto">
            <a:xfrm>
              <a:off x="770" y="1583"/>
              <a:ext cx="26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>
                  <a:latin typeface="Arial" panose="020B0604020202020204" pitchFamily="34" charset="0"/>
                </a:rPr>
                <a:t>NH</a:t>
              </a:r>
              <a:r>
                <a:rPr lang="en-US" altLang="en-US" sz="900" baseline="-25000">
                  <a:latin typeface="Arial" panose="020B0604020202020204" pitchFamily="34" charset="0"/>
                </a:rPr>
                <a:t>3</a:t>
              </a:r>
              <a:endParaRPr lang="en-US" altLang="en-US" sz="900">
                <a:latin typeface="Arial" panose="020B0604020202020204" pitchFamily="34" charset="0"/>
              </a:endParaRPr>
            </a:p>
          </p:txBody>
        </p:sp>
        <p:sp>
          <p:nvSpPr>
            <p:cNvPr id="40" name="Rectangle 44"/>
            <p:cNvSpPr>
              <a:spLocks noChangeArrowheads="1"/>
            </p:cNvSpPr>
            <p:nvPr/>
          </p:nvSpPr>
          <p:spPr bwMode="auto">
            <a:xfrm>
              <a:off x="1041" y="757"/>
              <a:ext cx="4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latin typeface="Arial" panose="020B0604020202020204" pitchFamily="34" charset="0"/>
                </a:rPr>
                <a:t>SYMBIOTIC</a:t>
              </a:r>
            </a:p>
          </p:txBody>
        </p:sp>
        <p:sp>
          <p:nvSpPr>
            <p:cNvPr id="41" name="Rectangle 45"/>
            <p:cNvSpPr>
              <a:spLocks noChangeArrowheads="1"/>
            </p:cNvSpPr>
            <p:nvPr/>
          </p:nvSpPr>
          <p:spPr bwMode="auto">
            <a:xfrm>
              <a:off x="1514" y="757"/>
              <a:ext cx="60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latin typeface="Arial" panose="020B0604020202020204" pitchFamily="34" charset="0"/>
                </a:rPr>
                <a:t>NON-SYMBIOTIC</a:t>
              </a:r>
              <a:endParaRPr lang="en-US" altLang="en-US" sz="7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2" name="Text Box 47"/>
            <p:cNvSpPr txBox="1">
              <a:spLocks noChangeArrowheads="1"/>
            </p:cNvSpPr>
            <p:nvPr/>
          </p:nvSpPr>
          <p:spPr bwMode="auto">
            <a:xfrm rot="745364">
              <a:off x="3951" y="3552"/>
              <a:ext cx="24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latin typeface="Arial" panose="020B0604020202020204" pitchFamily="34" charset="0"/>
                </a:rPr>
                <a:t>+ O</a:t>
              </a:r>
              <a:r>
                <a:rPr lang="en-US" altLang="en-US" sz="700" baseline="30000">
                  <a:latin typeface="Arial" panose="020B0604020202020204" pitchFamily="34" charset="0"/>
                </a:rPr>
                <a:t>2</a:t>
              </a:r>
              <a:endParaRPr lang="en-US" altLang="en-US" sz="700">
                <a:latin typeface="Arial" panose="020B0604020202020204" pitchFamily="34" charset="0"/>
              </a:endParaRPr>
            </a:p>
          </p:txBody>
        </p:sp>
        <p:sp>
          <p:nvSpPr>
            <p:cNvPr id="43" name="Text Box 48"/>
            <p:cNvSpPr txBox="1">
              <a:spLocks noChangeArrowheads="1"/>
            </p:cNvSpPr>
            <p:nvPr/>
          </p:nvSpPr>
          <p:spPr bwMode="auto">
            <a:xfrm rot="608659">
              <a:off x="3354" y="3531"/>
              <a:ext cx="41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solidFill>
                    <a:schemeClr val="accent2"/>
                  </a:solidFill>
                  <a:latin typeface="Arial" panose="020B0604020202020204" pitchFamily="34" charset="0"/>
                </a:rPr>
                <a:t>Nitrobacter</a:t>
              </a:r>
              <a:endParaRPr lang="en-US" altLang="en-US" sz="700">
                <a:latin typeface="Arial" panose="020B0604020202020204" pitchFamily="34" charset="0"/>
              </a:endParaRPr>
            </a:p>
          </p:txBody>
        </p:sp>
        <p:sp>
          <p:nvSpPr>
            <p:cNvPr id="44" name="Freeform 49"/>
            <p:cNvSpPr>
              <a:spLocks/>
            </p:cNvSpPr>
            <p:nvPr/>
          </p:nvSpPr>
          <p:spPr bwMode="auto">
            <a:xfrm flipH="1">
              <a:off x="1799" y="1129"/>
              <a:ext cx="3439" cy="562"/>
            </a:xfrm>
            <a:custGeom>
              <a:avLst/>
              <a:gdLst>
                <a:gd name="T0" fmla="*/ 3439 w 10000"/>
                <a:gd name="T1" fmla="*/ 0 h 9999"/>
                <a:gd name="T2" fmla="*/ 2386 w 10000"/>
                <a:gd name="T3" fmla="*/ 36 h 9999"/>
                <a:gd name="T4" fmla="*/ 1393 w 10000"/>
                <a:gd name="T5" fmla="*/ 153 h 9999"/>
                <a:gd name="T6" fmla="*/ 509 w 10000"/>
                <a:gd name="T7" fmla="*/ 279 h 9999"/>
                <a:gd name="T8" fmla="*/ 0 w 10000"/>
                <a:gd name="T9" fmla="*/ 562 h 99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00" h="9999">
                  <a:moveTo>
                    <a:pt x="10000" y="0"/>
                  </a:moveTo>
                  <a:cubicBezTo>
                    <a:pt x="9997" y="2210"/>
                    <a:pt x="8466" y="1098"/>
                    <a:pt x="6938" y="640"/>
                  </a:cubicBezTo>
                  <a:cubicBezTo>
                    <a:pt x="5345" y="439"/>
                    <a:pt x="4963" y="1304"/>
                    <a:pt x="4052" y="2730"/>
                  </a:cubicBezTo>
                  <a:cubicBezTo>
                    <a:pt x="3480" y="3649"/>
                    <a:pt x="2038" y="4125"/>
                    <a:pt x="1480" y="4966"/>
                  </a:cubicBezTo>
                  <a:cubicBezTo>
                    <a:pt x="923" y="5807"/>
                    <a:pt x="338" y="10124"/>
                    <a:pt x="0" y="999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Freeform 50"/>
            <p:cNvSpPr>
              <a:spLocks/>
            </p:cNvSpPr>
            <p:nvPr/>
          </p:nvSpPr>
          <p:spPr bwMode="auto">
            <a:xfrm>
              <a:off x="1342" y="1184"/>
              <a:ext cx="3889" cy="587"/>
            </a:xfrm>
            <a:custGeom>
              <a:avLst/>
              <a:gdLst>
                <a:gd name="T0" fmla="*/ 0 w 10000"/>
                <a:gd name="T1" fmla="*/ 0 h 10010"/>
                <a:gd name="T2" fmla="*/ 937 w 10000"/>
                <a:gd name="T3" fmla="*/ 117 h 10010"/>
                <a:gd name="T4" fmla="*/ 1910 w 10000"/>
                <a:gd name="T5" fmla="*/ 118 h 10010"/>
                <a:gd name="T6" fmla="*/ 2753 w 10000"/>
                <a:gd name="T7" fmla="*/ 252 h 10010"/>
                <a:gd name="T8" fmla="*/ 3889 w 10000"/>
                <a:gd name="T9" fmla="*/ 586 h 100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00" h="10010">
                  <a:moveTo>
                    <a:pt x="0" y="0"/>
                  </a:moveTo>
                  <a:cubicBezTo>
                    <a:pt x="455" y="2091"/>
                    <a:pt x="750" y="1306"/>
                    <a:pt x="2409" y="1994"/>
                  </a:cubicBezTo>
                  <a:cubicBezTo>
                    <a:pt x="3317" y="1931"/>
                    <a:pt x="4441" y="1685"/>
                    <a:pt x="4912" y="2010"/>
                  </a:cubicBezTo>
                  <a:cubicBezTo>
                    <a:pt x="5383" y="2335"/>
                    <a:pt x="6292" y="3222"/>
                    <a:pt x="7078" y="4298"/>
                  </a:cubicBezTo>
                  <a:cubicBezTo>
                    <a:pt x="8200" y="5580"/>
                    <a:pt x="9367" y="10258"/>
                    <a:pt x="10000" y="1000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52"/>
            <p:cNvSpPr>
              <a:spLocks noChangeArrowheads="1"/>
            </p:cNvSpPr>
            <p:nvPr/>
          </p:nvSpPr>
          <p:spPr bwMode="auto">
            <a:xfrm>
              <a:off x="5209" y="2919"/>
              <a:ext cx="631" cy="1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700">
                <a:latin typeface="Arial" panose="020B0604020202020204" pitchFamily="34" charset="0"/>
              </a:endParaRPr>
            </a:p>
          </p:txBody>
        </p:sp>
        <p:sp>
          <p:nvSpPr>
            <p:cNvPr id="47" name="Text Box 53"/>
            <p:cNvSpPr txBox="1">
              <a:spLocks noChangeArrowheads="1"/>
            </p:cNvSpPr>
            <p:nvPr/>
          </p:nvSpPr>
          <p:spPr bwMode="auto">
            <a:xfrm>
              <a:off x="5166" y="2923"/>
              <a:ext cx="70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 b="1">
                  <a:latin typeface="Arial" panose="020B0604020202020204" pitchFamily="34" charset="0"/>
                </a:rPr>
                <a:t>FERTILIZATION</a:t>
              </a:r>
              <a:endParaRPr lang="en-US" altLang="en-US" sz="700" b="1">
                <a:latin typeface="Arial" panose="020B0604020202020204" pitchFamily="34" charset="0"/>
              </a:endParaRPr>
            </a:p>
          </p:txBody>
        </p:sp>
        <p:sp>
          <p:nvSpPr>
            <p:cNvPr id="48" name="Rectangle 54"/>
            <p:cNvSpPr>
              <a:spLocks noChangeArrowheads="1"/>
            </p:cNvSpPr>
            <p:nvPr/>
          </p:nvSpPr>
          <p:spPr bwMode="auto">
            <a:xfrm>
              <a:off x="2942" y="382"/>
              <a:ext cx="541" cy="24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49" name="Text Box 55"/>
            <p:cNvSpPr txBox="1">
              <a:spLocks noChangeArrowheads="1"/>
            </p:cNvSpPr>
            <p:nvPr/>
          </p:nvSpPr>
          <p:spPr bwMode="auto">
            <a:xfrm>
              <a:off x="2909" y="390"/>
              <a:ext cx="56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 b="1">
                  <a:latin typeface="Arial" panose="020B0604020202020204" pitchFamily="34" charset="0"/>
                </a:rPr>
                <a:t>LIGHTNING,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 b="1">
                  <a:latin typeface="Arial" panose="020B0604020202020204" pitchFamily="34" charset="0"/>
                </a:rPr>
                <a:t>RAINFALL</a:t>
              </a:r>
            </a:p>
          </p:txBody>
        </p:sp>
        <p:sp>
          <p:nvSpPr>
            <p:cNvPr id="50" name="Rectangle 56"/>
            <p:cNvSpPr>
              <a:spLocks noChangeArrowheads="1"/>
            </p:cNvSpPr>
            <p:nvPr/>
          </p:nvSpPr>
          <p:spPr bwMode="auto">
            <a:xfrm>
              <a:off x="1274" y="601"/>
              <a:ext cx="503" cy="1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 b="1">
                  <a:latin typeface="Arial" panose="020B0604020202020204" pitchFamily="34" charset="0"/>
                </a:rPr>
                <a:t>N2 FIXATION</a:t>
              </a:r>
            </a:p>
          </p:txBody>
        </p:sp>
        <p:sp>
          <p:nvSpPr>
            <p:cNvPr id="51" name="Freeform 57"/>
            <p:cNvSpPr>
              <a:spLocks/>
            </p:cNvSpPr>
            <p:nvPr/>
          </p:nvSpPr>
          <p:spPr bwMode="auto">
            <a:xfrm>
              <a:off x="435" y="1088"/>
              <a:ext cx="1733" cy="2226"/>
            </a:xfrm>
            <a:custGeom>
              <a:avLst/>
              <a:gdLst>
                <a:gd name="T0" fmla="*/ 1192 w 2362"/>
                <a:gd name="T1" fmla="*/ 1911 h 2828"/>
                <a:gd name="T2" fmla="*/ 197 w 2362"/>
                <a:gd name="T3" fmla="*/ 1518 h 2828"/>
                <a:gd name="T4" fmla="*/ 14 w 2362"/>
                <a:gd name="T5" fmla="*/ 0 h 2828"/>
                <a:gd name="T6" fmla="*/ 0 60000 65536"/>
                <a:gd name="T7" fmla="*/ 0 60000 65536"/>
                <a:gd name="T8" fmla="*/ 0 60000 65536"/>
                <a:gd name="T9" fmla="*/ 0 w 2362"/>
                <a:gd name="T10" fmla="*/ 0 h 2828"/>
                <a:gd name="T11" fmla="*/ 2362 w 2362"/>
                <a:gd name="T12" fmla="*/ 2828 h 28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2" h="2828">
                  <a:moveTo>
                    <a:pt x="2362" y="2828"/>
                  </a:moveTo>
                  <a:cubicBezTo>
                    <a:pt x="1570" y="2772"/>
                    <a:pt x="778" y="2717"/>
                    <a:pt x="389" y="2246"/>
                  </a:cubicBezTo>
                  <a:cubicBezTo>
                    <a:pt x="0" y="1775"/>
                    <a:pt x="13" y="887"/>
                    <a:pt x="2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Text Box 58"/>
            <p:cNvSpPr txBox="1">
              <a:spLocks noChangeArrowheads="1"/>
            </p:cNvSpPr>
            <p:nvPr/>
          </p:nvSpPr>
          <p:spPr bwMode="auto">
            <a:xfrm rot="564480">
              <a:off x="1144" y="3105"/>
              <a:ext cx="784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rgbClr val="800080"/>
                  </a:solidFill>
                  <a:latin typeface="Arial" panose="020B0604020202020204" pitchFamily="34" charset="0"/>
                </a:rPr>
                <a:t>DENITRIFICATION</a:t>
              </a:r>
            </a:p>
          </p:txBody>
        </p:sp>
        <p:sp>
          <p:nvSpPr>
            <p:cNvPr id="53" name="Text Box 59"/>
            <p:cNvSpPr txBox="1">
              <a:spLocks noChangeArrowheads="1"/>
            </p:cNvSpPr>
            <p:nvPr/>
          </p:nvSpPr>
          <p:spPr bwMode="auto">
            <a:xfrm>
              <a:off x="491" y="1234"/>
              <a:ext cx="428" cy="26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 b="1" dirty="0">
                  <a:latin typeface="Arial" panose="020B0604020202020204" pitchFamily="34" charset="0"/>
                </a:rPr>
                <a:t>PLANT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 b="1" dirty="0">
                  <a:latin typeface="Arial" panose="020B0604020202020204" pitchFamily="34" charset="0"/>
                </a:rPr>
                <a:t>LOSS</a:t>
              </a:r>
              <a:endParaRPr lang="en-US" altLang="en-US" sz="700" b="1" dirty="0">
                <a:latin typeface="Arial" panose="020B0604020202020204" pitchFamily="34" charset="0"/>
              </a:endParaRPr>
            </a:p>
          </p:txBody>
        </p:sp>
        <p:sp>
          <p:nvSpPr>
            <p:cNvPr id="54" name="Text Box 60"/>
            <p:cNvSpPr txBox="1">
              <a:spLocks noChangeArrowheads="1"/>
            </p:cNvSpPr>
            <p:nvPr/>
          </p:nvSpPr>
          <p:spPr bwMode="auto">
            <a:xfrm>
              <a:off x="844" y="1241"/>
              <a:ext cx="38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 b="1">
                  <a:latin typeface="Arial" panose="020B0604020202020204" pitchFamily="34" charset="0"/>
                </a:rPr>
                <a:t>AMINO</a:t>
              </a:r>
              <a:endParaRPr lang="en-US" altLang="en-US" sz="900">
                <a:latin typeface="Arial" panose="020B0604020202020204" pitchFamily="34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 b="1">
                  <a:latin typeface="Arial" panose="020B0604020202020204" pitchFamily="34" charset="0"/>
                </a:rPr>
                <a:t>ACIDS</a:t>
              </a:r>
              <a:endParaRPr lang="en-US" altLang="en-US" sz="700">
                <a:latin typeface="Arial" panose="020B0604020202020204" pitchFamily="34" charset="0"/>
              </a:endParaRPr>
            </a:p>
          </p:txBody>
        </p:sp>
        <p:sp>
          <p:nvSpPr>
            <p:cNvPr id="55" name="Oval 61"/>
            <p:cNvSpPr>
              <a:spLocks noChangeArrowheads="1"/>
            </p:cNvSpPr>
            <p:nvPr/>
          </p:nvSpPr>
          <p:spPr bwMode="auto">
            <a:xfrm>
              <a:off x="2292" y="3019"/>
              <a:ext cx="376" cy="487"/>
            </a:xfrm>
            <a:prstGeom prst="ellipse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 b="1">
                  <a:latin typeface="Arial" panose="020B0604020202020204" pitchFamily="34" charset="0"/>
                </a:rPr>
                <a:t>NO</a:t>
              </a:r>
              <a:r>
                <a:rPr lang="en-US" altLang="en-US" sz="900" b="1" baseline="-25000">
                  <a:latin typeface="Arial" panose="020B0604020202020204" pitchFamily="34" charset="0"/>
                </a:rPr>
                <a:t>3</a:t>
              </a:r>
              <a:r>
                <a:rPr lang="en-US" altLang="en-US" sz="900" b="1" baseline="30000">
                  <a:latin typeface="Arial" panose="020B0604020202020204" pitchFamily="34" charset="0"/>
                </a:rPr>
                <a:t>-</a:t>
              </a:r>
              <a:endParaRPr lang="en-US" altLang="en-US" sz="900" b="1">
                <a:latin typeface="Arial" panose="020B0604020202020204" pitchFamily="34" charset="0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 b="1">
                  <a:latin typeface="Arial" panose="020B0604020202020204" pitchFamily="34" charset="0"/>
                </a:rPr>
                <a:t>POOL</a:t>
              </a:r>
              <a:endParaRPr lang="en-US" altLang="en-US" sz="700" b="1">
                <a:latin typeface="Arial" panose="020B0604020202020204" pitchFamily="34" charset="0"/>
              </a:endParaRPr>
            </a:p>
          </p:txBody>
        </p:sp>
        <p:sp>
          <p:nvSpPr>
            <p:cNvPr id="56" name="Rectangle 62"/>
            <p:cNvSpPr>
              <a:spLocks noChangeArrowheads="1"/>
            </p:cNvSpPr>
            <p:nvPr/>
          </p:nvSpPr>
          <p:spPr bwMode="auto">
            <a:xfrm>
              <a:off x="2894" y="3822"/>
              <a:ext cx="509" cy="12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7" name="Text Box 63"/>
            <p:cNvSpPr txBox="1">
              <a:spLocks noChangeArrowheads="1"/>
            </p:cNvSpPr>
            <p:nvPr/>
          </p:nvSpPr>
          <p:spPr bwMode="auto">
            <a:xfrm>
              <a:off x="2892" y="3802"/>
              <a:ext cx="522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 b="1">
                  <a:latin typeface="Arial" panose="020B0604020202020204" pitchFamily="34" charset="0"/>
                </a:rPr>
                <a:t>LEACHING</a:t>
              </a:r>
              <a:endParaRPr lang="en-US" altLang="en-US" sz="700" b="1">
                <a:latin typeface="Arial" panose="020B0604020202020204" pitchFamily="34" charset="0"/>
              </a:endParaRPr>
            </a:p>
          </p:txBody>
        </p:sp>
        <p:sp>
          <p:nvSpPr>
            <p:cNvPr id="58" name="Rectangle 64"/>
            <p:cNvSpPr>
              <a:spLocks noChangeArrowheads="1"/>
            </p:cNvSpPr>
            <p:nvPr/>
          </p:nvSpPr>
          <p:spPr bwMode="auto">
            <a:xfrm>
              <a:off x="4780" y="2437"/>
              <a:ext cx="700" cy="23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 b="1">
                  <a:latin typeface="Arial" panose="020B0604020202020204" pitchFamily="34" charset="0"/>
                </a:rPr>
                <a:t>AMMONIA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 b="1">
                  <a:latin typeface="Arial" panose="020B0604020202020204" pitchFamily="34" charset="0"/>
                </a:rPr>
                <a:t>VOLATILIZATION</a:t>
              </a:r>
              <a:endParaRPr lang="en-US" altLang="en-US" sz="700" b="1">
                <a:latin typeface="Arial" panose="020B0604020202020204" pitchFamily="34" charset="0"/>
              </a:endParaRPr>
            </a:p>
          </p:txBody>
        </p:sp>
        <p:sp>
          <p:nvSpPr>
            <p:cNvPr id="59" name="Line 66"/>
            <p:cNvSpPr>
              <a:spLocks noChangeShapeType="1"/>
            </p:cNvSpPr>
            <p:nvPr/>
          </p:nvSpPr>
          <p:spPr bwMode="auto">
            <a:xfrm flipH="1" flipV="1">
              <a:off x="4097" y="3186"/>
              <a:ext cx="205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Text Box 67"/>
            <p:cNvSpPr txBox="1">
              <a:spLocks noChangeArrowheads="1"/>
            </p:cNvSpPr>
            <p:nvPr/>
          </p:nvSpPr>
          <p:spPr bwMode="auto">
            <a:xfrm rot="610273">
              <a:off x="3271" y="3437"/>
              <a:ext cx="6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rgbClr val="FF6600"/>
                  </a:solidFill>
                  <a:latin typeface="Arial" panose="020B0604020202020204" pitchFamily="34" charset="0"/>
                </a:rPr>
                <a:t>NITRIFICATION</a:t>
              </a:r>
              <a:endParaRPr lang="en-US" altLang="en-US" sz="900">
                <a:solidFill>
                  <a:srgbClr val="FFCC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" name="Text Box 68"/>
            <p:cNvSpPr txBox="1">
              <a:spLocks noChangeArrowheads="1"/>
            </p:cNvSpPr>
            <p:nvPr/>
          </p:nvSpPr>
          <p:spPr bwMode="auto">
            <a:xfrm>
              <a:off x="1001" y="2140"/>
              <a:ext cx="37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>
                  <a:latin typeface="Arial" panose="020B0604020202020204" pitchFamily="34" charset="0"/>
                </a:rPr>
                <a:t>NH</a:t>
              </a:r>
              <a:r>
                <a:rPr lang="en-US" altLang="en-US" sz="900" baseline="-25000">
                  <a:latin typeface="Arial" panose="020B0604020202020204" pitchFamily="34" charset="0"/>
                </a:rPr>
                <a:t>2</a:t>
              </a:r>
              <a:r>
                <a:rPr lang="en-US" altLang="en-US" sz="900">
                  <a:latin typeface="Arial" panose="020B0604020202020204" pitchFamily="34" charset="0"/>
                </a:rPr>
                <a:t>OH</a:t>
              </a:r>
            </a:p>
          </p:txBody>
        </p:sp>
        <p:sp>
          <p:nvSpPr>
            <p:cNvPr id="62" name="Text Box 69"/>
            <p:cNvSpPr txBox="1">
              <a:spLocks noChangeArrowheads="1"/>
            </p:cNvSpPr>
            <p:nvPr/>
          </p:nvSpPr>
          <p:spPr bwMode="auto">
            <a:xfrm>
              <a:off x="297" y="2680"/>
              <a:ext cx="793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solidFill>
                    <a:schemeClr val="accent2"/>
                  </a:solidFill>
                  <a:latin typeface="Arial" panose="020B0604020202020204" pitchFamily="34" charset="0"/>
                </a:rPr>
                <a:t>Pseudomonas, Bacillus,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solidFill>
                    <a:schemeClr val="accent2"/>
                  </a:solidFill>
                  <a:latin typeface="Arial" panose="020B0604020202020204" pitchFamily="34" charset="0"/>
                </a:rPr>
                <a:t>Thiobacillus Denitrificans,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solidFill>
                    <a:schemeClr val="accent2"/>
                  </a:solidFill>
                  <a:latin typeface="Arial" panose="020B0604020202020204" pitchFamily="34" charset="0"/>
                </a:rPr>
                <a:t>and T. thioparus</a:t>
              </a:r>
              <a:endParaRPr lang="en-US" altLang="en-US" sz="700">
                <a:latin typeface="Arial" panose="020B0604020202020204" pitchFamily="34" charset="0"/>
              </a:endParaRPr>
            </a:p>
          </p:txBody>
        </p:sp>
        <p:sp>
          <p:nvSpPr>
            <p:cNvPr id="63" name="Text Box 70"/>
            <p:cNvSpPr txBox="1">
              <a:spLocks noChangeArrowheads="1"/>
            </p:cNvSpPr>
            <p:nvPr/>
          </p:nvSpPr>
          <p:spPr bwMode="auto">
            <a:xfrm>
              <a:off x="2778" y="1660"/>
              <a:ext cx="791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rgbClr val="FF6600"/>
                  </a:solidFill>
                  <a:latin typeface="Arial" panose="020B0604020202020204" pitchFamily="34" charset="0"/>
                </a:rPr>
                <a:t>MINERALIZATION 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rgbClr val="FF6600"/>
                  </a:solidFill>
                  <a:latin typeface="Arial" panose="020B0604020202020204" pitchFamily="34" charset="0"/>
                </a:rPr>
                <a:t>+ NITRIFICATION</a:t>
              </a:r>
              <a:endParaRPr lang="en-US" altLang="en-US" sz="900">
                <a:latin typeface="Arial" panose="020B0604020202020204" pitchFamily="34" charset="0"/>
              </a:endParaRPr>
            </a:p>
          </p:txBody>
        </p:sp>
        <p:sp>
          <p:nvSpPr>
            <p:cNvPr id="64" name="Text Box 71"/>
            <p:cNvSpPr txBox="1">
              <a:spLocks noChangeArrowheads="1"/>
            </p:cNvSpPr>
            <p:nvPr/>
          </p:nvSpPr>
          <p:spPr bwMode="auto">
            <a:xfrm>
              <a:off x="2015" y="1947"/>
              <a:ext cx="747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rgbClr val="800080"/>
                  </a:solidFill>
                  <a:latin typeface="Arial" panose="020B0604020202020204" pitchFamily="34" charset="0"/>
                </a:rPr>
                <a:t>IMMOBILIZATION</a:t>
              </a:r>
              <a:endParaRPr lang="en-US" altLang="en-US" sz="900">
                <a:solidFill>
                  <a:srgbClr val="01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5" name="Text Box 72"/>
            <p:cNvSpPr txBox="1">
              <a:spLocks noChangeArrowheads="1"/>
            </p:cNvSpPr>
            <p:nvPr/>
          </p:nvSpPr>
          <p:spPr bwMode="auto">
            <a:xfrm>
              <a:off x="1997" y="3002"/>
              <a:ext cx="28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>
                  <a:latin typeface="Arial" panose="020B0604020202020204" pitchFamily="34" charset="0"/>
                </a:rPr>
                <a:t>NO</a:t>
              </a:r>
              <a:r>
                <a:rPr lang="en-US" altLang="en-US" sz="900" baseline="-25000">
                  <a:latin typeface="Arial" panose="020B0604020202020204" pitchFamily="34" charset="0"/>
                </a:rPr>
                <a:t>2</a:t>
              </a:r>
              <a:r>
                <a:rPr lang="en-US" altLang="en-US" sz="900" baseline="30000">
                  <a:latin typeface="Arial" panose="020B0604020202020204" pitchFamily="34" charset="0"/>
                </a:rPr>
                <a:t>-</a:t>
              </a:r>
              <a:endParaRPr lang="en-US" altLang="en-US" sz="900">
                <a:latin typeface="Arial" panose="020B0604020202020204" pitchFamily="34" charset="0"/>
              </a:endParaRPr>
            </a:p>
          </p:txBody>
        </p:sp>
        <p:grpSp>
          <p:nvGrpSpPr>
            <p:cNvPr id="66" name="Group 73"/>
            <p:cNvGrpSpPr>
              <a:grpSpLocks/>
            </p:cNvGrpSpPr>
            <p:nvPr/>
          </p:nvGrpSpPr>
          <p:grpSpPr bwMode="auto">
            <a:xfrm>
              <a:off x="5630" y="3610"/>
              <a:ext cx="1005" cy="320"/>
              <a:chOff x="5725" y="3678"/>
              <a:chExt cx="1072" cy="328"/>
            </a:xfrm>
          </p:grpSpPr>
          <p:sp>
            <p:nvSpPr>
              <p:cNvPr id="99" name="Oval 74"/>
              <p:cNvSpPr>
                <a:spLocks noChangeArrowheads="1"/>
              </p:cNvSpPr>
              <p:nvPr/>
            </p:nvSpPr>
            <p:spPr bwMode="auto">
              <a:xfrm>
                <a:off x="5770" y="3678"/>
                <a:ext cx="677" cy="328"/>
              </a:xfrm>
              <a:prstGeom prst="ellipse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altLang="en-US" sz="700">
                  <a:solidFill>
                    <a:srgbClr val="33CC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00" name="Text Box 75"/>
              <p:cNvSpPr txBox="1">
                <a:spLocks noChangeArrowheads="1"/>
              </p:cNvSpPr>
              <p:nvPr/>
            </p:nvSpPr>
            <p:spPr bwMode="auto">
              <a:xfrm>
                <a:off x="5725" y="3771"/>
                <a:ext cx="10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800" b="1">
                    <a:latin typeface="Arial" panose="020B0604020202020204" pitchFamily="34" charset="0"/>
                  </a:rPr>
                  <a:t>MICROBIAL/PLANT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800" b="1">
                    <a:latin typeface="Arial" panose="020B0604020202020204" pitchFamily="34" charset="0"/>
                  </a:rPr>
                  <a:t>             SINK</a:t>
                </a:r>
              </a:p>
            </p:txBody>
          </p:sp>
        </p:grpSp>
        <p:sp>
          <p:nvSpPr>
            <p:cNvPr id="67" name="Text Box 76"/>
            <p:cNvSpPr txBox="1">
              <a:spLocks noChangeArrowheads="1"/>
            </p:cNvSpPr>
            <p:nvPr/>
          </p:nvSpPr>
          <p:spPr bwMode="auto">
            <a:xfrm>
              <a:off x="2414" y="3927"/>
              <a:ext cx="43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latin typeface="Arial" panose="020B0604020202020204" pitchFamily="34" charset="0"/>
                </a:rPr>
                <a:t>TEMP 50°F</a:t>
              </a:r>
            </a:p>
          </p:txBody>
        </p:sp>
        <p:sp>
          <p:nvSpPr>
            <p:cNvPr id="68" name="Text Box 77"/>
            <p:cNvSpPr txBox="1">
              <a:spLocks noChangeArrowheads="1"/>
            </p:cNvSpPr>
            <p:nvPr/>
          </p:nvSpPr>
          <p:spPr bwMode="auto">
            <a:xfrm>
              <a:off x="1725" y="4316"/>
              <a:ext cx="29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latin typeface="Arial" panose="020B0604020202020204" pitchFamily="34" charset="0"/>
                </a:rPr>
                <a:t>pH 7.0</a:t>
              </a:r>
            </a:p>
          </p:txBody>
        </p:sp>
        <p:sp>
          <p:nvSpPr>
            <p:cNvPr id="69" name="Text Box 78"/>
            <p:cNvSpPr txBox="1">
              <a:spLocks noChangeArrowheads="1"/>
            </p:cNvSpPr>
            <p:nvPr/>
          </p:nvSpPr>
          <p:spPr bwMode="auto">
            <a:xfrm>
              <a:off x="1376" y="4046"/>
              <a:ext cx="425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latin typeface="Arial" panose="020B0604020202020204" pitchFamily="34" charset="0"/>
                </a:rPr>
                <a:t>LEACHING</a:t>
              </a:r>
            </a:p>
          </p:txBody>
        </p:sp>
        <p:sp>
          <p:nvSpPr>
            <p:cNvPr id="70" name="Text Box 79"/>
            <p:cNvSpPr txBox="1">
              <a:spLocks noChangeArrowheads="1"/>
            </p:cNvSpPr>
            <p:nvPr/>
          </p:nvSpPr>
          <p:spPr bwMode="auto">
            <a:xfrm>
              <a:off x="1941" y="4046"/>
              <a:ext cx="425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latin typeface="Arial" panose="020B0604020202020204" pitchFamily="34" charset="0"/>
                </a:rPr>
                <a:t>LEACHING</a:t>
              </a:r>
            </a:p>
          </p:txBody>
        </p:sp>
        <p:sp>
          <p:nvSpPr>
            <p:cNvPr id="71" name="Text Box 80"/>
            <p:cNvSpPr txBox="1">
              <a:spLocks noChangeArrowheads="1"/>
            </p:cNvSpPr>
            <p:nvPr/>
          </p:nvSpPr>
          <p:spPr bwMode="auto">
            <a:xfrm>
              <a:off x="1244" y="3757"/>
              <a:ext cx="64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latin typeface="Arial" panose="020B0604020202020204" pitchFamily="34" charset="0"/>
                </a:rPr>
                <a:t>DENITRIFICATION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latin typeface="Arial" panose="020B0604020202020204" pitchFamily="34" charset="0"/>
                </a:rPr>
                <a:t>LEACHING</a:t>
              </a:r>
            </a:p>
          </p:txBody>
        </p:sp>
        <p:sp>
          <p:nvSpPr>
            <p:cNvPr id="72" name="Text Box 81"/>
            <p:cNvSpPr txBox="1">
              <a:spLocks noChangeArrowheads="1"/>
            </p:cNvSpPr>
            <p:nvPr/>
          </p:nvSpPr>
          <p:spPr bwMode="auto">
            <a:xfrm>
              <a:off x="1906" y="3686"/>
              <a:ext cx="606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latin typeface="Arial" panose="020B0604020202020204" pitchFamily="34" charset="0"/>
                </a:rPr>
                <a:t>LEACHING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latin typeface="Arial" panose="020B0604020202020204" pitchFamily="34" charset="0"/>
                </a:rPr>
                <a:t>VOLATILIZATION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700">
                  <a:latin typeface="Arial" panose="020B0604020202020204" pitchFamily="34" charset="0"/>
                </a:rPr>
                <a:t>NITRIFICATION</a:t>
              </a:r>
            </a:p>
          </p:txBody>
        </p:sp>
        <p:sp>
          <p:nvSpPr>
            <p:cNvPr id="73" name="Line 82"/>
            <p:cNvSpPr>
              <a:spLocks noChangeShapeType="1"/>
            </p:cNvSpPr>
            <p:nvPr/>
          </p:nvSpPr>
          <p:spPr bwMode="auto">
            <a:xfrm>
              <a:off x="1303" y="3983"/>
              <a:ext cx="11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Line 83"/>
            <p:cNvSpPr>
              <a:spLocks noChangeShapeType="1"/>
            </p:cNvSpPr>
            <p:nvPr/>
          </p:nvSpPr>
          <p:spPr bwMode="auto">
            <a:xfrm>
              <a:off x="1878" y="3685"/>
              <a:ext cx="0" cy="6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84"/>
            <p:cNvSpPr>
              <a:spLocks noChangeArrowheads="1"/>
            </p:cNvSpPr>
            <p:nvPr/>
          </p:nvSpPr>
          <p:spPr bwMode="auto">
            <a:xfrm>
              <a:off x="3687" y="3822"/>
              <a:ext cx="496" cy="1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 b="1">
                  <a:latin typeface="Arial" panose="020B0604020202020204" pitchFamily="34" charset="0"/>
                </a:rPr>
                <a:t>ADDITIONS</a:t>
              </a:r>
              <a:endParaRPr lang="en-US" altLang="en-US" sz="7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6" name="Rectangle 85"/>
            <p:cNvSpPr>
              <a:spLocks noChangeArrowheads="1"/>
            </p:cNvSpPr>
            <p:nvPr/>
          </p:nvSpPr>
          <p:spPr bwMode="auto">
            <a:xfrm>
              <a:off x="3687" y="3981"/>
              <a:ext cx="496" cy="13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 b="1">
                  <a:latin typeface="Arial" panose="020B0604020202020204" pitchFamily="34" charset="0"/>
                </a:rPr>
                <a:t>LOSSES</a:t>
              </a:r>
              <a:endParaRPr lang="en-US" altLang="en-US" sz="9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7" name="Text Box 86"/>
            <p:cNvSpPr txBox="1">
              <a:spLocks noChangeArrowheads="1"/>
            </p:cNvSpPr>
            <p:nvPr/>
          </p:nvSpPr>
          <p:spPr bwMode="auto">
            <a:xfrm>
              <a:off x="3443" y="4125"/>
              <a:ext cx="101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rgbClr val="FF6600"/>
                  </a:solidFill>
                  <a:latin typeface="Arial" panose="020B0604020202020204" pitchFamily="34" charset="0"/>
                </a:rPr>
                <a:t>OXIDATION REACTIONS</a:t>
              </a:r>
              <a:endParaRPr lang="en-US" altLang="en-US" sz="900">
                <a:latin typeface="Arial" panose="020B0604020202020204" pitchFamily="34" charset="0"/>
              </a:endParaRPr>
            </a:p>
          </p:txBody>
        </p:sp>
        <p:sp>
          <p:nvSpPr>
            <p:cNvPr id="78" name="Text Box 87"/>
            <p:cNvSpPr txBox="1">
              <a:spLocks noChangeArrowheads="1"/>
            </p:cNvSpPr>
            <p:nvPr/>
          </p:nvSpPr>
          <p:spPr bwMode="auto">
            <a:xfrm>
              <a:off x="3416" y="4256"/>
              <a:ext cx="105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rgbClr val="800080"/>
                  </a:solidFill>
                  <a:latin typeface="Arial" panose="020B0604020202020204" pitchFamily="34" charset="0"/>
                </a:rPr>
                <a:t>REDUCTION REACTIONS</a:t>
              </a:r>
              <a:endParaRPr lang="en-US" altLang="en-US" sz="900">
                <a:latin typeface="Arial" panose="020B0604020202020204" pitchFamily="34" charset="0"/>
              </a:endParaRPr>
            </a:p>
          </p:txBody>
        </p:sp>
        <p:sp>
          <p:nvSpPr>
            <p:cNvPr id="79" name="Rectangle 88"/>
            <p:cNvSpPr>
              <a:spLocks noChangeArrowheads="1"/>
            </p:cNvSpPr>
            <p:nvPr/>
          </p:nvSpPr>
          <p:spPr bwMode="auto">
            <a:xfrm>
              <a:off x="3437" y="3789"/>
              <a:ext cx="969" cy="6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80" name="Line 89"/>
            <p:cNvSpPr>
              <a:spLocks noChangeShapeType="1"/>
            </p:cNvSpPr>
            <p:nvPr/>
          </p:nvSpPr>
          <p:spPr bwMode="auto">
            <a:xfrm flipH="1" flipV="1">
              <a:off x="688" y="1498"/>
              <a:ext cx="105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90"/>
            <p:cNvSpPr>
              <a:spLocks noChangeShapeType="1"/>
            </p:cNvSpPr>
            <p:nvPr/>
          </p:nvSpPr>
          <p:spPr bwMode="auto">
            <a:xfrm rot="4781710" flipH="1" flipV="1">
              <a:off x="926" y="1484"/>
              <a:ext cx="109" cy="1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91"/>
            <p:cNvSpPr>
              <a:spLocks noChangeShapeType="1"/>
            </p:cNvSpPr>
            <p:nvPr/>
          </p:nvSpPr>
          <p:spPr bwMode="auto">
            <a:xfrm>
              <a:off x="3085" y="3299"/>
              <a:ext cx="2592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92"/>
            <p:cNvSpPr>
              <a:spLocks noChangeShapeType="1"/>
            </p:cNvSpPr>
            <p:nvPr/>
          </p:nvSpPr>
          <p:spPr bwMode="auto">
            <a:xfrm>
              <a:off x="2638" y="3506"/>
              <a:ext cx="458" cy="2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93"/>
            <p:cNvSpPr>
              <a:spLocks noChangeShapeType="1"/>
            </p:cNvSpPr>
            <p:nvPr/>
          </p:nvSpPr>
          <p:spPr bwMode="auto">
            <a:xfrm>
              <a:off x="4612" y="3319"/>
              <a:ext cx="1206" cy="2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5" name="Group 94"/>
            <p:cNvGrpSpPr>
              <a:grpSpLocks/>
            </p:cNvGrpSpPr>
            <p:nvPr/>
          </p:nvGrpSpPr>
          <p:grpSpPr bwMode="auto">
            <a:xfrm>
              <a:off x="2637" y="744"/>
              <a:ext cx="738" cy="284"/>
              <a:chOff x="2629" y="746"/>
              <a:chExt cx="786" cy="291"/>
            </a:xfrm>
          </p:grpSpPr>
          <p:sp>
            <p:nvSpPr>
              <p:cNvPr id="93" name="Text Box 95"/>
              <p:cNvSpPr txBox="1">
                <a:spLocks noChangeArrowheads="1"/>
              </p:cNvSpPr>
              <p:nvPr/>
            </p:nvSpPr>
            <p:spPr bwMode="auto">
              <a:xfrm>
                <a:off x="2631" y="746"/>
                <a:ext cx="59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700">
                    <a:latin typeface="Arial" panose="020B0604020202020204" pitchFamily="34" charset="0"/>
                  </a:rPr>
                  <a:t>HABER BOSCH</a:t>
                </a:r>
              </a:p>
            </p:txBody>
          </p:sp>
          <p:grpSp>
            <p:nvGrpSpPr>
              <p:cNvPr id="94" name="Group 96"/>
              <p:cNvGrpSpPr>
                <a:grpSpLocks/>
              </p:cNvGrpSpPr>
              <p:nvPr/>
            </p:nvGrpSpPr>
            <p:grpSpPr bwMode="auto">
              <a:xfrm>
                <a:off x="2629" y="824"/>
                <a:ext cx="786" cy="213"/>
                <a:chOff x="2689" y="836"/>
                <a:chExt cx="786" cy="213"/>
              </a:xfrm>
            </p:grpSpPr>
            <p:grpSp>
              <p:nvGrpSpPr>
                <p:cNvPr id="95" name="Group 97"/>
                <p:cNvGrpSpPr>
                  <a:grpSpLocks/>
                </p:cNvGrpSpPr>
                <p:nvPr/>
              </p:nvGrpSpPr>
              <p:grpSpPr bwMode="auto">
                <a:xfrm>
                  <a:off x="2689" y="913"/>
                  <a:ext cx="786" cy="136"/>
                  <a:chOff x="889" y="157"/>
                  <a:chExt cx="786" cy="136"/>
                </a:xfrm>
              </p:grpSpPr>
              <p:sp>
                <p:nvSpPr>
                  <p:cNvPr id="97" name="Text Box 9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89" y="157"/>
                    <a:ext cx="786" cy="13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lnSpc>
                        <a:spcPct val="90000"/>
                      </a:lnSpc>
                      <a:spcBef>
                        <a:spcPts val="1000"/>
                      </a:spcBef>
                      <a:buFont typeface="Arial" panose="020B0604020202020204" pitchFamily="34" charset="0"/>
                      <a:buChar char="•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fontAlgn="base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fontAlgn="base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fontAlgn="base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fontAlgn="base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700">
                        <a:latin typeface="Arial" panose="020B0604020202020204" pitchFamily="34" charset="0"/>
                      </a:rPr>
                      <a:t>3H</a:t>
                    </a:r>
                    <a:r>
                      <a:rPr lang="en-US" altLang="en-US" sz="700" baseline="-25000">
                        <a:latin typeface="Arial" panose="020B0604020202020204" pitchFamily="34" charset="0"/>
                      </a:rPr>
                      <a:t>2</a:t>
                    </a:r>
                    <a:r>
                      <a:rPr lang="en-US" altLang="en-US" sz="700">
                        <a:latin typeface="Arial" panose="020B0604020202020204" pitchFamily="34" charset="0"/>
                      </a:rPr>
                      <a:t> + N</a:t>
                    </a:r>
                    <a:r>
                      <a:rPr lang="en-US" altLang="en-US" sz="700" baseline="-25000">
                        <a:latin typeface="Arial" panose="020B0604020202020204" pitchFamily="34" charset="0"/>
                      </a:rPr>
                      <a:t>2</a:t>
                    </a:r>
                    <a:r>
                      <a:rPr lang="en-US" altLang="en-US" sz="700">
                        <a:latin typeface="Arial" panose="020B0604020202020204" pitchFamily="34" charset="0"/>
                      </a:rPr>
                      <a:t>              2NH</a:t>
                    </a:r>
                    <a:r>
                      <a:rPr lang="en-US" altLang="en-US" sz="700" baseline="-25000">
                        <a:latin typeface="Arial" panose="020B0604020202020204" pitchFamily="34" charset="0"/>
                      </a:rPr>
                      <a:t>3</a:t>
                    </a:r>
                    <a:endParaRPr lang="en-US" altLang="en-US" sz="70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98" name="Line 99"/>
                  <p:cNvSpPr>
                    <a:spLocks noChangeShapeType="1"/>
                  </p:cNvSpPr>
                  <p:nvPr/>
                </p:nvSpPr>
                <p:spPr bwMode="auto">
                  <a:xfrm>
                    <a:off x="1212" y="225"/>
                    <a:ext cx="2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96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2706" y="836"/>
                  <a:ext cx="649" cy="1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700">
                      <a:latin typeface="Arial" panose="020B0604020202020204" pitchFamily="34" charset="0"/>
                    </a:rPr>
                    <a:t>(1200°C, 500 atm)</a:t>
                  </a:r>
                </a:p>
              </p:txBody>
            </p:sp>
          </p:grpSp>
        </p:grpSp>
        <p:sp>
          <p:nvSpPr>
            <p:cNvPr id="86" name="Freeform 101"/>
            <p:cNvSpPr>
              <a:spLocks/>
            </p:cNvSpPr>
            <p:nvPr/>
          </p:nvSpPr>
          <p:spPr bwMode="auto">
            <a:xfrm>
              <a:off x="2447" y="679"/>
              <a:ext cx="2795" cy="924"/>
            </a:xfrm>
            <a:custGeom>
              <a:avLst/>
              <a:gdLst>
                <a:gd name="T0" fmla="*/ 0 w 10000"/>
                <a:gd name="T1" fmla="*/ 0 h 10000"/>
                <a:gd name="T2" fmla="*/ 204 w 10000"/>
                <a:gd name="T3" fmla="*/ 341 h 10000"/>
                <a:gd name="T4" fmla="*/ 989 w 10000"/>
                <a:gd name="T5" fmla="*/ 375 h 10000"/>
                <a:gd name="T6" fmla="*/ 1458 w 10000"/>
                <a:gd name="T7" fmla="*/ 520 h 10000"/>
                <a:gd name="T8" fmla="*/ 2377 w 10000"/>
                <a:gd name="T9" fmla="*/ 638 h 10000"/>
                <a:gd name="T10" fmla="*/ 2795 w 10000"/>
                <a:gd name="T11" fmla="*/ 922 h 100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cubicBezTo>
                    <a:pt x="28" y="1019"/>
                    <a:pt x="141" y="2945"/>
                    <a:pt x="729" y="3686"/>
                  </a:cubicBezTo>
                  <a:cubicBezTo>
                    <a:pt x="1318" y="4426"/>
                    <a:pt x="2788" y="3794"/>
                    <a:pt x="3539" y="4056"/>
                  </a:cubicBezTo>
                  <a:cubicBezTo>
                    <a:pt x="4291" y="4319"/>
                    <a:pt x="4387" y="5214"/>
                    <a:pt x="5217" y="5623"/>
                  </a:cubicBezTo>
                  <a:cubicBezTo>
                    <a:pt x="6046" y="6032"/>
                    <a:pt x="7714" y="6050"/>
                    <a:pt x="8506" y="6902"/>
                  </a:cubicBezTo>
                  <a:cubicBezTo>
                    <a:pt x="9583" y="7890"/>
                    <a:pt x="9588" y="10223"/>
                    <a:pt x="10000" y="998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Freeform 102"/>
            <p:cNvSpPr>
              <a:spLocks/>
            </p:cNvSpPr>
            <p:nvPr/>
          </p:nvSpPr>
          <p:spPr bwMode="auto">
            <a:xfrm>
              <a:off x="3308" y="655"/>
              <a:ext cx="1960" cy="861"/>
            </a:xfrm>
            <a:custGeom>
              <a:avLst/>
              <a:gdLst>
                <a:gd name="T0" fmla="*/ 0 w 10000"/>
                <a:gd name="T1" fmla="*/ 0 h 10000"/>
                <a:gd name="T2" fmla="*/ 380 w 10000"/>
                <a:gd name="T3" fmla="*/ 340 h 10000"/>
                <a:gd name="T4" fmla="*/ 1036 w 10000"/>
                <a:gd name="T5" fmla="*/ 481 h 10000"/>
                <a:gd name="T6" fmla="*/ 1602 w 10000"/>
                <a:gd name="T7" fmla="*/ 550 h 10000"/>
                <a:gd name="T8" fmla="*/ 1960 w 10000"/>
                <a:gd name="T9" fmla="*/ 861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cubicBezTo>
                    <a:pt x="450" y="1792"/>
                    <a:pt x="834" y="2334"/>
                    <a:pt x="1937" y="3950"/>
                  </a:cubicBezTo>
                  <a:cubicBezTo>
                    <a:pt x="2864" y="5313"/>
                    <a:pt x="4211" y="5336"/>
                    <a:pt x="5284" y="5587"/>
                  </a:cubicBezTo>
                  <a:cubicBezTo>
                    <a:pt x="6323" y="5682"/>
                    <a:pt x="7388" y="5619"/>
                    <a:pt x="8174" y="6389"/>
                  </a:cubicBezTo>
                  <a:cubicBezTo>
                    <a:pt x="9516" y="7440"/>
                    <a:pt x="9561" y="9674"/>
                    <a:pt x="10000" y="1000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Text Box 103"/>
            <p:cNvSpPr txBox="1">
              <a:spLocks noChangeArrowheads="1"/>
            </p:cNvSpPr>
            <p:nvPr/>
          </p:nvSpPr>
          <p:spPr bwMode="auto">
            <a:xfrm>
              <a:off x="289" y="-69"/>
              <a:ext cx="1369" cy="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800" b="1" dirty="0">
                  <a:latin typeface="Arial" panose="020B0604020202020204" pitchFamily="34" charset="0"/>
                </a:rPr>
                <a:t>Joanne </a:t>
              </a:r>
              <a:r>
                <a:rPr lang="en-US" altLang="en-US" sz="800" b="1" dirty="0" err="1">
                  <a:latin typeface="Arial" panose="020B0604020202020204" pitchFamily="34" charset="0"/>
                </a:rPr>
                <a:t>LaRuffa</a:t>
              </a:r>
              <a:endParaRPr lang="en-US" altLang="en-US" sz="800" b="1" dirty="0">
                <a:latin typeface="Arial" panose="020B0604020202020204" pitchFamily="34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800" b="1" dirty="0">
                  <a:latin typeface="Arial" panose="020B0604020202020204" pitchFamily="34" charset="0"/>
                </a:rPr>
                <a:t>Wade Thomason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800" b="1" dirty="0">
                  <a:latin typeface="Arial" panose="020B0604020202020204" pitchFamily="34" charset="0"/>
                </a:rPr>
                <a:t>Shannon Taylor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800" b="1" dirty="0">
                  <a:latin typeface="Arial" panose="020B0604020202020204" pitchFamily="34" charset="0"/>
                </a:rPr>
                <a:t>Heather Lees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800" b="1" dirty="0">
                <a:latin typeface="Arial" panose="020B0604020202020204" pitchFamily="34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800" b="1" dirty="0">
                  <a:latin typeface="Arial" panose="020B0604020202020204" pitchFamily="34" charset="0"/>
                </a:rPr>
                <a:t>Department of Plant and Soil Sciences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800" b="1" dirty="0">
                  <a:latin typeface="Arial" panose="020B0604020202020204" pitchFamily="34" charset="0"/>
                </a:rPr>
                <a:t>Oklahoma State University</a:t>
              </a:r>
            </a:p>
          </p:txBody>
        </p:sp>
        <p:sp>
          <p:nvSpPr>
            <p:cNvPr id="89" name="Rectangle 104"/>
            <p:cNvSpPr>
              <a:spLocks noChangeArrowheads="1"/>
            </p:cNvSpPr>
            <p:nvPr/>
          </p:nvSpPr>
          <p:spPr bwMode="auto">
            <a:xfrm>
              <a:off x="2202" y="378"/>
              <a:ext cx="504" cy="24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0" name="Text Box 105"/>
            <p:cNvSpPr txBox="1">
              <a:spLocks noChangeArrowheads="1"/>
            </p:cNvSpPr>
            <p:nvPr/>
          </p:nvSpPr>
          <p:spPr bwMode="auto">
            <a:xfrm>
              <a:off x="2161" y="383"/>
              <a:ext cx="59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 b="1">
                  <a:latin typeface="Arial" panose="020B0604020202020204" pitchFamily="34" charset="0"/>
                </a:rPr>
                <a:t>INDUSTRIAL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 b="1">
                  <a:latin typeface="Arial" panose="020B0604020202020204" pitchFamily="34" charset="0"/>
                </a:rPr>
                <a:t>FIXATION</a:t>
              </a:r>
            </a:p>
          </p:txBody>
        </p:sp>
        <p:sp>
          <p:nvSpPr>
            <p:cNvPr id="91" name="Line 106"/>
            <p:cNvSpPr>
              <a:spLocks noChangeShapeType="1"/>
            </p:cNvSpPr>
            <p:nvPr/>
          </p:nvSpPr>
          <p:spPr bwMode="auto">
            <a:xfrm>
              <a:off x="3497" y="2428"/>
              <a:ext cx="415" cy="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Line 107"/>
            <p:cNvSpPr>
              <a:spLocks noChangeShapeType="1"/>
            </p:cNvSpPr>
            <p:nvPr/>
          </p:nvSpPr>
          <p:spPr bwMode="auto">
            <a:xfrm>
              <a:off x="4183" y="2660"/>
              <a:ext cx="0" cy="1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02" name="Straight Arrow Connector 101"/>
          <p:cNvCxnSpPr>
            <a:stCxn id="6" idx="7"/>
          </p:cNvCxnSpPr>
          <p:nvPr/>
        </p:nvCxnSpPr>
        <p:spPr>
          <a:xfrm flipV="1">
            <a:off x="8450718" y="1094282"/>
            <a:ext cx="1622672" cy="12989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8207159" y="4899635"/>
            <a:ext cx="351227" cy="2726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H="1" flipV="1">
            <a:off x="8447039" y="3095104"/>
            <a:ext cx="383951" cy="20339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V="1">
            <a:off x="8204685" y="3174520"/>
            <a:ext cx="3648" cy="11472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V="1">
            <a:off x="9047331" y="1160298"/>
            <a:ext cx="1266734" cy="41180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flipH="1">
            <a:off x="10569720" y="1236466"/>
            <a:ext cx="188558" cy="25413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H="1" flipV="1">
            <a:off x="7028787" y="5827812"/>
            <a:ext cx="1040452" cy="234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Oval 74"/>
          <p:cNvSpPr>
            <a:spLocks noChangeArrowheads="1"/>
          </p:cNvSpPr>
          <p:nvPr/>
        </p:nvSpPr>
        <p:spPr bwMode="auto">
          <a:xfrm>
            <a:off x="9406331" y="4193685"/>
            <a:ext cx="1674812" cy="1008063"/>
          </a:xfrm>
          <a:prstGeom prst="ellipse">
            <a:avLst/>
          </a:prstGeom>
          <a:solidFill>
            <a:srgbClr val="33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Oceans</a:t>
            </a:r>
            <a:endParaRPr lang="en-US" altLang="en-US" sz="1800" dirty="0">
              <a:solidFill>
                <a:srgbClr val="33CCFF"/>
              </a:solidFill>
              <a:latin typeface="Arial" panose="020B0604020202020204" pitchFamily="34" charset="0"/>
            </a:endParaRPr>
          </a:p>
        </p:txBody>
      </p:sp>
      <p:sp>
        <p:nvSpPr>
          <p:cNvPr id="119" name="Oval 74"/>
          <p:cNvSpPr>
            <a:spLocks noChangeArrowheads="1"/>
          </p:cNvSpPr>
          <p:nvPr/>
        </p:nvSpPr>
        <p:spPr bwMode="auto">
          <a:xfrm>
            <a:off x="11032719" y="3457785"/>
            <a:ext cx="953146" cy="678961"/>
          </a:xfrm>
          <a:prstGeom prst="ellipse">
            <a:avLst/>
          </a:prstGeom>
          <a:solidFill>
            <a:srgbClr val="33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Fossil fuels </a:t>
            </a:r>
            <a:endParaRPr lang="en-US" altLang="en-US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</a:endParaRPr>
          </a:p>
        </p:txBody>
      </p:sp>
      <p:cxnSp>
        <p:nvCxnSpPr>
          <p:cNvPr id="121" name="Straight Arrow Connector 120"/>
          <p:cNvCxnSpPr/>
          <p:nvPr/>
        </p:nvCxnSpPr>
        <p:spPr>
          <a:xfrm flipH="1" flipV="1">
            <a:off x="11032720" y="1070669"/>
            <a:ext cx="377646" cy="22599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9" name="Oval 128"/>
          <p:cNvSpPr/>
          <p:nvPr/>
        </p:nvSpPr>
        <p:spPr>
          <a:xfrm>
            <a:off x="9532094" y="5712050"/>
            <a:ext cx="947810" cy="68374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co</a:t>
            </a:r>
            <a:r>
              <a:rPr lang="en-US" sz="1200" baseline="-25000" dirty="0" smtClean="0"/>
              <a:t>2</a:t>
            </a:r>
            <a:endParaRPr lang="en-US" baseline="-25000" dirty="0"/>
          </a:p>
        </p:txBody>
      </p:sp>
      <p:sp>
        <p:nvSpPr>
          <p:cNvPr id="130" name="Oval 129"/>
          <p:cNvSpPr/>
          <p:nvPr/>
        </p:nvSpPr>
        <p:spPr>
          <a:xfrm>
            <a:off x="145752" y="1995109"/>
            <a:ext cx="695747" cy="49949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co</a:t>
            </a:r>
            <a:r>
              <a:rPr lang="en-US" sz="1200" baseline="-25000" dirty="0" smtClean="0"/>
              <a:t>2</a:t>
            </a:r>
            <a:endParaRPr lang="en-US" baseline="-25000" dirty="0"/>
          </a:p>
        </p:txBody>
      </p:sp>
      <p:sp>
        <p:nvSpPr>
          <p:cNvPr id="131" name="Oval 130"/>
          <p:cNvSpPr/>
          <p:nvPr/>
        </p:nvSpPr>
        <p:spPr>
          <a:xfrm>
            <a:off x="8107812" y="1014866"/>
            <a:ext cx="774451" cy="36092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co</a:t>
            </a:r>
            <a:r>
              <a:rPr lang="en-US" sz="1200" baseline="-25000" dirty="0" smtClean="0"/>
              <a:t>2</a:t>
            </a:r>
            <a:endParaRPr lang="en-US" baseline="-25000" dirty="0"/>
          </a:p>
        </p:txBody>
      </p:sp>
      <p:sp>
        <p:nvSpPr>
          <p:cNvPr id="132" name="Oval 131"/>
          <p:cNvSpPr/>
          <p:nvPr/>
        </p:nvSpPr>
        <p:spPr>
          <a:xfrm>
            <a:off x="8604968" y="1776672"/>
            <a:ext cx="709306" cy="42394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co</a:t>
            </a:r>
            <a:r>
              <a:rPr lang="en-US" sz="1200" baseline="-25000" dirty="0" smtClean="0"/>
              <a:t>2</a:t>
            </a:r>
            <a:endParaRPr lang="en-US" baseline="-25000" dirty="0"/>
          </a:p>
        </p:txBody>
      </p:sp>
      <p:sp>
        <p:nvSpPr>
          <p:cNvPr id="133" name="Oval 132"/>
          <p:cNvSpPr/>
          <p:nvPr/>
        </p:nvSpPr>
        <p:spPr>
          <a:xfrm>
            <a:off x="9262054" y="3009581"/>
            <a:ext cx="750456" cy="5165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co</a:t>
            </a:r>
            <a:r>
              <a:rPr lang="en-US" sz="1200" baseline="-25000" dirty="0" smtClean="0"/>
              <a:t>2</a:t>
            </a:r>
            <a:endParaRPr lang="en-US" baseline="-25000" dirty="0"/>
          </a:p>
        </p:txBody>
      </p:sp>
      <p:sp>
        <p:nvSpPr>
          <p:cNvPr id="134" name="Oval 133"/>
          <p:cNvSpPr/>
          <p:nvPr/>
        </p:nvSpPr>
        <p:spPr>
          <a:xfrm>
            <a:off x="10979332" y="2382553"/>
            <a:ext cx="750456" cy="58897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co</a:t>
            </a:r>
            <a:r>
              <a:rPr lang="en-US" sz="1200" baseline="-25000" dirty="0" smtClean="0"/>
              <a:t>2</a:t>
            </a:r>
            <a:endParaRPr lang="en-US" baseline="-25000" dirty="0"/>
          </a:p>
        </p:txBody>
      </p:sp>
      <p:sp>
        <p:nvSpPr>
          <p:cNvPr id="135" name="Oval 134"/>
          <p:cNvSpPr/>
          <p:nvPr/>
        </p:nvSpPr>
        <p:spPr>
          <a:xfrm>
            <a:off x="4475363" y="4176291"/>
            <a:ext cx="750456" cy="3437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co</a:t>
            </a:r>
            <a:r>
              <a:rPr lang="en-US" sz="1200" baseline="-25000" dirty="0" smtClean="0"/>
              <a:t>2</a:t>
            </a:r>
            <a:endParaRPr lang="en-US" baseline="-25000" dirty="0"/>
          </a:p>
        </p:txBody>
      </p:sp>
      <p:cxnSp>
        <p:nvCxnSpPr>
          <p:cNvPr id="137" name="Straight Arrow Connector 136"/>
          <p:cNvCxnSpPr/>
          <p:nvPr/>
        </p:nvCxnSpPr>
        <p:spPr>
          <a:xfrm flipH="1">
            <a:off x="5185849" y="3887185"/>
            <a:ext cx="337460" cy="1873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endCxn id="118" idx="4"/>
          </p:cNvCxnSpPr>
          <p:nvPr/>
        </p:nvCxnSpPr>
        <p:spPr>
          <a:xfrm flipV="1">
            <a:off x="10173114" y="5201748"/>
            <a:ext cx="70623" cy="3907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1" name="Oval 140"/>
          <p:cNvSpPr/>
          <p:nvPr/>
        </p:nvSpPr>
        <p:spPr>
          <a:xfrm>
            <a:off x="7182663" y="2957145"/>
            <a:ext cx="750456" cy="3437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co</a:t>
            </a:r>
            <a:r>
              <a:rPr lang="en-US" sz="1200" baseline="-25000" dirty="0" smtClean="0"/>
              <a:t>2</a:t>
            </a:r>
            <a:endParaRPr lang="en-US" baseline="-25000" dirty="0"/>
          </a:p>
        </p:txBody>
      </p:sp>
      <p:cxnSp>
        <p:nvCxnSpPr>
          <p:cNvPr id="143" name="Straight Arrow Connector 142"/>
          <p:cNvCxnSpPr/>
          <p:nvPr/>
        </p:nvCxnSpPr>
        <p:spPr>
          <a:xfrm flipV="1">
            <a:off x="10243737" y="1268511"/>
            <a:ext cx="236167" cy="273640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Oval 143"/>
          <p:cNvSpPr/>
          <p:nvPr/>
        </p:nvSpPr>
        <p:spPr>
          <a:xfrm>
            <a:off x="10012509" y="2476644"/>
            <a:ext cx="620067" cy="41334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</a:t>
            </a:r>
            <a:r>
              <a:rPr lang="en-US" baseline="-25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baseline="-25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2709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195</Words>
  <Application>Microsoft Office PowerPoint</Application>
  <PresentationFormat>Widescreen</PresentationFormat>
  <Paragraphs>115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Oklahoma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Watson, Branden</dc:creator>
  <cp:lastModifiedBy>Watson, Branden</cp:lastModifiedBy>
  <cp:revision>3</cp:revision>
  <dcterms:created xsi:type="dcterms:W3CDTF">2018-03-10T17:46:33Z</dcterms:created>
  <dcterms:modified xsi:type="dcterms:W3CDTF">2018-03-10T18:03:39Z</dcterms:modified>
</cp:coreProperties>
</file>