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4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CD33F-F8DE-4E56-8DEC-4C90727D0F4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90739-0678-4CEA-899A-1AC6DE0F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4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7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2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3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8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9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8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0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9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249DA-12A6-4860-B5C8-A13CFF47412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2543"/>
          <a:stretch/>
        </p:blipFill>
        <p:spPr bwMode="auto">
          <a:xfrm>
            <a:off x="2759516" y="1289406"/>
            <a:ext cx="3219541" cy="350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98964" y="284294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Bray’s Mobility Concept</a:t>
            </a:r>
            <a:endParaRPr lang="en-US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3544" y="92317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Mobile Nutrients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40380" y="899114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Immobile Nutrients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18484" y="2787877"/>
            <a:ext cx="2933698" cy="11695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Nutrient Uptake: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Independent of growth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Independent of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Response does not depend on reservoir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3136" y="2787877"/>
            <a:ext cx="2951656" cy="95410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Nutrient Uptake: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Dependent on growth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Dependent on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Response depends on reservoir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36389" y="5111439"/>
            <a:ext cx="328370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Root Surface Sorption Zone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4400" y="5111439"/>
            <a:ext cx="31049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Root System Sorption Zone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83128" y="4114800"/>
            <a:ext cx="914400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TextBox 1038"/>
          <p:cNvSpPr txBox="1"/>
          <p:nvPr/>
        </p:nvSpPr>
        <p:spPr>
          <a:xfrm>
            <a:off x="244187" y="5410200"/>
            <a:ext cx="3945082" cy="95410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Sufficiency </a:t>
            </a:r>
            <a:r>
              <a:rPr lang="en-US" sz="1400" b="1" dirty="0" smtClean="0"/>
              <a:t>cannot</a:t>
            </a:r>
            <a:r>
              <a:rPr lang="en-US" sz="1400" dirty="0" smtClean="0"/>
              <a:t> be used for </a:t>
            </a:r>
            <a:r>
              <a:rPr lang="en-US" sz="1400" b="1" dirty="0"/>
              <a:t>mobile nutrients </a:t>
            </a:r>
            <a:r>
              <a:rPr lang="en-US" sz="1400" dirty="0" smtClean="0"/>
              <a:t>due to the fact that a soil test indicates the total amount available within the profile, not within the root system sorption zone.</a:t>
            </a:r>
            <a:endParaRPr lang="en-US" sz="1400" dirty="0"/>
          </a:p>
        </p:txBody>
      </p:sp>
      <p:sp>
        <p:nvSpPr>
          <p:cNvPr id="1040" name="TextBox 1039"/>
          <p:cNvSpPr txBox="1"/>
          <p:nvPr/>
        </p:nvSpPr>
        <p:spPr>
          <a:xfrm>
            <a:off x="4696599" y="5418220"/>
            <a:ext cx="4163291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Sufficiency </a:t>
            </a:r>
            <a:r>
              <a:rPr lang="en-US" sz="1400" b="1" dirty="0" smtClean="0"/>
              <a:t>can</a:t>
            </a:r>
            <a:r>
              <a:rPr lang="en-US" sz="1400" dirty="0" smtClean="0"/>
              <a:t> be used for </a:t>
            </a:r>
            <a:r>
              <a:rPr lang="en-US" sz="1400" b="1" dirty="0" smtClean="0"/>
              <a:t>immobile nutrients </a:t>
            </a:r>
            <a:r>
              <a:rPr lang="en-US" sz="1400" dirty="0" smtClean="0"/>
              <a:t>because roots expand within the profile, therefore, the same amount will be available as immobile nutrients are taken up via contact exchange.</a:t>
            </a:r>
            <a:endParaRPr lang="en-US" sz="1400" dirty="0"/>
          </a:p>
        </p:txBody>
      </p:sp>
      <p:sp>
        <p:nvSpPr>
          <p:cNvPr id="1041" name="TextBox 1040"/>
          <p:cNvSpPr txBox="1"/>
          <p:nvPr/>
        </p:nvSpPr>
        <p:spPr>
          <a:xfrm>
            <a:off x="6303363" y="1726049"/>
            <a:ext cx="2086110" cy="7386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Indicators: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Biomass  (% coverage)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Color (concentration</a:t>
            </a:r>
          </a:p>
        </p:txBody>
      </p:sp>
      <p:sp>
        <p:nvSpPr>
          <p:cNvPr id="1042" name="TextBox 1041"/>
          <p:cNvSpPr txBox="1"/>
          <p:nvPr/>
        </p:nvSpPr>
        <p:spPr>
          <a:xfrm>
            <a:off x="784059" y="1612391"/>
            <a:ext cx="2133600" cy="73866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Indicators: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Biomass  (% coverage)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Color (concentration)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257800" y="4495800"/>
            <a:ext cx="1520445" cy="58992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752600" y="4495800"/>
            <a:ext cx="1447800" cy="685801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flipV="1">
            <a:off x="3048000" y="3469699"/>
            <a:ext cx="2818308" cy="1399899"/>
          </a:xfrm>
          <a:prstGeom prst="arc">
            <a:avLst>
              <a:gd name="adj1" fmla="val 10921431"/>
              <a:gd name="adj2" fmla="val 21543748"/>
            </a:avLst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477000"/>
            <a:ext cx="5747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Adapted from Raun by Tracy Wilson and Alex Cumbie,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333"/>
          <a:stretch/>
        </p:blipFill>
        <p:spPr bwMode="auto">
          <a:xfrm>
            <a:off x="1412980" y="1445333"/>
            <a:ext cx="3122652" cy="336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2543"/>
          <a:stretch/>
        </p:blipFill>
        <p:spPr bwMode="auto">
          <a:xfrm>
            <a:off x="5924459" y="1271673"/>
            <a:ext cx="3219541" cy="350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98964" y="284294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Bray’s Mobility Concept</a:t>
            </a:r>
            <a:endParaRPr lang="en-US" sz="3600" b="1" dirty="0"/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>
            <a:off x="4499264" y="930625"/>
            <a:ext cx="72736" cy="583066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128" y="90074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Mobile Nutrients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85062" y="91357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Immobile Nutrients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32523" y="2895600"/>
            <a:ext cx="2583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Nutrient Uptake: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Independent of growth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Independent of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Response does not depend on reservoir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543" y="2895600"/>
            <a:ext cx="3345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Nutrient Uptake: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Dependent on growth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Dependent on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Response depends on reservoir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860291" y="5052789"/>
            <a:ext cx="328370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Root Surface Sorption Zone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75439" y="5034127"/>
            <a:ext cx="310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Root System Sorption Zone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83128" y="4114800"/>
            <a:ext cx="914400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TextBox 1038"/>
          <p:cNvSpPr txBox="1"/>
          <p:nvPr/>
        </p:nvSpPr>
        <p:spPr>
          <a:xfrm>
            <a:off x="244187" y="5638800"/>
            <a:ext cx="3945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Sufficiency </a:t>
            </a:r>
            <a:r>
              <a:rPr lang="en-US" sz="1400" b="1" dirty="0" smtClean="0"/>
              <a:t>cannot</a:t>
            </a:r>
            <a:r>
              <a:rPr lang="en-US" sz="1400" dirty="0" smtClean="0"/>
              <a:t> be used for </a:t>
            </a:r>
            <a:r>
              <a:rPr lang="en-US" sz="1400" b="1" dirty="0"/>
              <a:t>mobile nutrients </a:t>
            </a:r>
            <a:r>
              <a:rPr lang="en-US" sz="1400" dirty="0" smtClean="0"/>
              <a:t>due to the fact that a soil test indicates the total amount available within the profile, not within the root system sorption zone.</a:t>
            </a:r>
            <a:endParaRPr lang="en-US" sz="1400" dirty="0"/>
          </a:p>
        </p:txBody>
      </p:sp>
      <p:sp>
        <p:nvSpPr>
          <p:cNvPr id="1040" name="TextBox 1039"/>
          <p:cNvSpPr txBox="1"/>
          <p:nvPr/>
        </p:nvSpPr>
        <p:spPr>
          <a:xfrm>
            <a:off x="4775807" y="5638799"/>
            <a:ext cx="4163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Sufficiency </a:t>
            </a:r>
            <a:r>
              <a:rPr lang="en-US" sz="1400" b="1" dirty="0" smtClean="0"/>
              <a:t>can</a:t>
            </a:r>
            <a:r>
              <a:rPr lang="en-US" sz="1400" dirty="0" smtClean="0"/>
              <a:t> be used for </a:t>
            </a:r>
            <a:r>
              <a:rPr lang="en-US" sz="1400" b="1" dirty="0" smtClean="0"/>
              <a:t>immobile nutrients </a:t>
            </a:r>
            <a:r>
              <a:rPr lang="en-US" sz="1400" dirty="0" smtClean="0"/>
              <a:t>because roots expand within the profile, therefore, the same amount will be available as immobile nutrients are taken up via contact exchange.</a:t>
            </a:r>
            <a:endParaRPr lang="en-US" sz="1400" dirty="0"/>
          </a:p>
        </p:txBody>
      </p:sp>
      <p:sp>
        <p:nvSpPr>
          <p:cNvPr id="1041" name="TextBox 1040"/>
          <p:cNvSpPr txBox="1"/>
          <p:nvPr/>
        </p:nvSpPr>
        <p:spPr>
          <a:xfrm>
            <a:off x="5029200" y="1744683"/>
            <a:ext cx="1365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Indicators: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Biomass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Color</a:t>
            </a:r>
            <a:endParaRPr lang="en-US" sz="1400" dirty="0"/>
          </a:p>
        </p:txBody>
      </p:sp>
      <p:sp>
        <p:nvSpPr>
          <p:cNvPr id="1042" name="TextBox 1041"/>
          <p:cNvSpPr txBox="1"/>
          <p:nvPr/>
        </p:nvSpPr>
        <p:spPr>
          <a:xfrm>
            <a:off x="457200" y="1636962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Indicators: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Biomass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Color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Concentration</a:t>
            </a:r>
            <a:endParaRPr lang="en-US" sz="1400" dirty="0"/>
          </a:p>
        </p:txBody>
      </p:sp>
      <p:sp>
        <p:nvSpPr>
          <p:cNvPr id="2" name="Arc 1"/>
          <p:cNvSpPr/>
          <p:nvPr/>
        </p:nvSpPr>
        <p:spPr>
          <a:xfrm flipV="1">
            <a:off x="1219200" y="3423406"/>
            <a:ext cx="3161207" cy="1417606"/>
          </a:xfrm>
          <a:prstGeom prst="arc">
            <a:avLst>
              <a:gd name="adj1" fmla="val 10921431"/>
              <a:gd name="adj2" fmla="val 21543748"/>
            </a:avLst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778245" y="4557596"/>
            <a:ext cx="158416" cy="52812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606215" y="4690137"/>
            <a:ext cx="122321" cy="3626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flipV="1">
            <a:off x="6172200" y="3372653"/>
            <a:ext cx="2942632" cy="1417606"/>
          </a:xfrm>
          <a:prstGeom prst="arc">
            <a:avLst>
              <a:gd name="adj1" fmla="val 10921431"/>
              <a:gd name="adj2" fmla="val 21543748"/>
            </a:avLst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5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257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Warren</dc:creator>
  <cp:lastModifiedBy>william raun</cp:lastModifiedBy>
  <cp:revision>20</cp:revision>
  <dcterms:created xsi:type="dcterms:W3CDTF">2012-02-29T16:48:31Z</dcterms:created>
  <dcterms:modified xsi:type="dcterms:W3CDTF">2017-04-28T13:12:52Z</dcterms:modified>
</cp:coreProperties>
</file>