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1.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9"/>
  </p:notesMasterIdLst>
  <p:sldIdLst>
    <p:sldId id="256" r:id="rId2"/>
    <p:sldId id="278" r:id="rId3"/>
    <p:sldId id="276" r:id="rId4"/>
    <p:sldId id="277" r:id="rId5"/>
    <p:sldId id="282" r:id="rId6"/>
    <p:sldId id="280" r:id="rId7"/>
    <p:sldId id="257" r:id="rId8"/>
    <p:sldId id="273" r:id="rId9"/>
    <p:sldId id="303" r:id="rId10"/>
    <p:sldId id="305" r:id="rId11"/>
    <p:sldId id="268" r:id="rId12"/>
    <p:sldId id="267" r:id="rId13"/>
    <p:sldId id="281" r:id="rId14"/>
    <p:sldId id="279" r:id="rId15"/>
    <p:sldId id="264" r:id="rId16"/>
    <p:sldId id="261" r:id="rId17"/>
    <p:sldId id="26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75" d="100"/>
          <a:sy n="75" d="100"/>
        </p:scale>
        <p:origin x="-1326" y="-120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Altus 406, 1966-2011</a:t>
            </a:r>
          </a:p>
        </c:rich>
      </c:tx>
      <c:layout>
        <c:manualLayout>
          <c:xMode val="edge"/>
          <c:yMode val="edge"/>
          <c:x val="0.33234874138142056"/>
          <c:y val="1.7429193899782137E-2"/>
        </c:manualLayout>
      </c:layout>
      <c:overlay val="1"/>
    </c:title>
    <c:autoTitleDeleted val="0"/>
    <c:plotArea>
      <c:layout>
        <c:manualLayout>
          <c:layoutTarget val="inner"/>
          <c:xMode val="edge"/>
          <c:yMode val="edge"/>
          <c:x val="8.406576895279394E-2"/>
          <c:y val="5.1400554097404488E-2"/>
          <c:w val="0.8857139868386017"/>
          <c:h val="0.79523549139690874"/>
        </c:manualLayout>
      </c:layout>
      <c:barChart>
        <c:barDir val="col"/>
        <c:grouping val="clustered"/>
        <c:varyColors val="0"/>
        <c:ser>
          <c:idx val="0"/>
          <c:order val="0"/>
          <c:tx>
            <c:strRef>
              <c:f>'E406'!$G$4</c:f>
              <c:strCache>
                <c:ptCount val="1"/>
                <c:pt idx="0">
                  <c:v>Check, 0N</c:v>
                </c:pt>
              </c:strCache>
            </c:strRef>
          </c:tx>
          <c:spPr>
            <a:solidFill>
              <a:sysClr val="windowText" lastClr="000000"/>
            </a:solidFill>
            <a:ln w="15875">
              <a:solidFill>
                <a:sysClr val="windowText" lastClr="000000"/>
              </a:solidFill>
            </a:ln>
          </c:spPr>
          <c:invertIfNegative val="0"/>
          <c:cat>
            <c:numRef>
              <c:f>'E407'!$F$7:$F$52</c:f>
              <c:numCache>
                <c:formatCode>General</c:formatCode>
                <c:ptCount val="46"/>
                <c:pt idx="0">
                  <c:v>1966</c:v>
                </c:pt>
                <c:pt idx="1">
                  <c:v>1967</c:v>
                </c:pt>
                <c:pt idx="2">
                  <c:v>1968</c:v>
                </c:pt>
                <c:pt idx="3">
                  <c:v>1969</c:v>
                </c:pt>
                <c:pt idx="4">
                  <c:v>1970</c:v>
                </c:pt>
                <c:pt idx="5">
                  <c:v>1971</c:v>
                </c:pt>
                <c:pt idx="6">
                  <c:v>1972</c:v>
                </c:pt>
                <c:pt idx="7">
                  <c:v>1973</c:v>
                </c:pt>
                <c:pt idx="8">
                  <c:v>1974</c:v>
                </c:pt>
                <c:pt idx="9">
                  <c:v>1975</c:v>
                </c:pt>
                <c:pt idx="10">
                  <c:v>1976</c:v>
                </c:pt>
                <c:pt idx="11">
                  <c:v>1977</c:v>
                </c:pt>
                <c:pt idx="12">
                  <c:v>1978</c:v>
                </c:pt>
                <c:pt idx="13">
                  <c:v>1979</c:v>
                </c:pt>
                <c:pt idx="14">
                  <c:v>1980</c:v>
                </c:pt>
                <c:pt idx="15">
                  <c:v>1981</c:v>
                </c:pt>
                <c:pt idx="16">
                  <c:v>1982</c:v>
                </c:pt>
                <c:pt idx="17">
                  <c:v>1983</c:v>
                </c:pt>
                <c:pt idx="18">
                  <c:v>1984</c:v>
                </c:pt>
                <c:pt idx="19">
                  <c:v>1985</c:v>
                </c:pt>
                <c:pt idx="20">
                  <c:v>1986</c:v>
                </c:pt>
                <c:pt idx="21">
                  <c:v>1987</c:v>
                </c:pt>
                <c:pt idx="22">
                  <c:v>1988</c:v>
                </c:pt>
                <c:pt idx="23">
                  <c:v>1989</c:v>
                </c:pt>
                <c:pt idx="24">
                  <c:v>1990</c:v>
                </c:pt>
                <c:pt idx="25">
                  <c:v>1991</c:v>
                </c:pt>
                <c:pt idx="26">
                  <c:v>1992</c:v>
                </c:pt>
                <c:pt idx="27">
                  <c:v>1993</c:v>
                </c:pt>
                <c:pt idx="28">
                  <c:v>1994</c:v>
                </c:pt>
                <c:pt idx="29">
                  <c:v>1995</c:v>
                </c:pt>
                <c:pt idx="30">
                  <c:v>1996</c:v>
                </c:pt>
                <c:pt idx="31">
                  <c:v>1997</c:v>
                </c:pt>
                <c:pt idx="32">
                  <c:v>1998</c:v>
                </c:pt>
                <c:pt idx="33">
                  <c:v>1999</c:v>
                </c:pt>
                <c:pt idx="34">
                  <c:v>2000</c:v>
                </c:pt>
                <c:pt idx="35">
                  <c:v>2001</c:v>
                </c:pt>
                <c:pt idx="36">
                  <c:v>2002</c:v>
                </c:pt>
                <c:pt idx="37">
                  <c:v>2003</c:v>
                </c:pt>
                <c:pt idx="38">
                  <c:v>2004</c:v>
                </c:pt>
                <c:pt idx="39">
                  <c:v>2005</c:v>
                </c:pt>
                <c:pt idx="40">
                  <c:v>2006</c:v>
                </c:pt>
                <c:pt idx="41">
                  <c:v>2007</c:v>
                </c:pt>
                <c:pt idx="42">
                  <c:v>2008</c:v>
                </c:pt>
                <c:pt idx="43">
                  <c:v>2009</c:v>
                </c:pt>
                <c:pt idx="44">
                  <c:v>2010</c:v>
                </c:pt>
                <c:pt idx="45">
                  <c:v>2011</c:v>
                </c:pt>
              </c:numCache>
            </c:numRef>
          </c:cat>
          <c:val>
            <c:numRef>
              <c:f>'E406'!$G$7:$G$52</c:f>
              <c:numCache>
                <c:formatCode>General</c:formatCode>
                <c:ptCount val="46"/>
                <c:pt idx="0">
                  <c:v>25.435199999999998</c:v>
                </c:pt>
                <c:pt idx="1">
                  <c:v>11.3667</c:v>
                </c:pt>
                <c:pt idx="2">
                  <c:v>4.6833</c:v>
                </c:pt>
                <c:pt idx="4">
                  <c:v>15.1081</c:v>
                </c:pt>
                <c:pt idx="6">
                  <c:v>8.2440999999999995</c:v>
                </c:pt>
                <c:pt idx="7">
                  <c:v>40.605600000000003</c:v>
                </c:pt>
                <c:pt idx="8">
                  <c:v>19.36</c:v>
                </c:pt>
                <c:pt idx="9">
                  <c:v>11.6745</c:v>
                </c:pt>
                <c:pt idx="10">
                  <c:v>26.799499999999998</c:v>
                </c:pt>
                <c:pt idx="11">
                  <c:v>20.588100000000001</c:v>
                </c:pt>
                <c:pt idx="12">
                  <c:v>32.936199999999999</c:v>
                </c:pt>
                <c:pt idx="13">
                  <c:v>29.995899999999999</c:v>
                </c:pt>
                <c:pt idx="14">
                  <c:v>17.996700000000001</c:v>
                </c:pt>
                <c:pt idx="15">
                  <c:v>27.767499999999998</c:v>
                </c:pt>
                <c:pt idx="16">
                  <c:v>26.710699999999999</c:v>
                </c:pt>
                <c:pt idx="17">
                  <c:v>21.759799999999998</c:v>
                </c:pt>
                <c:pt idx="18">
                  <c:v>23.474</c:v>
                </c:pt>
                <c:pt idx="19">
                  <c:v>21.9816</c:v>
                </c:pt>
                <c:pt idx="20">
                  <c:v>15.609</c:v>
                </c:pt>
                <c:pt idx="21">
                  <c:v>14.0158</c:v>
                </c:pt>
                <c:pt idx="22">
                  <c:v>32.589500000000001</c:v>
                </c:pt>
                <c:pt idx="23">
                  <c:v>9.6396999999999995</c:v>
                </c:pt>
                <c:pt idx="24">
                  <c:v>19.722999999999999</c:v>
                </c:pt>
                <c:pt idx="25">
                  <c:v>20.610299999999999</c:v>
                </c:pt>
                <c:pt idx="26">
                  <c:v>10.228300000000001</c:v>
                </c:pt>
                <c:pt idx="27">
                  <c:v>18.843699999999998</c:v>
                </c:pt>
                <c:pt idx="28">
                  <c:v>18.5184</c:v>
                </c:pt>
                <c:pt idx="29">
                  <c:v>14.797800000000001</c:v>
                </c:pt>
                <c:pt idx="30">
                  <c:v>3.8982999999999999</c:v>
                </c:pt>
                <c:pt idx="31">
                  <c:v>3.8982999999999999</c:v>
                </c:pt>
                <c:pt idx="32">
                  <c:v>12.432700000000001</c:v>
                </c:pt>
                <c:pt idx="33">
                  <c:v>17.894300000000001</c:v>
                </c:pt>
                <c:pt idx="34">
                  <c:v>14.0189</c:v>
                </c:pt>
                <c:pt idx="35">
                  <c:v>27.107199999999999</c:v>
                </c:pt>
                <c:pt idx="36">
                  <c:v>29.348600000000001</c:v>
                </c:pt>
                <c:pt idx="37">
                  <c:v>21.573</c:v>
                </c:pt>
                <c:pt idx="38">
                  <c:v>24.8766</c:v>
                </c:pt>
                <c:pt idx="39">
                  <c:v>23.251999999999999</c:v>
                </c:pt>
                <c:pt idx="41">
                  <c:v>32.151299999999999</c:v>
                </c:pt>
                <c:pt idx="42">
                  <c:v>40.5105</c:v>
                </c:pt>
                <c:pt idx="45">
                  <c:v>16.302700000000002</c:v>
                </c:pt>
              </c:numCache>
            </c:numRef>
          </c:val>
        </c:ser>
        <c:ser>
          <c:idx val="1"/>
          <c:order val="1"/>
          <c:tx>
            <c:strRef>
              <c:f>'E406'!$N$4</c:f>
              <c:strCache>
                <c:ptCount val="1"/>
                <c:pt idx="0">
                  <c:v>High N</c:v>
                </c:pt>
              </c:strCache>
            </c:strRef>
          </c:tx>
          <c:spPr>
            <a:solidFill>
              <a:sysClr val="window" lastClr="FFFFFF"/>
            </a:solidFill>
            <a:ln w="9525">
              <a:solidFill>
                <a:sysClr val="windowText" lastClr="000000"/>
              </a:solidFill>
            </a:ln>
          </c:spPr>
          <c:invertIfNegative val="0"/>
          <c:cat>
            <c:numRef>
              <c:f>'E407'!$F$7:$F$52</c:f>
              <c:numCache>
                <c:formatCode>General</c:formatCode>
                <c:ptCount val="46"/>
                <c:pt idx="0">
                  <c:v>1966</c:v>
                </c:pt>
                <c:pt idx="1">
                  <c:v>1967</c:v>
                </c:pt>
                <c:pt idx="2">
                  <c:v>1968</c:v>
                </c:pt>
                <c:pt idx="3">
                  <c:v>1969</c:v>
                </c:pt>
                <c:pt idx="4">
                  <c:v>1970</c:v>
                </c:pt>
                <c:pt idx="5">
                  <c:v>1971</c:v>
                </c:pt>
                <c:pt idx="6">
                  <c:v>1972</c:v>
                </c:pt>
                <c:pt idx="7">
                  <c:v>1973</c:v>
                </c:pt>
                <c:pt idx="8">
                  <c:v>1974</c:v>
                </c:pt>
                <c:pt idx="9">
                  <c:v>1975</c:v>
                </c:pt>
                <c:pt idx="10">
                  <c:v>1976</c:v>
                </c:pt>
                <c:pt idx="11">
                  <c:v>1977</c:v>
                </c:pt>
                <c:pt idx="12">
                  <c:v>1978</c:v>
                </c:pt>
                <c:pt idx="13">
                  <c:v>1979</c:v>
                </c:pt>
                <c:pt idx="14">
                  <c:v>1980</c:v>
                </c:pt>
                <c:pt idx="15">
                  <c:v>1981</c:v>
                </c:pt>
                <c:pt idx="16">
                  <c:v>1982</c:v>
                </c:pt>
                <c:pt idx="17">
                  <c:v>1983</c:v>
                </c:pt>
                <c:pt idx="18">
                  <c:v>1984</c:v>
                </c:pt>
                <c:pt idx="19">
                  <c:v>1985</c:v>
                </c:pt>
                <c:pt idx="20">
                  <c:v>1986</c:v>
                </c:pt>
                <c:pt idx="21">
                  <c:v>1987</c:v>
                </c:pt>
                <c:pt idx="22">
                  <c:v>1988</c:v>
                </c:pt>
                <c:pt idx="23">
                  <c:v>1989</c:v>
                </c:pt>
                <c:pt idx="24">
                  <c:v>1990</c:v>
                </c:pt>
                <c:pt idx="25">
                  <c:v>1991</c:v>
                </c:pt>
                <c:pt idx="26">
                  <c:v>1992</c:v>
                </c:pt>
                <c:pt idx="27">
                  <c:v>1993</c:v>
                </c:pt>
                <c:pt idx="28">
                  <c:v>1994</c:v>
                </c:pt>
                <c:pt idx="29">
                  <c:v>1995</c:v>
                </c:pt>
                <c:pt idx="30">
                  <c:v>1996</c:v>
                </c:pt>
                <c:pt idx="31">
                  <c:v>1997</c:v>
                </c:pt>
                <c:pt idx="32">
                  <c:v>1998</c:v>
                </c:pt>
                <c:pt idx="33">
                  <c:v>1999</c:v>
                </c:pt>
                <c:pt idx="34">
                  <c:v>2000</c:v>
                </c:pt>
                <c:pt idx="35">
                  <c:v>2001</c:v>
                </c:pt>
                <c:pt idx="36">
                  <c:v>2002</c:v>
                </c:pt>
                <c:pt idx="37">
                  <c:v>2003</c:v>
                </c:pt>
                <c:pt idx="38">
                  <c:v>2004</c:v>
                </c:pt>
                <c:pt idx="39">
                  <c:v>2005</c:v>
                </c:pt>
                <c:pt idx="40">
                  <c:v>2006</c:v>
                </c:pt>
                <c:pt idx="41">
                  <c:v>2007</c:v>
                </c:pt>
                <c:pt idx="42">
                  <c:v>2008</c:v>
                </c:pt>
                <c:pt idx="43">
                  <c:v>2009</c:v>
                </c:pt>
                <c:pt idx="44">
                  <c:v>2010</c:v>
                </c:pt>
                <c:pt idx="45">
                  <c:v>2011</c:v>
                </c:pt>
              </c:numCache>
            </c:numRef>
          </c:cat>
          <c:val>
            <c:numRef>
              <c:f>'E406'!$N$7:$N$52</c:f>
              <c:numCache>
                <c:formatCode>General</c:formatCode>
                <c:ptCount val="46"/>
                <c:pt idx="0">
                  <c:v>33.3506</c:v>
                </c:pt>
                <c:pt idx="1">
                  <c:v>14.85</c:v>
                </c:pt>
                <c:pt idx="2">
                  <c:v>6.9733000000000001</c:v>
                </c:pt>
                <c:pt idx="4">
                  <c:v>15.410500000000001</c:v>
                </c:pt>
                <c:pt idx="6">
                  <c:v>6.6859000000000002</c:v>
                </c:pt>
                <c:pt idx="7">
                  <c:v>36.521799999999999</c:v>
                </c:pt>
                <c:pt idx="8">
                  <c:v>25.813300000000002</c:v>
                </c:pt>
                <c:pt idx="9">
                  <c:v>22.007899999999999</c:v>
                </c:pt>
                <c:pt idx="10">
                  <c:v>51.697299999999998</c:v>
                </c:pt>
                <c:pt idx="11">
                  <c:v>34.3459</c:v>
                </c:pt>
                <c:pt idx="12">
                  <c:v>41.412300000000002</c:v>
                </c:pt>
                <c:pt idx="13">
                  <c:v>60.272100000000002</c:v>
                </c:pt>
                <c:pt idx="14">
                  <c:v>34.646299999999997</c:v>
                </c:pt>
                <c:pt idx="15">
                  <c:v>46.653599999999997</c:v>
                </c:pt>
                <c:pt idx="16">
                  <c:v>42.271299999999997</c:v>
                </c:pt>
                <c:pt idx="17">
                  <c:v>37.8932</c:v>
                </c:pt>
                <c:pt idx="18">
                  <c:v>21.033899999999999</c:v>
                </c:pt>
                <c:pt idx="19">
                  <c:v>33.617899999999999</c:v>
                </c:pt>
                <c:pt idx="20">
                  <c:v>19.138200000000001</c:v>
                </c:pt>
                <c:pt idx="21">
                  <c:v>12.584</c:v>
                </c:pt>
                <c:pt idx="22">
                  <c:v>33.738799999999998</c:v>
                </c:pt>
                <c:pt idx="23">
                  <c:v>14.8628</c:v>
                </c:pt>
                <c:pt idx="24">
                  <c:v>29.1005</c:v>
                </c:pt>
                <c:pt idx="25">
                  <c:v>29.6249</c:v>
                </c:pt>
                <c:pt idx="26">
                  <c:v>14.7372</c:v>
                </c:pt>
                <c:pt idx="27">
                  <c:v>46.108400000000003</c:v>
                </c:pt>
                <c:pt idx="28">
                  <c:v>34.691400000000002</c:v>
                </c:pt>
                <c:pt idx="29">
                  <c:v>36.430599999999998</c:v>
                </c:pt>
                <c:pt idx="30">
                  <c:v>5.6306000000000003</c:v>
                </c:pt>
                <c:pt idx="31">
                  <c:v>4.0552999999999999</c:v>
                </c:pt>
                <c:pt idx="32">
                  <c:v>28.213699999999999</c:v>
                </c:pt>
                <c:pt idx="33">
                  <c:v>31.817399999999999</c:v>
                </c:pt>
                <c:pt idx="34">
                  <c:v>42.4071</c:v>
                </c:pt>
                <c:pt idx="35">
                  <c:v>31.0992</c:v>
                </c:pt>
                <c:pt idx="36">
                  <c:v>42.924199999999999</c:v>
                </c:pt>
                <c:pt idx="37">
                  <c:v>46.145699999999998</c:v>
                </c:pt>
                <c:pt idx="38">
                  <c:v>46.437800000000003</c:v>
                </c:pt>
                <c:pt idx="39">
                  <c:v>23.879200000000001</c:v>
                </c:pt>
                <c:pt idx="41">
                  <c:v>40.9056</c:v>
                </c:pt>
                <c:pt idx="42">
                  <c:v>64.967699999999994</c:v>
                </c:pt>
                <c:pt idx="45">
                  <c:v>17.015899999999998</c:v>
                </c:pt>
              </c:numCache>
            </c:numRef>
          </c:val>
        </c:ser>
        <c:dLbls>
          <c:showLegendKey val="0"/>
          <c:showVal val="0"/>
          <c:showCatName val="0"/>
          <c:showSerName val="0"/>
          <c:showPercent val="0"/>
          <c:showBubbleSize val="0"/>
        </c:dLbls>
        <c:gapWidth val="150"/>
        <c:axId val="87372544"/>
        <c:axId val="87374464"/>
      </c:barChart>
      <c:catAx>
        <c:axId val="87372544"/>
        <c:scaling>
          <c:orientation val="minMax"/>
        </c:scaling>
        <c:delete val="0"/>
        <c:axPos val="b"/>
        <c:title>
          <c:tx>
            <c:rich>
              <a:bodyPr/>
              <a:lstStyle/>
              <a:p>
                <a:pPr>
                  <a:defRPr/>
                </a:pPr>
                <a:r>
                  <a:rPr lang="en-US"/>
                  <a:t>Year</a:t>
                </a:r>
              </a:p>
            </c:rich>
          </c:tx>
          <c:layout/>
          <c:overlay val="0"/>
        </c:title>
        <c:numFmt formatCode="General" sourceLinked="1"/>
        <c:majorTickMark val="out"/>
        <c:minorTickMark val="none"/>
        <c:tickLblPos val="nextTo"/>
        <c:crossAx val="87374464"/>
        <c:crosses val="autoZero"/>
        <c:auto val="1"/>
        <c:lblAlgn val="ctr"/>
        <c:lblOffset val="100"/>
        <c:tickLblSkip val="4"/>
        <c:tickMarkSkip val="4"/>
        <c:noMultiLvlLbl val="0"/>
      </c:catAx>
      <c:valAx>
        <c:axId val="87374464"/>
        <c:scaling>
          <c:orientation val="minMax"/>
        </c:scaling>
        <c:delete val="0"/>
        <c:axPos val="l"/>
        <c:title>
          <c:tx>
            <c:rich>
              <a:bodyPr rot="-5400000" vert="horz"/>
              <a:lstStyle/>
              <a:p>
                <a:pPr>
                  <a:defRPr/>
                </a:pPr>
                <a:r>
                  <a:rPr lang="en-US" dirty="0"/>
                  <a:t>Grain yield, </a:t>
                </a:r>
                <a:r>
                  <a:rPr lang="en-US" dirty="0" err="1" smtClean="0"/>
                  <a:t>bu</a:t>
                </a:r>
                <a:r>
                  <a:rPr lang="en-US" dirty="0" smtClean="0"/>
                  <a:t>/ac</a:t>
                </a:r>
                <a:endParaRPr lang="en-US" dirty="0"/>
              </a:p>
            </c:rich>
          </c:tx>
          <c:layout>
            <c:manualLayout>
              <c:xMode val="edge"/>
              <c:yMode val="edge"/>
              <c:x val="0"/>
              <c:y val="0.21097734493714604"/>
            </c:manualLayout>
          </c:layout>
          <c:overlay val="0"/>
        </c:title>
        <c:numFmt formatCode="General" sourceLinked="1"/>
        <c:majorTickMark val="out"/>
        <c:minorTickMark val="none"/>
        <c:tickLblPos val="nextTo"/>
        <c:crossAx val="87372544"/>
        <c:crosses val="autoZero"/>
        <c:crossBetween val="between"/>
      </c:valAx>
    </c:plotArea>
    <c:legend>
      <c:legendPos val="r"/>
      <c:layout>
        <c:manualLayout>
          <c:xMode val="edge"/>
          <c:yMode val="edge"/>
          <c:x val="0.10964836649304847"/>
          <c:y val="4.7001869864306191E-2"/>
          <c:w val="0.16162267281356671"/>
          <c:h val="0.24037397286123549"/>
        </c:manualLayout>
      </c:layout>
      <c:overlay val="0"/>
    </c:legend>
    <c:plotVisOnly val="1"/>
    <c:dispBlanksAs val="gap"/>
    <c:showDLblsOverMax val="0"/>
  </c:chart>
  <c:spPr>
    <a:solidFill>
      <a:srgbClr val="FFFFFF"/>
    </a:solidFill>
    <a:ln>
      <a:solidFill>
        <a:srgbClr val="FF9933"/>
      </a:solidFill>
    </a:ln>
  </c:spPr>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Arlington WI, 1984-2007</a:t>
            </a:r>
          </a:p>
        </c:rich>
      </c:tx>
      <c:layout/>
      <c:overlay val="1"/>
    </c:title>
    <c:autoTitleDeleted val="0"/>
    <c:plotArea>
      <c:layout>
        <c:manualLayout>
          <c:layoutTarget val="inner"/>
          <c:xMode val="edge"/>
          <c:yMode val="edge"/>
          <c:x val="8.406576895279394E-2"/>
          <c:y val="5.1400554097404488E-2"/>
          <c:w val="0.8857139868386017"/>
          <c:h val="0.79523549139690874"/>
        </c:manualLayout>
      </c:layout>
      <c:barChart>
        <c:barDir val="col"/>
        <c:grouping val="clustered"/>
        <c:varyColors val="0"/>
        <c:ser>
          <c:idx val="0"/>
          <c:order val="0"/>
          <c:tx>
            <c:strRef>
              <c:f>'Ruark, WI'!$I$3</c:f>
              <c:strCache>
                <c:ptCount val="1"/>
                <c:pt idx="0">
                  <c:v>Check, 0N</c:v>
                </c:pt>
              </c:strCache>
            </c:strRef>
          </c:tx>
          <c:spPr>
            <a:solidFill>
              <a:sysClr val="windowText" lastClr="000000"/>
            </a:solidFill>
            <a:ln w="9525">
              <a:solidFill>
                <a:sysClr val="windowText" lastClr="000000"/>
              </a:solidFill>
            </a:ln>
          </c:spPr>
          <c:invertIfNegative val="0"/>
          <c:cat>
            <c:numRef>
              <c:f>'Ruark, WI'!$H$30:$H$53</c:f>
              <c:numCache>
                <c:formatCode>General</c:formatCode>
                <c:ptCount val="24"/>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numCache>
            </c:numRef>
          </c:cat>
          <c:val>
            <c:numRef>
              <c:f>'Ruark, WI'!$I$30:$I$53</c:f>
              <c:numCache>
                <c:formatCode>General</c:formatCode>
                <c:ptCount val="24"/>
                <c:pt idx="0">
                  <c:v>3.87</c:v>
                </c:pt>
                <c:pt idx="1">
                  <c:v>4.6900000000000004</c:v>
                </c:pt>
                <c:pt idx="2">
                  <c:v>5.23</c:v>
                </c:pt>
                <c:pt idx="3">
                  <c:v>4.76</c:v>
                </c:pt>
                <c:pt idx="4">
                  <c:v>4.54</c:v>
                </c:pt>
                <c:pt idx="5">
                  <c:v>4.18</c:v>
                </c:pt>
                <c:pt idx="6">
                  <c:v>3.92</c:v>
                </c:pt>
                <c:pt idx="7">
                  <c:v>3.94</c:v>
                </c:pt>
                <c:pt idx="8">
                  <c:v>2.96</c:v>
                </c:pt>
                <c:pt idx="9">
                  <c:v>2.71</c:v>
                </c:pt>
                <c:pt idx="10">
                  <c:v>4.3099999999999996</c:v>
                </c:pt>
                <c:pt idx="11">
                  <c:v>5.58</c:v>
                </c:pt>
                <c:pt idx="12">
                  <c:v>2.97</c:v>
                </c:pt>
                <c:pt idx="13">
                  <c:v>3.44</c:v>
                </c:pt>
                <c:pt idx="14">
                  <c:v>4.13</c:v>
                </c:pt>
                <c:pt idx="15">
                  <c:v>4.17</c:v>
                </c:pt>
                <c:pt idx="16">
                  <c:v>2.61</c:v>
                </c:pt>
                <c:pt idx="17">
                  <c:v>2.5099999999999998</c:v>
                </c:pt>
                <c:pt idx="18">
                  <c:v>4.3</c:v>
                </c:pt>
                <c:pt idx="19">
                  <c:v>2.82</c:v>
                </c:pt>
                <c:pt idx="20">
                  <c:v>1.67</c:v>
                </c:pt>
                <c:pt idx="21">
                  <c:v>3.02</c:v>
                </c:pt>
                <c:pt idx="22">
                  <c:v>3.12</c:v>
                </c:pt>
                <c:pt idx="23">
                  <c:v>5.09</c:v>
                </c:pt>
              </c:numCache>
            </c:numRef>
          </c:val>
        </c:ser>
        <c:ser>
          <c:idx val="1"/>
          <c:order val="1"/>
          <c:tx>
            <c:strRef>
              <c:f>'Ruark, WI'!$K$3</c:f>
              <c:strCache>
                <c:ptCount val="1"/>
                <c:pt idx="0">
                  <c:v>High N</c:v>
                </c:pt>
              </c:strCache>
            </c:strRef>
          </c:tx>
          <c:spPr>
            <a:solidFill>
              <a:sysClr val="window" lastClr="FFFFFF"/>
            </a:solidFill>
            <a:ln w="9525">
              <a:solidFill>
                <a:sysClr val="windowText" lastClr="000000"/>
              </a:solidFill>
            </a:ln>
          </c:spPr>
          <c:invertIfNegative val="0"/>
          <c:cat>
            <c:numRef>
              <c:f>'Ruark, WI'!$H$30:$H$53</c:f>
              <c:numCache>
                <c:formatCode>General</c:formatCode>
                <c:ptCount val="24"/>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numCache>
            </c:numRef>
          </c:cat>
          <c:val>
            <c:numRef>
              <c:f>'Ruark, WI'!$K$30:$K$53</c:f>
              <c:numCache>
                <c:formatCode>General</c:formatCode>
                <c:ptCount val="24"/>
                <c:pt idx="0">
                  <c:v>9.23</c:v>
                </c:pt>
                <c:pt idx="1">
                  <c:v>9.58</c:v>
                </c:pt>
                <c:pt idx="2">
                  <c:v>12.49</c:v>
                </c:pt>
                <c:pt idx="3">
                  <c:v>9.9600000000000009</c:v>
                </c:pt>
                <c:pt idx="4">
                  <c:v>5.72</c:v>
                </c:pt>
                <c:pt idx="5">
                  <c:v>9.16</c:v>
                </c:pt>
                <c:pt idx="6">
                  <c:v>11.16</c:v>
                </c:pt>
                <c:pt idx="7">
                  <c:v>10.67</c:v>
                </c:pt>
                <c:pt idx="8">
                  <c:v>10.49</c:v>
                </c:pt>
                <c:pt idx="9">
                  <c:v>8.15</c:v>
                </c:pt>
                <c:pt idx="10">
                  <c:v>11.18</c:v>
                </c:pt>
                <c:pt idx="11">
                  <c:v>9.8800000000000008</c:v>
                </c:pt>
                <c:pt idx="12">
                  <c:v>8.73</c:v>
                </c:pt>
                <c:pt idx="13">
                  <c:v>9.91</c:v>
                </c:pt>
                <c:pt idx="14">
                  <c:v>14.14</c:v>
                </c:pt>
                <c:pt idx="15">
                  <c:v>12.21</c:v>
                </c:pt>
                <c:pt idx="16">
                  <c:v>10.43</c:v>
                </c:pt>
                <c:pt idx="17">
                  <c:v>10.35</c:v>
                </c:pt>
                <c:pt idx="18">
                  <c:v>11.41</c:v>
                </c:pt>
                <c:pt idx="19">
                  <c:v>10.199999999999999</c:v>
                </c:pt>
                <c:pt idx="20">
                  <c:v>10.220000000000001</c:v>
                </c:pt>
                <c:pt idx="21">
                  <c:v>10.4</c:v>
                </c:pt>
                <c:pt idx="22">
                  <c:v>12.12</c:v>
                </c:pt>
                <c:pt idx="23">
                  <c:v>13.47</c:v>
                </c:pt>
              </c:numCache>
            </c:numRef>
          </c:val>
        </c:ser>
        <c:dLbls>
          <c:showLegendKey val="0"/>
          <c:showVal val="0"/>
          <c:showCatName val="0"/>
          <c:showSerName val="0"/>
          <c:showPercent val="0"/>
          <c:showBubbleSize val="0"/>
        </c:dLbls>
        <c:gapWidth val="150"/>
        <c:axId val="87763200"/>
        <c:axId val="87769472"/>
      </c:barChart>
      <c:catAx>
        <c:axId val="87763200"/>
        <c:scaling>
          <c:orientation val="minMax"/>
        </c:scaling>
        <c:delete val="0"/>
        <c:axPos val="b"/>
        <c:title>
          <c:tx>
            <c:rich>
              <a:bodyPr/>
              <a:lstStyle/>
              <a:p>
                <a:pPr>
                  <a:defRPr/>
                </a:pPr>
                <a:r>
                  <a:rPr lang="en-US"/>
                  <a:t>Year</a:t>
                </a:r>
              </a:p>
            </c:rich>
          </c:tx>
          <c:layout/>
          <c:overlay val="0"/>
        </c:title>
        <c:numFmt formatCode="General" sourceLinked="1"/>
        <c:majorTickMark val="out"/>
        <c:minorTickMark val="none"/>
        <c:tickLblPos val="nextTo"/>
        <c:crossAx val="87769472"/>
        <c:crosses val="autoZero"/>
        <c:auto val="1"/>
        <c:lblAlgn val="ctr"/>
        <c:lblOffset val="100"/>
        <c:tickLblSkip val="4"/>
        <c:tickMarkSkip val="4"/>
        <c:noMultiLvlLbl val="0"/>
      </c:catAx>
      <c:valAx>
        <c:axId val="87769472"/>
        <c:scaling>
          <c:orientation val="minMax"/>
        </c:scaling>
        <c:delete val="0"/>
        <c:axPos val="l"/>
        <c:title>
          <c:tx>
            <c:rich>
              <a:bodyPr rot="-5400000" vert="horz"/>
              <a:lstStyle/>
              <a:p>
                <a:pPr>
                  <a:defRPr/>
                </a:pPr>
                <a:r>
                  <a:rPr lang="en-US"/>
                  <a:t>Grain yield, Mg ha-1 </a:t>
                </a:r>
              </a:p>
            </c:rich>
          </c:tx>
          <c:layout/>
          <c:overlay val="0"/>
        </c:title>
        <c:numFmt formatCode="General" sourceLinked="1"/>
        <c:majorTickMark val="out"/>
        <c:minorTickMark val="none"/>
        <c:tickLblPos val="nextTo"/>
        <c:crossAx val="87763200"/>
        <c:crosses val="autoZero"/>
        <c:crossBetween val="between"/>
      </c:valAx>
    </c:plotArea>
    <c:legend>
      <c:legendPos val="r"/>
      <c:layout>
        <c:manualLayout>
          <c:xMode val="edge"/>
          <c:yMode val="edge"/>
          <c:x val="0.10734557629112575"/>
          <c:y val="5.1359168339251721E-2"/>
          <c:w val="0.16130070139678795"/>
          <c:h val="0.15758530183727035"/>
        </c:manualLayout>
      </c:layout>
      <c:overlay val="0"/>
    </c:legend>
    <c:plotVisOnly val="1"/>
    <c:dispBlanksAs val="gap"/>
    <c:showDLblsOverMax val="0"/>
  </c:chart>
  <c:spPr>
    <a:solidFill>
      <a:srgbClr val="FFFFFF"/>
    </a:solidFill>
    <a:ln>
      <a:solidFill>
        <a:srgbClr val="FF9933"/>
      </a:solidFill>
    </a:ln>
  </c:spPr>
  <c:txPr>
    <a:bodyPr/>
    <a:lstStyle/>
    <a:p>
      <a:pPr>
        <a:defRPr sz="1600" b="1"/>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Magruder, 1958-2011</a:t>
            </a:r>
          </a:p>
        </c:rich>
      </c:tx>
      <c:layout/>
      <c:overlay val="1"/>
    </c:title>
    <c:autoTitleDeleted val="0"/>
    <c:plotArea>
      <c:layout>
        <c:manualLayout>
          <c:layoutTarget val="inner"/>
          <c:xMode val="edge"/>
          <c:yMode val="edge"/>
          <c:x val="8.4065713116135712E-2"/>
          <c:y val="3.6780632684072383E-2"/>
          <c:w val="0.8857139868386017"/>
          <c:h val="0.79523549139690874"/>
        </c:manualLayout>
      </c:layout>
      <c:barChart>
        <c:barDir val="col"/>
        <c:grouping val="clustered"/>
        <c:varyColors val="0"/>
        <c:ser>
          <c:idx val="0"/>
          <c:order val="0"/>
          <c:tx>
            <c:strRef>
              <c:f>Magruder!$E$4</c:f>
              <c:strCache>
                <c:ptCount val="1"/>
                <c:pt idx="0">
                  <c:v>Check, 0N</c:v>
                </c:pt>
              </c:strCache>
            </c:strRef>
          </c:tx>
          <c:spPr>
            <a:solidFill>
              <a:sysClr val="windowText" lastClr="000000"/>
            </a:solidFill>
            <a:ln w="28575">
              <a:noFill/>
            </a:ln>
          </c:spPr>
          <c:invertIfNegative val="0"/>
          <c:cat>
            <c:numRef>
              <c:f>Magruder!$C$34:$C$87</c:f>
              <c:numCache>
                <c:formatCode>General</c:formatCode>
                <c:ptCount val="54"/>
                <c:pt idx="0">
                  <c:v>1958</c:v>
                </c:pt>
                <c:pt idx="1">
                  <c:v>1959</c:v>
                </c:pt>
                <c:pt idx="2">
                  <c:v>1960</c:v>
                </c:pt>
                <c:pt idx="3">
                  <c:v>1961</c:v>
                </c:pt>
                <c:pt idx="4">
                  <c:v>1962</c:v>
                </c:pt>
                <c:pt idx="5">
                  <c:v>1963</c:v>
                </c:pt>
                <c:pt idx="6">
                  <c:v>1964</c:v>
                </c:pt>
                <c:pt idx="7">
                  <c:v>1965</c:v>
                </c:pt>
                <c:pt idx="8">
                  <c:v>1966</c:v>
                </c:pt>
                <c:pt idx="9">
                  <c:v>1967</c:v>
                </c:pt>
                <c:pt idx="10">
                  <c:v>1968</c:v>
                </c:pt>
                <c:pt idx="11">
                  <c:v>1969</c:v>
                </c:pt>
                <c:pt idx="12">
                  <c:v>1970</c:v>
                </c:pt>
                <c:pt idx="13">
                  <c:v>1971</c:v>
                </c:pt>
                <c:pt idx="14">
                  <c:v>1972</c:v>
                </c:pt>
                <c:pt idx="15">
                  <c:v>1973</c:v>
                </c:pt>
                <c:pt idx="16">
                  <c:v>1974</c:v>
                </c:pt>
                <c:pt idx="17">
                  <c:v>1975</c:v>
                </c:pt>
                <c:pt idx="18">
                  <c:v>1976</c:v>
                </c:pt>
                <c:pt idx="19">
                  <c:v>1977</c:v>
                </c:pt>
                <c:pt idx="20">
                  <c:v>1978</c:v>
                </c:pt>
                <c:pt idx="21">
                  <c:v>1979</c:v>
                </c:pt>
                <c:pt idx="22">
                  <c:v>1980</c:v>
                </c:pt>
                <c:pt idx="23">
                  <c:v>1981</c:v>
                </c:pt>
                <c:pt idx="24">
                  <c:v>1982</c:v>
                </c:pt>
                <c:pt idx="25">
                  <c:v>1983</c:v>
                </c:pt>
                <c:pt idx="26">
                  <c:v>1984</c:v>
                </c:pt>
                <c:pt idx="27">
                  <c:v>1985</c:v>
                </c:pt>
                <c:pt idx="28">
                  <c:v>1986</c:v>
                </c:pt>
                <c:pt idx="29">
                  <c:v>1987</c:v>
                </c:pt>
                <c:pt idx="30">
                  <c:v>1988</c:v>
                </c:pt>
                <c:pt idx="31">
                  <c:v>1989</c:v>
                </c:pt>
                <c:pt idx="32">
                  <c:v>1990</c:v>
                </c:pt>
                <c:pt idx="33">
                  <c:v>1991</c:v>
                </c:pt>
                <c:pt idx="34">
                  <c:v>1992</c:v>
                </c:pt>
                <c:pt idx="35">
                  <c:v>1993</c:v>
                </c:pt>
                <c:pt idx="36">
                  <c:v>1994</c:v>
                </c:pt>
                <c:pt idx="37">
                  <c:v>1995</c:v>
                </c:pt>
                <c:pt idx="38">
                  <c:v>1996</c:v>
                </c:pt>
                <c:pt idx="39">
                  <c:v>1997</c:v>
                </c:pt>
                <c:pt idx="40">
                  <c:v>1998</c:v>
                </c:pt>
                <c:pt idx="41">
                  <c:v>1999</c:v>
                </c:pt>
                <c:pt idx="42">
                  <c:v>2000</c:v>
                </c:pt>
                <c:pt idx="43">
                  <c:v>2001</c:v>
                </c:pt>
                <c:pt idx="44">
                  <c:v>2002</c:v>
                </c:pt>
                <c:pt idx="45">
                  <c:v>2003</c:v>
                </c:pt>
                <c:pt idx="46">
                  <c:v>2004</c:v>
                </c:pt>
                <c:pt idx="47">
                  <c:v>2005</c:v>
                </c:pt>
                <c:pt idx="48">
                  <c:v>2006</c:v>
                </c:pt>
                <c:pt idx="49">
                  <c:v>2007</c:v>
                </c:pt>
                <c:pt idx="50">
                  <c:v>2008</c:v>
                </c:pt>
                <c:pt idx="51">
                  <c:v>2009</c:v>
                </c:pt>
                <c:pt idx="52">
                  <c:v>2010</c:v>
                </c:pt>
                <c:pt idx="53">
                  <c:v>2011</c:v>
                </c:pt>
              </c:numCache>
            </c:numRef>
          </c:cat>
          <c:val>
            <c:numRef>
              <c:f>Magruder!$E$34:$E$87</c:f>
              <c:numCache>
                <c:formatCode>General</c:formatCode>
                <c:ptCount val="54"/>
                <c:pt idx="0">
                  <c:v>28.7</c:v>
                </c:pt>
                <c:pt idx="1">
                  <c:v>28.1</c:v>
                </c:pt>
                <c:pt idx="2">
                  <c:v>11.5</c:v>
                </c:pt>
                <c:pt idx="3">
                  <c:v>10.5</c:v>
                </c:pt>
                <c:pt idx="4">
                  <c:v>14.1</c:v>
                </c:pt>
                <c:pt idx="5">
                  <c:v>27.6</c:v>
                </c:pt>
                <c:pt idx="6">
                  <c:v>6</c:v>
                </c:pt>
                <c:pt idx="7">
                  <c:v>25.8</c:v>
                </c:pt>
                <c:pt idx="8">
                  <c:v>29.7</c:v>
                </c:pt>
                <c:pt idx="9">
                  <c:v>6.6</c:v>
                </c:pt>
                <c:pt idx="10">
                  <c:v>14.1</c:v>
                </c:pt>
                <c:pt idx="11">
                  <c:v>14.8</c:v>
                </c:pt>
                <c:pt idx="12">
                  <c:v>19.5</c:v>
                </c:pt>
                <c:pt idx="13">
                  <c:v>24.3</c:v>
                </c:pt>
                <c:pt idx="14">
                  <c:v>18.2</c:v>
                </c:pt>
                <c:pt idx="15">
                  <c:v>19.2</c:v>
                </c:pt>
                <c:pt idx="16">
                  <c:v>18.100000000000001</c:v>
                </c:pt>
                <c:pt idx="17">
                  <c:v>18.7</c:v>
                </c:pt>
                <c:pt idx="18">
                  <c:v>18.3</c:v>
                </c:pt>
                <c:pt idx="19">
                  <c:v>14.7</c:v>
                </c:pt>
                <c:pt idx="20">
                  <c:v>17.899999999999999</c:v>
                </c:pt>
                <c:pt idx="21">
                  <c:v>25.3</c:v>
                </c:pt>
                <c:pt idx="22">
                  <c:v>25</c:v>
                </c:pt>
                <c:pt idx="23">
                  <c:v>21.1</c:v>
                </c:pt>
                <c:pt idx="24">
                  <c:v>28.3</c:v>
                </c:pt>
                <c:pt idx="25">
                  <c:v>20.7</c:v>
                </c:pt>
                <c:pt idx="26">
                  <c:v>19.7</c:v>
                </c:pt>
                <c:pt idx="27">
                  <c:v>14.1</c:v>
                </c:pt>
                <c:pt idx="28">
                  <c:v>12.9</c:v>
                </c:pt>
                <c:pt idx="29">
                  <c:v>10.8</c:v>
                </c:pt>
                <c:pt idx="30">
                  <c:v>21.4</c:v>
                </c:pt>
                <c:pt idx="31">
                  <c:v>11.9</c:v>
                </c:pt>
                <c:pt idx="32">
                  <c:v>21.6</c:v>
                </c:pt>
                <c:pt idx="33">
                  <c:v>16.600000000000001</c:v>
                </c:pt>
                <c:pt idx="34">
                  <c:v>13.4411</c:v>
                </c:pt>
                <c:pt idx="35">
                  <c:v>18.744399999999999</c:v>
                </c:pt>
                <c:pt idx="36">
                  <c:v>9.3514999999999997</c:v>
                </c:pt>
                <c:pt idx="37">
                  <c:v>2.6122000000000001</c:v>
                </c:pt>
                <c:pt idx="38">
                  <c:v>14.4</c:v>
                </c:pt>
                <c:pt idx="39">
                  <c:v>20.8</c:v>
                </c:pt>
                <c:pt idx="40">
                  <c:v>14.5</c:v>
                </c:pt>
                <c:pt idx="41">
                  <c:v>26.302368243654822</c:v>
                </c:pt>
                <c:pt idx="42">
                  <c:v>22.49417151219512</c:v>
                </c:pt>
                <c:pt idx="43">
                  <c:v>11.832383414634144</c:v>
                </c:pt>
                <c:pt idx="44">
                  <c:v>18.036000000000001</c:v>
                </c:pt>
                <c:pt idx="45">
                  <c:v>18.2</c:v>
                </c:pt>
                <c:pt idx="46">
                  <c:v>18.924695121951224</c:v>
                </c:pt>
                <c:pt idx="47">
                  <c:v>18</c:v>
                </c:pt>
                <c:pt idx="48">
                  <c:v>21.052994990112062</c:v>
                </c:pt>
                <c:pt idx="49">
                  <c:v>1.72</c:v>
                </c:pt>
                <c:pt idx="50">
                  <c:v>27.135999999999999</c:v>
                </c:pt>
                <c:pt idx="51">
                  <c:v>4.91</c:v>
                </c:pt>
                <c:pt idx="52">
                  <c:v>18.518178246727498</c:v>
                </c:pt>
                <c:pt idx="53">
                  <c:v>6.43</c:v>
                </c:pt>
              </c:numCache>
            </c:numRef>
          </c:val>
        </c:ser>
        <c:ser>
          <c:idx val="1"/>
          <c:order val="1"/>
          <c:tx>
            <c:strRef>
              <c:f>Magruder!$H$4</c:f>
              <c:strCache>
                <c:ptCount val="1"/>
                <c:pt idx="0">
                  <c:v>High N</c:v>
                </c:pt>
              </c:strCache>
            </c:strRef>
          </c:tx>
          <c:spPr>
            <a:solidFill>
              <a:sysClr val="window" lastClr="FFFFFF"/>
            </a:solidFill>
            <a:ln w="9525">
              <a:solidFill>
                <a:sysClr val="windowText" lastClr="000000"/>
              </a:solidFill>
            </a:ln>
          </c:spPr>
          <c:invertIfNegative val="0"/>
          <c:cat>
            <c:numRef>
              <c:f>Magruder!$C$34:$C$87</c:f>
              <c:numCache>
                <c:formatCode>General</c:formatCode>
                <c:ptCount val="54"/>
                <c:pt idx="0">
                  <c:v>1958</c:v>
                </c:pt>
                <c:pt idx="1">
                  <c:v>1959</c:v>
                </c:pt>
                <c:pt idx="2">
                  <c:v>1960</c:v>
                </c:pt>
                <c:pt idx="3">
                  <c:v>1961</c:v>
                </c:pt>
                <c:pt idx="4">
                  <c:v>1962</c:v>
                </c:pt>
                <c:pt idx="5">
                  <c:v>1963</c:v>
                </c:pt>
                <c:pt idx="6">
                  <c:v>1964</c:v>
                </c:pt>
                <c:pt idx="7">
                  <c:v>1965</c:v>
                </c:pt>
                <c:pt idx="8">
                  <c:v>1966</c:v>
                </c:pt>
                <c:pt idx="9">
                  <c:v>1967</c:v>
                </c:pt>
                <c:pt idx="10">
                  <c:v>1968</c:v>
                </c:pt>
                <c:pt idx="11">
                  <c:v>1969</c:v>
                </c:pt>
                <c:pt idx="12">
                  <c:v>1970</c:v>
                </c:pt>
                <c:pt idx="13">
                  <c:v>1971</c:v>
                </c:pt>
                <c:pt idx="14">
                  <c:v>1972</c:v>
                </c:pt>
                <c:pt idx="15">
                  <c:v>1973</c:v>
                </c:pt>
                <c:pt idx="16">
                  <c:v>1974</c:v>
                </c:pt>
                <c:pt idx="17">
                  <c:v>1975</c:v>
                </c:pt>
                <c:pt idx="18">
                  <c:v>1976</c:v>
                </c:pt>
                <c:pt idx="19">
                  <c:v>1977</c:v>
                </c:pt>
                <c:pt idx="20">
                  <c:v>1978</c:v>
                </c:pt>
                <c:pt idx="21">
                  <c:v>1979</c:v>
                </c:pt>
                <c:pt idx="22">
                  <c:v>1980</c:v>
                </c:pt>
                <c:pt idx="23">
                  <c:v>1981</c:v>
                </c:pt>
                <c:pt idx="24">
                  <c:v>1982</c:v>
                </c:pt>
                <c:pt idx="25">
                  <c:v>1983</c:v>
                </c:pt>
                <c:pt idx="26">
                  <c:v>1984</c:v>
                </c:pt>
                <c:pt idx="27">
                  <c:v>1985</c:v>
                </c:pt>
                <c:pt idx="28">
                  <c:v>1986</c:v>
                </c:pt>
                <c:pt idx="29">
                  <c:v>1987</c:v>
                </c:pt>
                <c:pt idx="30">
                  <c:v>1988</c:v>
                </c:pt>
                <c:pt idx="31">
                  <c:v>1989</c:v>
                </c:pt>
                <c:pt idx="32">
                  <c:v>1990</c:v>
                </c:pt>
                <c:pt idx="33">
                  <c:v>1991</c:v>
                </c:pt>
                <c:pt idx="34">
                  <c:v>1992</c:v>
                </c:pt>
                <c:pt idx="35">
                  <c:v>1993</c:v>
                </c:pt>
                <c:pt idx="36">
                  <c:v>1994</c:v>
                </c:pt>
                <c:pt idx="37">
                  <c:v>1995</c:v>
                </c:pt>
                <c:pt idx="38">
                  <c:v>1996</c:v>
                </c:pt>
                <c:pt idx="39">
                  <c:v>1997</c:v>
                </c:pt>
                <c:pt idx="40">
                  <c:v>1998</c:v>
                </c:pt>
                <c:pt idx="41">
                  <c:v>1999</c:v>
                </c:pt>
                <c:pt idx="42">
                  <c:v>2000</c:v>
                </c:pt>
                <c:pt idx="43">
                  <c:v>2001</c:v>
                </c:pt>
                <c:pt idx="44">
                  <c:v>2002</c:v>
                </c:pt>
                <c:pt idx="45">
                  <c:v>2003</c:v>
                </c:pt>
                <c:pt idx="46">
                  <c:v>2004</c:v>
                </c:pt>
                <c:pt idx="47">
                  <c:v>2005</c:v>
                </c:pt>
                <c:pt idx="48">
                  <c:v>2006</c:v>
                </c:pt>
                <c:pt idx="49">
                  <c:v>2007</c:v>
                </c:pt>
                <c:pt idx="50">
                  <c:v>2008</c:v>
                </c:pt>
                <c:pt idx="51">
                  <c:v>2009</c:v>
                </c:pt>
                <c:pt idx="52">
                  <c:v>2010</c:v>
                </c:pt>
                <c:pt idx="53">
                  <c:v>2011</c:v>
                </c:pt>
              </c:numCache>
            </c:numRef>
          </c:cat>
          <c:val>
            <c:numRef>
              <c:f>Magruder!$H$34:$H$87</c:f>
              <c:numCache>
                <c:formatCode>General</c:formatCode>
                <c:ptCount val="54"/>
                <c:pt idx="0">
                  <c:v>35.700000000000003</c:v>
                </c:pt>
                <c:pt idx="1">
                  <c:v>39.4</c:v>
                </c:pt>
                <c:pt idx="2">
                  <c:v>35.200000000000003</c:v>
                </c:pt>
                <c:pt idx="3">
                  <c:v>27.6</c:v>
                </c:pt>
                <c:pt idx="4">
                  <c:v>27</c:v>
                </c:pt>
                <c:pt idx="5">
                  <c:v>32.299999999999997</c:v>
                </c:pt>
                <c:pt idx="6">
                  <c:v>22.2</c:v>
                </c:pt>
                <c:pt idx="7">
                  <c:v>29.9</c:v>
                </c:pt>
                <c:pt idx="8">
                  <c:v>34.5</c:v>
                </c:pt>
                <c:pt idx="9">
                  <c:v>9.9</c:v>
                </c:pt>
                <c:pt idx="10">
                  <c:v>23.8</c:v>
                </c:pt>
                <c:pt idx="11">
                  <c:v>27.1</c:v>
                </c:pt>
                <c:pt idx="12">
                  <c:v>31</c:v>
                </c:pt>
                <c:pt idx="13">
                  <c:v>29.6</c:v>
                </c:pt>
                <c:pt idx="14">
                  <c:v>37.1</c:v>
                </c:pt>
                <c:pt idx="15">
                  <c:v>43.3</c:v>
                </c:pt>
                <c:pt idx="16">
                  <c:v>30.4</c:v>
                </c:pt>
                <c:pt idx="17">
                  <c:v>47.8</c:v>
                </c:pt>
                <c:pt idx="18">
                  <c:v>45.3</c:v>
                </c:pt>
                <c:pt idx="19">
                  <c:v>23.8</c:v>
                </c:pt>
                <c:pt idx="20">
                  <c:v>33.700000000000003</c:v>
                </c:pt>
                <c:pt idx="21">
                  <c:v>50.3</c:v>
                </c:pt>
                <c:pt idx="22">
                  <c:v>37</c:v>
                </c:pt>
                <c:pt idx="23">
                  <c:v>32.6</c:v>
                </c:pt>
                <c:pt idx="24">
                  <c:v>40.299999999999997</c:v>
                </c:pt>
                <c:pt idx="25">
                  <c:v>25.4</c:v>
                </c:pt>
                <c:pt idx="26">
                  <c:v>32.6</c:v>
                </c:pt>
                <c:pt idx="27">
                  <c:v>23.4</c:v>
                </c:pt>
                <c:pt idx="28">
                  <c:v>21.3</c:v>
                </c:pt>
                <c:pt idx="29">
                  <c:v>12.3</c:v>
                </c:pt>
                <c:pt idx="30">
                  <c:v>29.7</c:v>
                </c:pt>
                <c:pt idx="31">
                  <c:v>25.07</c:v>
                </c:pt>
                <c:pt idx="32">
                  <c:v>32.200000000000003</c:v>
                </c:pt>
                <c:pt idx="33">
                  <c:v>42.1</c:v>
                </c:pt>
                <c:pt idx="34">
                  <c:v>31.578600000000002</c:v>
                </c:pt>
                <c:pt idx="35">
                  <c:v>36.942799999999998</c:v>
                </c:pt>
                <c:pt idx="36">
                  <c:v>31.651199999999999</c:v>
                </c:pt>
                <c:pt idx="37">
                  <c:v>8.5061</c:v>
                </c:pt>
                <c:pt idx="38">
                  <c:v>24.05</c:v>
                </c:pt>
                <c:pt idx="39">
                  <c:v>62.6</c:v>
                </c:pt>
                <c:pt idx="40">
                  <c:v>37.340000000000003</c:v>
                </c:pt>
                <c:pt idx="41">
                  <c:v>52.844544974619296</c:v>
                </c:pt>
                <c:pt idx="42">
                  <c:v>38.11772692682927</c:v>
                </c:pt>
                <c:pt idx="43">
                  <c:v>28.035286829268294</c:v>
                </c:pt>
                <c:pt idx="44">
                  <c:v>40.716000000000001</c:v>
                </c:pt>
                <c:pt idx="45">
                  <c:v>59.5</c:v>
                </c:pt>
                <c:pt idx="46">
                  <c:v>55.556707317073169</c:v>
                </c:pt>
                <c:pt idx="47">
                  <c:v>38</c:v>
                </c:pt>
                <c:pt idx="48">
                  <c:v>45.082316646933471</c:v>
                </c:pt>
                <c:pt idx="49">
                  <c:v>4.7889999999999997</c:v>
                </c:pt>
                <c:pt idx="50">
                  <c:v>45.856999999999999</c:v>
                </c:pt>
                <c:pt idx="51">
                  <c:v>8.27</c:v>
                </c:pt>
                <c:pt idx="52">
                  <c:v>37.017678177810005</c:v>
                </c:pt>
                <c:pt idx="53">
                  <c:v>23.82</c:v>
                </c:pt>
              </c:numCache>
            </c:numRef>
          </c:val>
        </c:ser>
        <c:dLbls>
          <c:showLegendKey val="0"/>
          <c:showVal val="0"/>
          <c:showCatName val="0"/>
          <c:showSerName val="0"/>
          <c:showPercent val="0"/>
          <c:showBubbleSize val="0"/>
        </c:dLbls>
        <c:gapWidth val="150"/>
        <c:axId val="90267648"/>
        <c:axId val="90269568"/>
      </c:barChart>
      <c:catAx>
        <c:axId val="90267648"/>
        <c:scaling>
          <c:orientation val="minMax"/>
        </c:scaling>
        <c:delete val="0"/>
        <c:axPos val="b"/>
        <c:title>
          <c:tx>
            <c:rich>
              <a:bodyPr/>
              <a:lstStyle/>
              <a:p>
                <a:pPr>
                  <a:defRPr/>
                </a:pPr>
                <a:r>
                  <a:rPr lang="en-US"/>
                  <a:t>Year</a:t>
                </a:r>
              </a:p>
            </c:rich>
          </c:tx>
          <c:layout/>
          <c:overlay val="0"/>
        </c:title>
        <c:numFmt formatCode="General" sourceLinked="1"/>
        <c:majorTickMark val="out"/>
        <c:minorTickMark val="none"/>
        <c:tickLblPos val="nextTo"/>
        <c:crossAx val="90269568"/>
        <c:crosses val="autoZero"/>
        <c:auto val="1"/>
        <c:lblAlgn val="ctr"/>
        <c:lblOffset val="100"/>
        <c:tickLblSkip val="4"/>
        <c:tickMarkSkip val="4"/>
        <c:noMultiLvlLbl val="0"/>
      </c:catAx>
      <c:valAx>
        <c:axId val="90269568"/>
        <c:scaling>
          <c:orientation val="minMax"/>
        </c:scaling>
        <c:delete val="0"/>
        <c:axPos val="l"/>
        <c:title>
          <c:tx>
            <c:rich>
              <a:bodyPr rot="-5400000" vert="horz"/>
              <a:lstStyle/>
              <a:p>
                <a:pPr>
                  <a:defRPr/>
                </a:pPr>
                <a:r>
                  <a:rPr lang="en-US"/>
                  <a:t>Grain yield, Mg ha-1</a:t>
                </a:r>
              </a:p>
            </c:rich>
          </c:tx>
          <c:layout>
            <c:manualLayout>
              <c:xMode val="edge"/>
              <c:yMode val="edge"/>
              <c:x val="8.8595143223677356E-4"/>
              <c:y val="0.25689430977990496"/>
            </c:manualLayout>
          </c:layout>
          <c:overlay val="0"/>
        </c:title>
        <c:numFmt formatCode="General" sourceLinked="1"/>
        <c:majorTickMark val="out"/>
        <c:minorTickMark val="none"/>
        <c:tickLblPos val="nextTo"/>
        <c:crossAx val="90267648"/>
        <c:crosses val="autoZero"/>
        <c:crossBetween val="between"/>
      </c:valAx>
      <c:spPr>
        <a:ln>
          <a:noFill/>
        </a:ln>
      </c:spPr>
    </c:plotArea>
    <c:legend>
      <c:legendPos val="r"/>
      <c:layout>
        <c:manualLayout>
          <c:xMode val="edge"/>
          <c:yMode val="edge"/>
          <c:x val="0.10964836649304847"/>
          <c:y val="4.7001869864306191E-2"/>
          <c:w val="0.16162267281356671"/>
          <c:h val="0.20115828658672569"/>
        </c:manualLayout>
      </c:layout>
      <c:overlay val="0"/>
    </c:legend>
    <c:plotVisOnly val="1"/>
    <c:dispBlanksAs val="gap"/>
    <c:showDLblsOverMax val="0"/>
  </c:chart>
  <c:spPr>
    <a:solidFill>
      <a:srgbClr val="FFFFFF"/>
    </a:solidFill>
    <a:ln>
      <a:solidFill>
        <a:srgbClr val="FF9933"/>
      </a:solidFill>
    </a:ln>
  </c:spPr>
  <c:txPr>
    <a:bodyPr/>
    <a:lstStyle/>
    <a:p>
      <a:pPr>
        <a:defRPr sz="1100" b="1"/>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NIRF, Kanawha, IA, 1985-2010 </a:t>
            </a:r>
          </a:p>
        </c:rich>
      </c:tx>
      <c:layout>
        <c:manualLayout>
          <c:xMode val="edge"/>
          <c:yMode val="edge"/>
          <c:x val="0.32016119746689697"/>
          <c:y val="8.7145969498910684E-3"/>
        </c:manualLayout>
      </c:layout>
      <c:overlay val="1"/>
    </c:title>
    <c:autoTitleDeleted val="0"/>
    <c:plotArea>
      <c:layout>
        <c:manualLayout>
          <c:layoutTarget val="inner"/>
          <c:xMode val="edge"/>
          <c:yMode val="edge"/>
          <c:x val="8.406576895279394E-2"/>
          <c:y val="5.1400554097404488E-2"/>
          <c:w val="0.8857139868386017"/>
          <c:h val="0.79523549139690874"/>
        </c:manualLayout>
      </c:layout>
      <c:barChart>
        <c:barDir val="col"/>
        <c:grouping val="clustered"/>
        <c:varyColors val="0"/>
        <c:ser>
          <c:idx val="0"/>
          <c:order val="0"/>
          <c:tx>
            <c:strRef>
              <c:f>'Mallarino, IA'!$P$6</c:f>
              <c:strCache>
                <c:ptCount val="1"/>
                <c:pt idx="0">
                  <c:v>Check, 0N</c:v>
                </c:pt>
              </c:strCache>
            </c:strRef>
          </c:tx>
          <c:spPr>
            <a:solidFill>
              <a:sysClr val="windowText" lastClr="000000"/>
            </a:solidFill>
            <a:ln w="9525">
              <a:solidFill>
                <a:sysClr val="windowText" lastClr="000000"/>
              </a:solidFill>
            </a:ln>
          </c:spPr>
          <c:invertIfNegative val="0"/>
          <c:cat>
            <c:numRef>
              <c:f>'Mallarino, IA'!$M$43:$M$68</c:f>
              <c:numCache>
                <c:formatCode>General</c:formatCode>
                <c:ptCount val="2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numCache>
            </c:numRef>
          </c:cat>
          <c:val>
            <c:numRef>
              <c:f>'Mallarino, IA'!$P$43:$P$68</c:f>
              <c:numCache>
                <c:formatCode>General</c:formatCode>
                <c:ptCount val="26"/>
                <c:pt idx="0">
                  <c:v>3.829056</c:v>
                </c:pt>
                <c:pt idx="1">
                  <c:v>3.6118880000000009</c:v>
                </c:pt>
                <c:pt idx="2">
                  <c:v>3.3414080000000004</c:v>
                </c:pt>
                <c:pt idx="3">
                  <c:v>1.6079839999999999</c:v>
                </c:pt>
                <c:pt idx="4">
                  <c:v>3.273984</c:v>
                </c:pt>
                <c:pt idx="5">
                  <c:v>3.717728000000001</c:v>
                </c:pt>
                <c:pt idx="6">
                  <c:v>4.4319519999999999</c:v>
                </c:pt>
                <c:pt idx="7">
                  <c:v>3.0380000000000007</c:v>
                </c:pt>
                <c:pt idx="8">
                  <c:v>1.3765556420179201</c:v>
                </c:pt>
                <c:pt idx="9">
                  <c:v>4.5247556149199042</c:v>
                </c:pt>
                <c:pt idx="10">
                  <c:v>3.3201782655289254</c:v>
                </c:pt>
                <c:pt idx="11">
                  <c:v>3.3977931117906048</c:v>
                </c:pt>
                <c:pt idx="12">
                  <c:v>3.3364761170963044</c:v>
                </c:pt>
                <c:pt idx="13">
                  <c:v>3.6138427456465156</c:v>
                </c:pt>
                <c:pt idx="14">
                  <c:v>4.1625766336560002</c:v>
                </c:pt>
                <c:pt idx="15">
                  <c:v>4.5705141881616003</c:v>
                </c:pt>
                <c:pt idx="16">
                  <c:v>4.1233311235536005</c:v>
                </c:pt>
                <c:pt idx="17">
                  <c:v>6.2849438417248003</c:v>
                </c:pt>
                <c:pt idx="18">
                  <c:v>5.1505211980096002</c:v>
                </c:pt>
                <c:pt idx="19">
                  <c:v>4.7932903215095815</c:v>
                </c:pt>
                <c:pt idx="20">
                  <c:v>5.8487104221401847</c:v>
                </c:pt>
                <c:pt idx="21">
                  <c:v>4.5436667950240004</c:v>
                </c:pt>
                <c:pt idx="22">
                  <c:v>3.0435604727248</c:v>
                </c:pt>
                <c:pt idx="23">
                  <c:v>3.1836521049424005</c:v>
                </c:pt>
                <c:pt idx="24">
                  <c:v>3.4822248966624008</c:v>
                </c:pt>
                <c:pt idx="25">
                  <c:v>5.1079330579648001</c:v>
                </c:pt>
              </c:numCache>
            </c:numRef>
          </c:val>
        </c:ser>
        <c:ser>
          <c:idx val="1"/>
          <c:order val="1"/>
          <c:tx>
            <c:strRef>
              <c:f>'Mallarino, IA'!$Q$6</c:f>
              <c:strCache>
                <c:ptCount val="1"/>
                <c:pt idx="0">
                  <c:v>High N</c:v>
                </c:pt>
              </c:strCache>
            </c:strRef>
          </c:tx>
          <c:spPr>
            <a:solidFill>
              <a:sysClr val="window" lastClr="FFFFFF"/>
            </a:solidFill>
            <a:ln w="9525">
              <a:solidFill>
                <a:sysClr val="windowText" lastClr="000000"/>
              </a:solidFill>
            </a:ln>
          </c:spPr>
          <c:invertIfNegative val="0"/>
          <c:cat>
            <c:numRef>
              <c:f>'Mallarino, IA'!$M$43:$M$68</c:f>
              <c:numCache>
                <c:formatCode>General</c:formatCode>
                <c:ptCount val="26"/>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numCache>
            </c:numRef>
          </c:cat>
          <c:val>
            <c:numRef>
              <c:f>'Mallarino, IA'!$Q$43:$Q$68</c:f>
              <c:numCache>
                <c:formatCode>General</c:formatCode>
                <c:ptCount val="26"/>
                <c:pt idx="0">
                  <c:v>9.5812639999999991</c:v>
                </c:pt>
                <c:pt idx="1">
                  <c:v>10.498544000000003</c:v>
                </c:pt>
                <c:pt idx="2">
                  <c:v>8.3205920000000013</c:v>
                </c:pt>
                <c:pt idx="3">
                  <c:v>5.296704000000001</c:v>
                </c:pt>
                <c:pt idx="4">
                  <c:v>7.506800000000001</c:v>
                </c:pt>
                <c:pt idx="5">
                  <c:v>9.9701280000000008</c:v>
                </c:pt>
                <c:pt idx="6">
                  <c:v>9.9387679999999978</c:v>
                </c:pt>
                <c:pt idx="7">
                  <c:v>10.973647999999999</c:v>
                </c:pt>
                <c:pt idx="8">
                  <c:v>5.4388128712532158</c:v>
                </c:pt>
                <c:pt idx="9">
                  <c:v>11.329782234809876</c:v>
                </c:pt>
                <c:pt idx="10">
                  <c:v>10.874237531599478</c:v>
                </c:pt>
                <c:pt idx="11">
                  <c:v>9.4222600109173538</c:v>
                </c:pt>
                <c:pt idx="12">
                  <c:v>9.3145868212584126</c:v>
                </c:pt>
                <c:pt idx="13">
                  <c:v>9.6818557156374148</c:v>
                </c:pt>
                <c:pt idx="14">
                  <c:v>10.722603697904001</c:v>
                </c:pt>
                <c:pt idx="15">
                  <c:v>10.128253768303999</c:v>
                </c:pt>
                <c:pt idx="16">
                  <c:v>9.5909209968320024</c:v>
                </c:pt>
                <c:pt idx="17">
                  <c:v>12.151922241311999</c:v>
                </c:pt>
                <c:pt idx="18">
                  <c:v>12.418684341615998</c:v>
                </c:pt>
                <c:pt idx="19">
                  <c:v>12.393113225480333</c:v>
                </c:pt>
                <c:pt idx="20">
                  <c:v>12.783775462429173</c:v>
                </c:pt>
                <c:pt idx="21">
                  <c:v>12.314546236272003</c:v>
                </c:pt>
                <c:pt idx="22">
                  <c:v>12.737657302944001</c:v>
                </c:pt>
                <c:pt idx="23">
                  <c:v>11.020168636064001</c:v>
                </c:pt>
                <c:pt idx="24">
                  <c:v>11.036613361424001</c:v>
                </c:pt>
                <c:pt idx="25">
                  <c:v>11.825038390704002</c:v>
                </c:pt>
              </c:numCache>
            </c:numRef>
          </c:val>
        </c:ser>
        <c:dLbls>
          <c:showLegendKey val="0"/>
          <c:showVal val="0"/>
          <c:showCatName val="0"/>
          <c:showSerName val="0"/>
          <c:showPercent val="0"/>
          <c:showBubbleSize val="0"/>
        </c:dLbls>
        <c:gapWidth val="150"/>
        <c:axId val="90365952"/>
        <c:axId val="90367872"/>
      </c:barChart>
      <c:catAx>
        <c:axId val="90365952"/>
        <c:scaling>
          <c:orientation val="minMax"/>
        </c:scaling>
        <c:delete val="0"/>
        <c:axPos val="b"/>
        <c:title>
          <c:tx>
            <c:rich>
              <a:bodyPr/>
              <a:lstStyle/>
              <a:p>
                <a:pPr>
                  <a:defRPr/>
                </a:pPr>
                <a:r>
                  <a:rPr lang="en-US"/>
                  <a:t>Year</a:t>
                </a:r>
              </a:p>
            </c:rich>
          </c:tx>
          <c:layout/>
          <c:overlay val="0"/>
        </c:title>
        <c:numFmt formatCode="General" sourceLinked="1"/>
        <c:majorTickMark val="out"/>
        <c:minorTickMark val="none"/>
        <c:tickLblPos val="nextTo"/>
        <c:crossAx val="90367872"/>
        <c:crosses val="autoZero"/>
        <c:auto val="1"/>
        <c:lblAlgn val="ctr"/>
        <c:lblOffset val="100"/>
        <c:tickLblSkip val="3"/>
        <c:tickMarkSkip val="2"/>
        <c:noMultiLvlLbl val="0"/>
      </c:catAx>
      <c:valAx>
        <c:axId val="90367872"/>
        <c:scaling>
          <c:orientation val="minMax"/>
        </c:scaling>
        <c:delete val="0"/>
        <c:axPos val="l"/>
        <c:title>
          <c:tx>
            <c:rich>
              <a:bodyPr rot="-5400000" vert="horz"/>
              <a:lstStyle/>
              <a:p>
                <a:pPr>
                  <a:defRPr/>
                </a:pPr>
                <a:r>
                  <a:rPr lang="en-US"/>
                  <a:t>Grain yield, Mg ha-1</a:t>
                </a:r>
              </a:p>
            </c:rich>
          </c:tx>
          <c:layout/>
          <c:overlay val="0"/>
        </c:title>
        <c:numFmt formatCode="General" sourceLinked="1"/>
        <c:majorTickMark val="out"/>
        <c:minorTickMark val="none"/>
        <c:tickLblPos val="nextTo"/>
        <c:crossAx val="90365952"/>
        <c:crosses val="autoZero"/>
        <c:crossBetween val="between"/>
      </c:valAx>
    </c:plotArea>
    <c:legend>
      <c:legendPos val="r"/>
      <c:layout>
        <c:manualLayout>
          <c:xMode val="edge"/>
          <c:yMode val="edge"/>
          <c:x val="0.15109914369512101"/>
          <c:y val="2.085807901463298E-2"/>
          <c:w val="0.16162267281356671"/>
          <c:h val="0.15758530183727035"/>
        </c:manualLayout>
      </c:layout>
      <c:overlay val="0"/>
    </c:legend>
    <c:plotVisOnly val="1"/>
    <c:dispBlanksAs val="gap"/>
    <c:showDLblsOverMax val="0"/>
  </c:chart>
  <c:spPr>
    <a:solidFill>
      <a:srgbClr val="FFFFFF"/>
    </a:solidFill>
    <a:ln>
      <a:solidFill>
        <a:srgbClr val="FF9933"/>
      </a:solidFill>
    </a:ln>
  </c:spPr>
  <c:txPr>
    <a:bodyPr/>
    <a:lstStyle/>
    <a:p>
      <a:pPr>
        <a:defRPr b="1"/>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4E6B8B-F488-4D18-9C30-1D4FBAAD8BA1}" type="datetimeFigureOut">
              <a:rPr lang="en-US" smtClean="0"/>
              <a:t>4/7/2014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96F707-0AF5-409F-BD13-5DDC88CEDD83}" type="slidenum">
              <a:rPr lang="en-US" smtClean="0"/>
              <a:t>‹#›</a:t>
            </a:fld>
            <a:endParaRPr lang="en-US"/>
          </a:p>
        </p:txBody>
      </p:sp>
    </p:spTree>
    <p:extLst>
      <p:ext uri="{BB962C8B-B14F-4D97-AF65-F5344CB8AC3E}">
        <p14:creationId xmlns:p14="http://schemas.microsoft.com/office/powerpoint/2010/main" val="4047782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A7A703-B282-4FAB-97C4-5B4276D69F20}" type="slidenum">
              <a:rPr lang="en-US"/>
              <a:pPr/>
              <a:t>12</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D532C194-F326-4239-B6EB-A308EFF81318}" type="datetimeFigureOut">
              <a:rPr lang="en-US" smtClean="0"/>
              <a:t>4/7/2014</a:t>
            </a:fld>
            <a:endParaRPr lang="en-US"/>
          </a:p>
        </p:txBody>
      </p:sp>
      <p:sp>
        <p:nvSpPr>
          <p:cNvPr id="23" name="Slide Number Placeholder 22"/>
          <p:cNvSpPr>
            <a:spLocks noGrp="1"/>
          </p:cNvSpPr>
          <p:nvPr>
            <p:ph type="sldNum" sz="quarter" idx="11"/>
          </p:nvPr>
        </p:nvSpPr>
        <p:spPr/>
        <p:txBody>
          <a:bodyPr/>
          <a:lstStyle/>
          <a:p>
            <a:fld id="{284CFE50-DCB8-476E-9292-4EC0D4098C0E}" type="slidenum">
              <a:rPr lang="en-US" smtClean="0"/>
              <a:t>‹#›</a:t>
            </a:fld>
            <a:endParaRPr lang="en-US"/>
          </a:p>
        </p:txBody>
      </p:sp>
      <p:sp>
        <p:nvSpPr>
          <p:cNvPr id="24" name="Footer Placeholder 23"/>
          <p:cNvSpPr>
            <a:spLocks noGrp="1"/>
          </p:cNvSpPr>
          <p:nvPr>
            <p:ph type="ftr" sz="quarter" idx="12"/>
          </p:nvPr>
        </p:nvSpPr>
        <p:spPr/>
        <p:txBody>
          <a:bodyPr/>
          <a:lstStyle/>
          <a:p>
            <a:endParaRPr lang="en-US"/>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32C194-F326-4239-B6EB-A308EFF81318}" type="datetimeFigureOut">
              <a:rPr lang="en-US" smtClean="0"/>
              <a:t>4/7/2014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4CFE50-DCB8-476E-9292-4EC0D4098C0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32C194-F326-4239-B6EB-A308EFF81318}" type="datetimeFigureOut">
              <a:rPr lang="en-US" smtClean="0"/>
              <a:t>4/7/2014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4CFE50-DCB8-476E-9292-4EC0D4098C0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D532C194-F326-4239-B6EB-A308EFF81318}" type="datetimeFigureOut">
              <a:rPr lang="en-US" smtClean="0"/>
              <a:t>4/7/2014</a:t>
            </a:fld>
            <a:endParaRPr lang="en-US"/>
          </a:p>
        </p:txBody>
      </p:sp>
      <p:sp>
        <p:nvSpPr>
          <p:cNvPr id="19" name="Slide Number Placeholder 18"/>
          <p:cNvSpPr>
            <a:spLocks noGrp="1"/>
          </p:cNvSpPr>
          <p:nvPr>
            <p:ph type="sldNum" sz="quarter" idx="15"/>
          </p:nvPr>
        </p:nvSpPr>
        <p:spPr/>
        <p:txBody>
          <a:bodyPr/>
          <a:lstStyle/>
          <a:p>
            <a:fld id="{284CFE50-DCB8-476E-9292-4EC0D4098C0E}"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D532C194-F326-4239-B6EB-A308EFF81318}" type="datetimeFigureOut">
              <a:rPr lang="en-US" smtClean="0"/>
              <a:t>4/7/2014</a:t>
            </a:fld>
            <a:endParaRPr lang="en-US"/>
          </a:p>
        </p:txBody>
      </p:sp>
      <p:sp>
        <p:nvSpPr>
          <p:cNvPr id="20" name="Slide Number Placeholder 19"/>
          <p:cNvSpPr>
            <a:spLocks noGrp="1"/>
          </p:cNvSpPr>
          <p:nvPr>
            <p:ph type="sldNum" sz="quarter" idx="11"/>
          </p:nvPr>
        </p:nvSpPr>
        <p:spPr/>
        <p:txBody>
          <a:bodyPr/>
          <a:lstStyle/>
          <a:p>
            <a:fld id="{284CFE50-DCB8-476E-9292-4EC0D4098C0E}" type="slidenum">
              <a:rPr lang="en-US" smtClean="0"/>
              <a:t>‹#›</a:t>
            </a:fld>
            <a:endParaRPr lang="en-US"/>
          </a:p>
        </p:txBody>
      </p:sp>
      <p:sp>
        <p:nvSpPr>
          <p:cNvPr id="21" name="Footer Placeholder 20"/>
          <p:cNvSpPr>
            <a:spLocks noGrp="1"/>
          </p:cNvSpPr>
          <p:nvPr>
            <p:ph type="ftr" sz="quarter" idx="12"/>
          </p:nvPr>
        </p:nvSpPr>
        <p:spPr/>
        <p:txBody>
          <a:bodyPr/>
          <a:lstStyle/>
          <a:p>
            <a:endParaRPr lang="en-US"/>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D532C194-F326-4239-B6EB-A308EFF81318}" type="datetimeFigureOut">
              <a:rPr lang="en-US" smtClean="0"/>
              <a:t>4/7/2014</a:t>
            </a:fld>
            <a:endParaRPr lang="en-US"/>
          </a:p>
        </p:txBody>
      </p:sp>
      <p:sp>
        <p:nvSpPr>
          <p:cNvPr id="25" name="Slide Number Placeholder 24"/>
          <p:cNvSpPr>
            <a:spLocks noGrp="1"/>
          </p:cNvSpPr>
          <p:nvPr>
            <p:ph type="sldNum" sz="quarter" idx="16"/>
          </p:nvPr>
        </p:nvSpPr>
        <p:spPr/>
        <p:txBody>
          <a:bodyPr/>
          <a:lstStyle/>
          <a:p>
            <a:fld id="{284CFE50-DCB8-476E-9292-4EC0D4098C0E}" type="slidenum">
              <a:rPr lang="en-US" smtClean="0"/>
              <a:t>‹#›</a:t>
            </a:fld>
            <a:endParaRPr lang="en-US"/>
          </a:p>
        </p:txBody>
      </p:sp>
      <p:sp>
        <p:nvSpPr>
          <p:cNvPr id="26" name="Footer Placeholder 25"/>
          <p:cNvSpPr>
            <a:spLocks noGrp="1"/>
          </p:cNvSpPr>
          <p:nvPr>
            <p:ph type="ftr" sz="quarter" idx="17"/>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D532C194-F326-4239-B6EB-A308EFF81318}" type="datetimeFigureOut">
              <a:rPr lang="en-US" smtClean="0"/>
              <a:t>4/7/2014</a:t>
            </a:fld>
            <a:endParaRPr lang="en-US"/>
          </a:p>
        </p:txBody>
      </p:sp>
      <p:sp>
        <p:nvSpPr>
          <p:cNvPr id="24" name="Slide Number Placeholder 23"/>
          <p:cNvSpPr>
            <a:spLocks noGrp="1"/>
          </p:cNvSpPr>
          <p:nvPr>
            <p:ph type="sldNum" sz="quarter" idx="17"/>
          </p:nvPr>
        </p:nvSpPr>
        <p:spPr/>
        <p:txBody>
          <a:bodyPr/>
          <a:lstStyle/>
          <a:p>
            <a:fld id="{284CFE50-DCB8-476E-9292-4EC0D4098C0E}" type="slidenum">
              <a:rPr lang="en-US" smtClean="0"/>
              <a:t>‹#›</a:t>
            </a:fld>
            <a:endParaRPr lang="en-US"/>
          </a:p>
        </p:txBody>
      </p:sp>
      <p:sp>
        <p:nvSpPr>
          <p:cNvPr id="29" name="Footer Placeholder 28"/>
          <p:cNvSpPr>
            <a:spLocks noGrp="1"/>
          </p:cNvSpPr>
          <p:nvPr>
            <p:ph type="ftr" sz="quarter" idx="18"/>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D532C194-F326-4239-B6EB-A308EFF81318}" type="datetimeFigureOut">
              <a:rPr lang="en-US" smtClean="0"/>
              <a:t>4/7/2014</a:t>
            </a:fld>
            <a:endParaRPr lang="en-US"/>
          </a:p>
        </p:txBody>
      </p:sp>
      <p:sp>
        <p:nvSpPr>
          <p:cNvPr id="14" name="Slide Number Placeholder 13"/>
          <p:cNvSpPr>
            <a:spLocks noGrp="1"/>
          </p:cNvSpPr>
          <p:nvPr>
            <p:ph type="sldNum" sz="quarter" idx="11"/>
          </p:nvPr>
        </p:nvSpPr>
        <p:spPr/>
        <p:txBody>
          <a:bodyPr/>
          <a:lstStyle/>
          <a:p>
            <a:fld id="{284CFE50-DCB8-476E-9292-4EC0D4098C0E}"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D532C194-F326-4239-B6EB-A308EFF81318}" type="datetimeFigureOut">
              <a:rPr lang="en-US" smtClean="0"/>
              <a:t>4/7/2014</a:t>
            </a:fld>
            <a:endParaRPr lang="en-US"/>
          </a:p>
        </p:txBody>
      </p:sp>
      <p:sp>
        <p:nvSpPr>
          <p:cNvPr id="12" name="Slide Number Placeholder 11"/>
          <p:cNvSpPr>
            <a:spLocks noGrp="1"/>
          </p:cNvSpPr>
          <p:nvPr>
            <p:ph type="sldNum" sz="quarter" idx="11"/>
          </p:nvPr>
        </p:nvSpPr>
        <p:spPr/>
        <p:txBody>
          <a:bodyPr/>
          <a:lstStyle/>
          <a:p>
            <a:fld id="{284CFE50-DCB8-476E-9292-4EC0D4098C0E}" type="slidenum">
              <a:rPr lang="en-US" smtClean="0"/>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D532C194-F326-4239-B6EB-A308EFF81318}" type="datetimeFigureOut">
              <a:rPr lang="en-US" smtClean="0"/>
              <a:t>4/7/2014</a:t>
            </a:fld>
            <a:endParaRPr lang="en-US"/>
          </a:p>
        </p:txBody>
      </p:sp>
      <p:sp>
        <p:nvSpPr>
          <p:cNvPr id="18" name="Slide Number Placeholder 17"/>
          <p:cNvSpPr>
            <a:spLocks noGrp="1"/>
          </p:cNvSpPr>
          <p:nvPr>
            <p:ph type="sldNum" sz="quarter" idx="16"/>
          </p:nvPr>
        </p:nvSpPr>
        <p:spPr/>
        <p:txBody>
          <a:bodyPr/>
          <a:lstStyle/>
          <a:p>
            <a:fld id="{284CFE50-DCB8-476E-9292-4EC0D4098C0E}" type="slidenum">
              <a:rPr lang="en-US" smtClean="0"/>
              <a:t>‹#›</a:t>
            </a:fld>
            <a:endParaRPr lang="en-US"/>
          </a:p>
        </p:txBody>
      </p:sp>
      <p:sp>
        <p:nvSpPr>
          <p:cNvPr id="20" name="Footer Placeholder 19"/>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D532C194-F326-4239-B6EB-A308EFF81318}" type="datetimeFigureOut">
              <a:rPr lang="en-US" smtClean="0"/>
              <a:t>4/7/2014</a:t>
            </a:fld>
            <a:endParaRPr lang="en-US"/>
          </a:p>
        </p:txBody>
      </p:sp>
      <p:sp>
        <p:nvSpPr>
          <p:cNvPr id="20" name="Slide Number Placeholder 19"/>
          <p:cNvSpPr>
            <a:spLocks noGrp="1"/>
          </p:cNvSpPr>
          <p:nvPr>
            <p:ph type="sldNum" sz="quarter" idx="15"/>
          </p:nvPr>
        </p:nvSpPr>
        <p:spPr/>
        <p:txBody>
          <a:bodyPr/>
          <a:lstStyle/>
          <a:p>
            <a:fld id="{284CFE50-DCB8-476E-9292-4EC0D4098C0E}"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D532C194-F326-4239-B6EB-A308EFF81318}" type="datetimeFigureOut">
              <a:rPr lang="en-US" smtClean="0"/>
              <a:t>4/7/2014</a:t>
            </a:fld>
            <a:endParaRPr lang="en-US"/>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284CFE50-DCB8-476E-9292-4EC0D4098C0E}"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5286374" cy="1368798"/>
          </a:xfrm>
        </p:spPr>
        <p:txBody>
          <a:bodyPr>
            <a:normAutofit/>
          </a:bodyPr>
          <a:lstStyle/>
          <a:p>
            <a:r>
              <a:rPr lang="en-US" sz="1800" dirty="0" smtClean="0"/>
              <a:t>Oklahoma State University, Stillwater, OK</a:t>
            </a:r>
            <a:br>
              <a:rPr lang="en-US" sz="1800" dirty="0" smtClean="0"/>
            </a:br>
            <a:endParaRPr lang="en-US" dirty="0"/>
          </a:p>
        </p:txBody>
      </p:sp>
      <p:sp>
        <p:nvSpPr>
          <p:cNvPr id="2" name="Title 1"/>
          <p:cNvSpPr>
            <a:spLocks noGrp="1"/>
          </p:cNvSpPr>
          <p:nvPr>
            <p:ph type="title"/>
          </p:nvPr>
        </p:nvSpPr>
        <p:spPr/>
        <p:txBody>
          <a:bodyPr>
            <a:noAutofit/>
          </a:bodyPr>
          <a:lstStyle/>
          <a:p>
            <a:r>
              <a:rPr lang="en-US" sz="4400" b="1" cap="all" dirty="0" smtClean="0">
                <a:solidFill>
                  <a:srgbClr val="FF9933"/>
                </a:solidFill>
              </a:rPr>
              <a:t>Impact of Yield Level on Nitrogen Demand for Maize in the Midwest</a:t>
            </a:r>
            <a:endParaRPr lang="en-US" sz="4400" dirty="0">
              <a:solidFill>
                <a:srgbClr val="FF9933"/>
              </a:solidFill>
            </a:endParaRPr>
          </a:p>
        </p:txBody>
      </p:sp>
    </p:spTree>
    <p:extLst>
      <p:ext uri="{BB962C8B-B14F-4D97-AF65-F5344CB8AC3E}">
        <p14:creationId xmlns:p14="http://schemas.microsoft.com/office/powerpoint/2010/main" val="39563143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4876800"/>
            <a:ext cx="8410574" cy="1828800"/>
          </a:xfrm>
        </p:spPr>
        <p:txBody>
          <a:bodyPr>
            <a:noAutofit/>
          </a:bodyPr>
          <a:lstStyle/>
          <a:p>
            <a:r>
              <a:rPr lang="en-US" sz="3200" b="1" dirty="0"/>
              <a:t>“The human mind, when stretched by a new idea, can never shrink to its original size”</a:t>
            </a:r>
            <a:r>
              <a:rPr lang="en-US" sz="3200" dirty="0"/>
              <a:t>  Oliver Wendell Holmes</a:t>
            </a:r>
            <a:endParaRPr lang="en-US" dirty="0"/>
          </a:p>
          <a:p>
            <a:r>
              <a:rPr lang="en-US" sz="3200" dirty="0" smtClean="0"/>
              <a:t/>
            </a:r>
            <a:br>
              <a:rPr lang="en-US" sz="3200" dirty="0" smtClean="0"/>
            </a:br>
            <a:endParaRPr lang="en-US" sz="3200" dirty="0" smtClean="0"/>
          </a:p>
          <a:p>
            <a:endParaRPr lang="en-US" sz="3600" dirty="0"/>
          </a:p>
        </p:txBody>
      </p:sp>
      <p:sp>
        <p:nvSpPr>
          <p:cNvPr id="2" name="Title 1"/>
          <p:cNvSpPr>
            <a:spLocks noGrp="1"/>
          </p:cNvSpPr>
          <p:nvPr>
            <p:ph type="title"/>
          </p:nvPr>
        </p:nvSpPr>
        <p:spPr>
          <a:xfrm>
            <a:off x="304800" y="1143000"/>
            <a:ext cx="7680960" cy="990601"/>
          </a:xfrm>
        </p:spPr>
        <p:txBody>
          <a:bodyPr>
            <a:noAutofit/>
          </a:bodyPr>
          <a:lstStyle/>
          <a:p>
            <a:r>
              <a:rPr lang="en-US" sz="4400" b="1" cap="all" dirty="0" smtClean="0">
                <a:solidFill>
                  <a:srgbClr val="FF9933"/>
                </a:solidFill>
              </a:rPr>
              <a:t>Latitude</a:t>
            </a:r>
            <a:endParaRPr lang="en-US" sz="4400" dirty="0">
              <a:solidFill>
                <a:srgbClr val="FF9933"/>
              </a:solidFill>
            </a:endParaRPr>
          </a:p>
        </p:txBody>
      </p:sp>
    </p:spTree>
    <p:extLst>
      <p:ext uri="{BB962C8B-B14F-4D97-AF65-F5344CB8AC3E}">
        <p14:creationId xmlns:p14="http://schemas.microsoft.com/office/powerpoint/2010/main" val="20678322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035308"/>
            <a:ext cx="8686800" cy="3416320"/>
          </a:xfrm>
          <a:prstGeom prst="rect">
            <a:avLst/>
          </a:prstGeom>
          <a:noFill/>
        </p:spPr>
        <p:txBody>
          <a:bodyPr wrap="square" rtlCol="0">
            <a:spAutoFit/>
          </a:bodyPr>
          <a:lstStyle/>
          <a:p>
            <a:r>
              <a:rPr lang="en-US" sz="3200" dirty="0" smtClean="0"/>
              <a:t>We cannot talk about agriculture without talking about the environment; we cannot talk about the environment with talking about agriculture; and we cannot talk about either without talking about  the entire world.</a:t>
            </a:r>
          </a:p>
          <a:p>
            <a:endParaRPr lang="en-US" sz="3200" dirty="0"/>
          </a:p>
          <a:p>
            <a:r>
              <a:rPr lang="en-US" sz="2000" dirty="0" smtClean="0"/>
              <a:t>Dr. Bobby Stewart</a:t>
            </a:r>
            <a:endParaRPr lang="en-US" sz="2000" dirty="0"/>
          </a:p>
        </p:txBody>
      </p:sp>
    </p:spTree>
    <p:extLst>
      <p:ext uri="{BB962C8B-B14F-4D97-AF65-F5344CB8AC3E}">
        <p14:creationId xmlns:p14="http://schemas.microsoft.com/office/powerpoint/2010/main" val="4821732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609600" y="381000"/>
            <a:ext cx="8077200" cy="457200"/>
          </a:xfrm>
          <a:prstGeom prst="rect">
            <a:avLst/>
          </a:prstGeom>
          <a:noFill/>
          <a:ln w="9525">
            <a:noFill/>
            <a:miter lim="800000"/>
            <a:headEnd/>
            <a:tailEnd/>
          </a:ln>
          <a:effectLst/>
        </p:spPr>
        <p:txBody>
          <a:bodyPr>
            <a:spAutoFit/>
          </a:bodyPr>
          <a:lstStyle/>
          <a:p>
            <a:pPr>
              <a:spcBef>
                <a:spcPct val="50000"/>
              </a:spcBef>
            </a:pPr>
            <a:endParaRPr lang="en-US" sz="2400">
              <a:latin typeface="Times New Roman" pitchFamily="18" charset="0"/>
            </a:endParaRPr>
          </a:p>
        </p:txBody>
      </p:sp>
      <p:sp>
        <p:nvSpPr>
          <p:cNvPr id="56323" name="Text Box 3"/>
          <p:cNvSpPr txBox="1">
            <a:spLocks noChangeArrowheads="1"/>
          </p:cNvSpPr>
          <p:nvPr/>
        </p:nvSpPr>
        <p:spPr bwMode="auto">
          <a:xfrm>
            <a:off x="152400" y="609600"/>
            <a:ext cx="8686800" cy="4247317"/>
          </a:xfrm>
          <a:prstGeom prst="rect">
            <a:avLst/>
          </a:prstGeom>
          <a:noFill/>
          <a:ln w="9525">
            <a:noFill/>
            <a:miter lim="800000"/>
            <a:headEnd/>
            <a:tailEnd/>
          </a:ln>
          <a:effectLst/>
        </p:spPr>
        <p:txBody>
          <a:bodyPr wrap="square">
            <a:spAutoFit/>
          </a:bodyPr>
          <a:lstStyle/>
          <a:p>
            <a:pPr>
              <a:spcBef>
                <a:spcPct val="50000"/>
              </a:spcBef>
            </a:pPr>
            <a:r>
              <a:rPr lang="en-US" sz="3600" dirty="0" smtClean="0">
                <a:solidFill>
                  <a:srgbClr val="FF9933"/>
                </a:solidFill>
              </a:rPr>
              <a:t>By 2050 there will be 9.1 billion people. </a:t>
            </a:r>
          </a:p>
          <a:p>
            <a:pPr>
              <a:spcBef>
                <a:spcPct val="50000"/>
              </a:spcBef>
            </a:pPr>
            <a:r>
              <a:rPr lang="en-US" sz="3600" dirty="0" smtClean="0"/>
              <a:t>Increase of 30%</a:t>
            </a:r>
          </a:p>
          <a:p>
            <a:pPr>
              <a:spcBef>
                <a:spcPct val="50000"/>
              </a:spcBef>
            </a:pPr>
            <a:r>
              <a:rPr lang="en-US" sz="3600" dirty="0" smtClean="0"/>
              <a:t>Food production during the same period will have to increase 70%</a:t>
            </a:r>
            <a:endParaRPr lang="en-US" sz="3600" dirty="0"/>
          </a:p>
          <a:p>
            <a:pPr>
              <a:spcBef>
                <a:spcPct val="50000"/>
              </a:spcBef>
            </a:pPr>
            <a:r>
              <a:rPr lang="en-US" sz="3600" dirty="0" smtClean="0"/>
              <a:t>95% of the increased population will be in the developing world</a:t>
            </a:r>
            <a:endParaRPr lang="en-US" sz="3600" dirty="0"/>
          </a:p>
        </p:txBody>
      </p:sp>
    </p:spTree>
    <p:extLst>
      <p:ext uri="{BB962C8B-B14F-4D97-AF65-F5344CB8AC3E}">
        <p14:creationId xmlns:p14="http://schemas.microsoft.com/office/powerpoint/2010/main" val="31064567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hart 3"/>
          <p:cNvGraphicFramePr>
            <a:graphicFrameLocks/>
          </p:cNvGraphicFramePr>
          <p:nvPr>
            <p:extLst>
              <p:ext uri="{D42A27DB-BD31-4B8C-83A1-F6EECF244321}">
                <p14:modId xmlns:p14="http://schemas.microsoft.com/office/powerpoint/2010/main" val="1034825452"/>
              </p:ext>
            </p:extLst>
          </p:nvPr>
        </p:nvGraphicFramePr>
        <p:xfrm>
          <a:off x="457200" y="1371600"/>
          <a:ext cx="8305800" cy="4343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13189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hart 3"/>
          <p:cNvGraphicFramePr>
            <a:graphicFrameLocks/>
          </p:cNvGraphicFramePr>
          <p:nvPr>
            <p:extLst>
              <p:ext uri="{D42A27DB-BD31-4B8C-83A1-F6EECF244321}">
                <p14:modId xmlns:p14="http://schemas.microsoft.com/office/powerpoint/2010/main" val="3896128557"/>
              </p:ext>
            </p:extLst>
          </p:nvPr>
        </p:nvGraphicFramePr>
        <p:xfrm>
          <a:off x="381000" y="1676400"/>
          <a:ext cx="8229600" cy="4724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210425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4" name="Text Box 4"/>
          <p:cNvSpPr txBox="1">
            <a:spLocks noChangeArrowheads="1"/>
          </p:cNvSpPr>
          <p:nvPr/>
        </p:nvSpPr>
        <p:spPr bwMode="auto">
          <a:xfrm>
            <a:off x="92421" y="838200"/>
            <a:ext cx="8915400" cy="3785652"/>
          </a:xfrm>
          <a:prstGeom prst="rect">
            <a:avLst/>
          </a:prstGeom>
          <a:noFill/>
          <a:ln w="9525">
            <a:noFill/>
            <a:miter lim="800000"/>
            <a:headEnd/>
            <a:tailEnd/>
          </a:ln>
          <a:effectLst/>
        </p:spPr>
        <p:txBody>
          <a:bodyPr wrap="square">
            <a:spAutoFit/>
          </a:bodyPr>
          <a:lstStyle/>
          <a:p>
            <a:pPr>
              <a:spcBef>
                <a:spcPct val="50000"/>
              </a:spcBef>
            </a:pPr>
            <a:r>
              <a:rPr lang="en-US" sz="2800" dirty="0"/>
              <a:t>At the top of the food chain rankings, </a:t>
            </a:r>
            <a:r>
              <a:rPr lang="en-US" sz="2800" dirty="0" smtClean="0"/>
              <a:t>people in U.S</a:t>
            </a:r>
            <a:r>
              <a:rPr lang="en-US" sz="2800" dirty="0"/>
              <a:t>. and Canada consume about 800 kg annually, mostly as meat, milk and eggs. At the bottom, India consumes about 200 kg consuming nearly all directly, leaving little for conversion to protein</a:t>
            </a:r>
            <a:r>
              <a:rPr lang="en-US" sz="2800" dirty="0" smtClean="0"/>
              <a:t>. The world average production of grain per person is about 350 kg per person compared to 285 in 1961. </a:t>
            </a:r>
          </a:p>
          <a:p>
            <a:pPr>
              <a:spcBef>
                <a:spcPct val="50000"/>
              </a:spcBef>
            </a:pPr>
            <a:r>
              <a:rPr lang="en-US" sz="2000" dirty="0" smtClean="0"/>
              <a:t>(Food and Agriculture Organization Statistics, Rome)</a:t>
            </a:r>
            <a:endParaRPr lang="en-US" sz="2800" dirty="0" smtClean="0"/>
          </a:p>
          <a:p>
            <a:pPr>
              <a:spcBef>
                <a:spcPct val="50000"/>
              </a:spcBef>
            </a:pPr>
            <a:endParaRPr lang="en-US" sz="2800" dirty="0"/>
          </a:p>
        </p:txBody>
      </p:sp>
    </p:spTree>
    <p:extLst>
      <p:ext uri="{BB962C8B-B14F-4D97-AF65-F5344CB8AC3E}">
        <p14:creationId xmlns:p14="http://schemas.microsoft.com/office/powerpoint/2010/main" val="8591652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28600" y="228601"/>
            <a:ext cx="8763000" cy="3733800"/>
          </a:xfrm>
        </p:spPr>
        <p:txBody>
          <a:bodyPr>
            <a:noAutofit/>
          </a:bodyPr>
          <a:lstStyle/>
          <a:p>
            <a:pPr marL="0" indent="0">
              <a:buNone/>
            </a:pPr>
            <a:r>
              <a:rPr lang="en-US" sz="600" b="1" dirty="0" smtClean="0"/>
              <a:t>Bundy</a:t>
            </a:r>
            <a:r>
              <a:rPr lang="en-US" sz="600" b="1" dirty="0"/>
              <a:t>, Larry G., Todd W. </a:t>
            </a:r>
            <a:r>
              <a:rPr lang="en-US" sz="600" b="1" dirty="0" err="1"/>
              <a:t>Andraski</a:t>
            </a:r>
            <a:r>
              <a:rPr lang="en-US" sz="600" b="1" dirty="0"/>
              <a:t>, Matthew D. </a:t>
            </a:r>
            <a:r>
              <a:rPr lang="en-US" sz="600" b="1" dirty="0" err="1"/>
              <a:t>Ruark</a:t>
            </a:r>
            <a:r>
              <a:rPr lang="en-US" sz="600" b="1" dirty="0"/>
              <a:t> and Arthur E. Peterson. </a:t>
            </a:r>
            <a:r>
              <a:rPr lang="es-AR" sz="600" b="1" dirty="0"/>
              <a:t>2011. Long-</a:t>
            </a:r>
            <a:r>
              <a:rPr lang="es-AR" sz="600" b="1" dirty="0" err="1"/>
              <a:t>term</a:t>
            </a:r>
            <a:r>
              <a:rPr lang="es-AR" sz="600" b="1" dirty="0"/>
              <a:t> </a:t>
            </a:r>
            <a:r>
              <a:rPr lang="es-AR" sz="600" b="1" dirty="0" err="1"/>
              <a:t>continuous</a:t>
            </a:r>
            <a:r>
              <a:rPr lang="es-AR" sz="600" b="1" dirty="0"/>
              <a:t> </a:t>
            </a:r>
            <a:r>
              <a:rPr lang="es-AR" sz="600" b="1" dirty="0" err="1"/>
              <a:t>corn</a:t>
            </a:r>
            <a:r>
              <a:rPr lang="es-AR" sz="600" b="1" dirty="0"/>
              <a:t> and </a:t>
            </a:r>
            <a:r>
              <a:rPr lang="es-AR" sz="600" b="1" dirty="0" err="1"/>
              <a:t>nitrogen</a:t>
            </a:r>
            <a:r>
              <a:rPr lang="es-AR" sz="600" b="1" dirty="0"/>
              <a:t> </a:t>
            </a:r>
            <a:r>
              <a:rPr lang="es-AR" sz="600" b="1" dirty="0" err="1"/>
              <a:t>fertilizer</a:t>
            </a:r>
            <a:r>
              <a:rPr lang="es-AR" sz="600" b="1" dirty="0"/>
              <a:t> </a:t>
            </a:r>
            <a:r>
              <a:rPr lang="es-AR" sz="600" b="1" dirty="0" err="1"/>
              <a:t>effects</a:t>
            </a:r>
            <a:r>
              <a:rPr lang="es-AR" sz="600" b="1" dirty="0"/>
              <a:t> </a:t>
            </a:r>
            <a:r>
              <a:rPr lang="es-AR" sz="600" b="1" dirty="0" err="1"/>
              <a:t>on</a:t>
            </a:r>
            <a:r>
              <a:rPr lang="es-AR" sz="600" b="1" dirty="0"/>
              <a:t> </a:t>
            </a:r>
            <a:r>
              <a:rPr lang="es-AR" sz="600" b="1" dirty="0" err="1"/>
              <a:t>productivity</a:t>
            </a:r>
            <a:r>
              <a:rPr lang="es-AR" sz="600" b="1" dirty="0"/>
              <a:t> and </a:t>
            </a:r>
            <a:r>
              <a:rPr lang="es-AR" sz="600" b="1" dirty="0" err="1"/>
              <a:t>soil</a:t>
            </a:r>
            <a:r>
              <a:rPr lang="es-AR" sz="600" b="1" dirty="0"/>
              <a:t> </a:t>
            </a:r>
            <a:r>
              <a:rPr lang="es-AR" sz="600" b="1" dirty="0" err="1"/>
              <a:t>properties</a:t>
            </a:r>
            <a:r>
              <a:rPr lang="es-AR" sz="600" b="1" dirty="0"/>
              <a:t>. </a:t>
            </a:r>
            <a:r>
              <a:rPr lang="es-AR" sz="600" b="1" dirty="0" err="1"/>
              <a:t>Agron</a:t>
            </a:r>
            <a:r>
              <a:rPr lang="es-AR" sz="600" b="1" dirty="0"/>
              <a:t>. J. 103:1346-1351</a:t>
            </a:r>
            <a:r>
              <a:rPr lang="es-AR" sz="600" b="1" dirty="0" smtClean="0"/>
              <a:t>.</a:t>
            </a:r>
            <a:endParaRPr lang="en-US" sz="600" b="1" dirty="0"/>
          </a:p>
          <a:p>
            <a:pPr marL="0" indent="0">
              <a:buNone/>
            </a:pPr>
            <a:r>
              <a:rPr lang="en-US" sz="600" b="1" dirty="0" err="1"/>
              <a:t>Brezonik</a:t>
            </a:r>
            <a:r>
              <a:rPr lang="en-US" sz="600" b="1" dirty="0"/>
              <a:t>, P. L., </a:t>
            </a:r>
            <a:r>
              <a:rPr lang="en-US" sz="600" b="1" dirty="0" err="1"/>
              <a:t>Bierman</a:t>
            </a:r>
            <a:r>
              <a:rPr lang="en-US" sz="600" b="1" dirty="0"/>
              <a:t> Jr, V. J., Alexander, R., Anderson, J., </a:t>
            </a:r>
            <a:r>
              <a:rPr lang="en-US" sz="600" b="1" dirty="0" err="1"/>
              <a:t>Barko</a:t>
            </a:r>
            <a:r>
              <a:rPr lang="en-US" sz="600" b="1" dirty="0"/>
              <a:t>, J., Dortch, M., ... &amp; Wiseman Jr, W. J. (1999). Effects of reducing nutrient loads to surface waters within the Mississippi River Basin and the Gulf of Mexico. National Oceanic and Atmospheric Administration National Ocean Service Coastal Ocean Program</a:t>
            </a:r>
            <a:r>
              <a:rPr lang="en-US" sz="600" b="1" dirty="0" smtClean="0"/>
              <a:t>.</a:t>
            </a:r>
            <a:endParaRPr lang="en-US" sz="600" b="1" dirty="0"/>
          </a:p>
          <a:p>
            <a:pPr marL="0" indent="0">
              <a:buNone/>
            </a:pPr>
            <a:r>
              <a:rPr lang="en-US" sz="600" b="1" dirty="0"/>
              <a:t>Blevins, R. L., Cook, D., Phillips, S. H., &amp; Phillips, R. E. (1971). Influence of no-tillage on soil moisture. Agronomy Journal, 63(4), 593-596</a:t>
            </a:r>
            <a:r>
              <a:rPr lang="en-US" sz="600" b="1" dirty="0" smtClean="0"/>
              <a:t>.</a:t>
            </a:r>
            <a:endParaRPr lang="en-US" sz="600" b="1" dirty="0"/>
          </a:p>
          <a:p>
            <a:pPr marL="0" indent="0">
              <a:buNone/>
            </a:pPr>
            <a:r>
              <a:rPr lang="en-US" sz="600" b="1" dirty="0"/>
              <a:t>Bundy, L.G., and T.W. </a:t>
            </a:r>
            <a:r>
              <a:rPr lang="en-US" sz="600" b="1" dirty="0" err="1"/>
              <a:t>Andraski</a:t>
            </a:r>
            <a:r>
              <a:rPr lang="en-US" sz="600" b="1" dirty="0"/>
              <a:t>. 1995. Soil yield potential effects on performance of soil nitrate tests. J. Prod. Agric. </a:t>
            </a:r>
            <a:r>
              <a:rPr lang="en-US" sz="600" b="1" dirty="0" smtClean="0"/>
              <a:t>8:561–568</a:t>
            </a:r>
            <a:endParaRPr lang="en-US" sz="600" b="1" dirty="0"/>
          </a:p>
          <a:p>
            <a:pPr marL="0" indent="0">
              <a:buNone/>
            </a:pPr>
            <a:r>
              <a:rPr lang="en-US" sz="600" b="1" dirty="0" err="1"/>
              <a:t>Cerrato</a:t>
            </a:r>
            <a:r>
              <a:rPr lang="en-US" sz="600" b="1" dirty="0"/>
              <a:t>, M.E., and A.M. </a:t>
            </a:r>
            <a:r>
              <a:rPr lang="en-US" sz="600" b="1" dirty="0" err="1"/>
              <a:t>Blackmer</a:t>
            </a:r>
            <a:r>
              <a:rPr lang="en-US" sz="600" b="1" dirty="0"/>
              <a:t>. 1990. Comparison of models for describing maize yield response to nitrogen fertilizer. </a:t>
            </a:r>
            <a:r>
              <a:rPr lang="en-US" sz="600" b="1" dirty="0" err="1"/>
              <a:t>Agron</a:t>
            </a:r>
            <a:r>
              <a:rPr lang="en-US" sz="600" b="1" dirty="0"/>
              <a:t>.   J. 82:138–143</a:t>
            </a:r>
            <a:r>
              <a:rPr lang="en-US" sz="600" b="1" dirty="0" smtClean="0"/>
              <a:t>.</a:t>
            </a:r>
            <a:endParaRPr lang="en-US" sz="600" b="1" dirty="0"/>
          </a:p>
          <a:p>
            <a:pPr marL="0" indent="0">
              <a:buNone/>
            </a:pPr>
            <a:r>
              <a:rPr lang="en-US" sz="600" b="1" dirty="0"/>
              <a:t>David, M. B., Gentry, L. E., </a:t>
            </a:r>
            <a:r>
              <a:rPr lang="en-US" sz="600" b="1" dirty="0" err="1"/>
              <a:t>Kovacic</a:t>
            </a:r>
            <a:r>
              <a:rPr lang="en-US" sz="600" b="1" dirty="0"/>
              <a:t>, D. A., &amp; Smith, K. M. (1997). Nitrogen balance in and export from an agricultural watershed. J. </a:t>
            </a:r>
            <a:r>
              <a:rPr lang="en-US" sz="600" b="1" dirty="0" err="1"/>
              <a:t>Environ.Qual</a:t>
            </a:r>
            <a:r>
              <a:rPr lang="en-US" sz="600" b="1" dirty="0"/>
              <a:t>., 26(4), 1038-1048</a:t>
            </a:r>
            <a:r>
              <a:rPr lang="en-US" sz="600" b="1" dirty="0" smtClean="0"/>
              <a:t>.</a:t>
            </a:r>
            <a:endParaRPr lang="en-US" sz="600" b="1" dirty="0"/>
          </a:p>
          <a:p>
            <a:pPr marL="0" indent="0">
              <a:buNone/>
            </a:pPr>
            <a:r>
              <a:rPr lang="en-US" sz="600" b="1" dirty="0"/>
              <a:t>Davis, D.M., P.H. Gowda, D. J. </a:t>
            </a:r>
            <a:r>
              <a:rPr lang="en-US" sz="600" b="1" dirty="0" err="1"/>
              <a:t>Mulla</a:t>
            </a:r>
            <a:r>
              <a:rPr lang="en-US" sz="600" b="1" dirty="0"/>
              <a:t>, and G.W. Randall.  2000. Modeling nitrate nitrogen leaching in response to nitrogen fertilizer rate and tile drain depth or spacing for southern Minnesota, USA. J. </a:t>
            </a:r>
            <a:r>
              <a:rPr lang="en-US" sz="600" b="1" dirty="0" err="1"/>
              <a:t>Env</a:t>
            </a:r>
            <a:r>
              <a:rPr lang="en-US" sz="600" b="1" dirty="0"/>
              <a:t>. Qual. 29:1568-1581</a:t>
            </a:r>
            <a:r>
              <a:rPr lang="en-US" sz="600" b="1" dirty="0" smtClean="0"/>
              <a:t>.</a:t>
            </a:r>
            <a:endParaRPr lang="en-US" sz="600" b="1" dirty="0"/>
          </a:p>
          <a:p>
            <a:pPr marL="0" indent="0">
              <a:buNone/>
            </a:pPr>
            <a:r>
              <a:rPr lang="en-US" sz="600" b="1" dirty="0"/>
              <a:t>Derby, N. E., Steele, D. D., </a:t>
            </a:r>
            <a:r>
              <a:rPr lang="en-US" sz="600" b="1" dirty="0" err="1"/>
              <a:t>Terpstra</a:t>
            </a:r>
            <a:r>
              <a:rPr lang="en-US" sz="600" b="1" dirty="0"/>
              <a:t>, J., </a:t>
            </a:r>
            <a:r>
              <a:rPr lang="en-US" sz="600" b="1" dirty="0" err="1"/>
              <a:t>Knighton</a:t>
            </a:r>
            <a:r>
              <a:rPr lang="en-US" sz="600" b="1" dirty="0"/>
              <a:t>, R. E., &amp; Casey, F. X. (2005). Interactions of nitrogen, weather, soil, and irrigation on maize yield. Agronomy journal, 97(5), 1342-1351.</a:t>
            </a:r>
          </a:p>
          <a:p>
            <a:pPr marL="0" indent="0">
              <a:buNone/>
            </a:pPr>
            <a:r>
              <a:rPr lang="en-US" sz="600" b="1" dirty="0"/>
              <a:t> </a:t>
            </a:r>
            <a:r>
              <a:rPr lang="en-US" sz="600" b="1" dirty="0" err="1" smtClean="0"/>
              <a:t>Fenster</a:t>
            </a:r>
            <a:r>
              <a:rPr lang="en-US" sz="600" b="1" dirty="0"/>
              <a:t>, W. E., C. J. </a:t>
            </a:r>
            <a:r>
              <a:rPr lang="en-US" sz="600" b="1" dirty="0" err="1"/>
              <a:t>Overdahl</a:t>
            </a:r>
            <a:r>
              <a:rPr lang="en-US" sz="600" b="1" dirty="0"/>
              <a:t>, Randall, G. W., &amp; </a:t>
            </a:r>
            <a:r>
              <a:rPr lang="en-US" sz="600" b="1" dirty="0" err="1"/>
              <a:t>Schoper</a:t>
            </a:r>
            <a:r>
              <a:rPr lang="en-US" sz="600" b="1" dirty="0"/>
              <a:t>, R. P. (1978). Effect of Nitrogen Fertilizer on Maize Yield and Soil Nitrates (Vol. 153). Agricultural Experiment Station, University of Minnesota</a:t>
            </a:r>
            <a:r>
              <a:rPr lang="en-US" sz="600" b="1" dirty="0" smtClean="0"/>
              <a:t>.</a:t>
            </a:r>
            <a:r>
              <a:rPr lang="en-US" sz="600" b="1" dirty="0"/>
              <a:t> </a:t>
            </a:r>
          </a:p>
          <a:p>
            <a:pPr marL="0" indent="0">
              <a:buNone/>
            </a:pPr>
            <a:r>
              <a:rPr lang="en-US" sz="600" b="1" dirty="0"/>
              <a:t>Ismail, I., Blevins, R. L., &amp; Frye, W. W. (1994). Long-term no-tillage effects on soil properties and continuous maize yields. Soil Science Society of America Journal, 58(1), </a:t>
            </a:r>
            <a:r>
              <a:rPr lang="en-US" sz="600" b="1" dirty="0" smtClean="0"/>
              <a:t>193-198</a:t>
            </a:r>
            <a:endParaRPr lang="en-US" sz="600" b="1" dirty="0"/>
          </a:p>
          <a:p>
            <a:pPr marL="0" indent="0">
              <a:buNone/>
            </a:pPr>
            <a:r>
              <a:rPr lang="es-AR" sz="600" b="1" dirty="0" err="1"/>
              <a:t>Jaynes</a:t>
            </a:r>
            <a:r>
              <a:rPr lang="es-AR" sz="600" b="1" dirty="0"/>
              <a:t>, D. B., </a:t>
            </a:r>
            <a:r>
              <a:rPr lang="es-AR" sz="600" b="1" dirty="0" err="1"/>
              <a:t>Colvin</a:t>
            </a:r>
            <a:r>
              <a:rPr lang="es-AR" sz="600" b="1" dirty="0"/>
              <a:t>, T. S., </a:t>
            </a:r>
            <a:r>
              <a:rPr lang="es-AR" sz="600" b="1" dirty="0" err="1"/>
              <a:t>Karlen</a:t>
            </a:r>
            <a:r>
              <a:rPr lang="es-AR" sz="600" b="1" dirty="0"/>
              <a:t>, D. L., </a:t>
            </a:r>
            <a:r>
              <a:rPr lang="es-AR" sz="600" b="1" dirty="0" err="1"/>
              <a:t>Cambardella</a:t>
            </a:r>
            <a:r>
              <a:rPr lang="es-AR" sz="600" b="1" dirty="0"/>
              <a:t>, C. A., &amp; </a:t>
            </a:r>
            <a:r>
              <a:rPr lang="es-AR" sz="600" b="1" dirty="0" err="1"/>
              <a:t>Meek</a:t>
            </a:r>
            <a:r>
              <a:rPr lang="es-AR" sz="600" b="1" dirty="0"/>
              <a:t>, D. W. (2001). </a:t>
            </a:r>
            <a:r>
              <a:rPr lang="en-US" sz="600" b="1" dirty="0"/>
              <a:t>Nitrate loss in subsurface drainage as affected by nitrogen fertilizer rate. J. </a:t>
            </a:r>
            <a:r>
              <a:rPr lang="en-US" sz="600" b="1" dirty="0" err="1"/>
              <a:t>Environ.Qual</a:t>
            </a:r>
            <a:r>
              <a:rPr lang="en-US" sz="600" b="1" dirty="0"/>
              <a:t>. 30(4), 1305-1314</a:t>
            </a:r>
            <a:r>
              <a:rPr lang="en-US" sz="600" b="1" dirty="0" smtClean="0"/>
              <a:t>.</a:t>
            </a:r>
            <a:endParaRPr lang="en-US" sz="600" b="1" dirty="0"/>
          </a:p>
          <a:p>
            <a:pPr marL="0" indent="0">
              <a:buNone/>
            </a:pPr>
            <a:r>
              <a:rPr lang="en-US" sz="600" b="1" dirty="0" err="1"/>
              <a:t>Jokela</a:t>
            </a:r>
            <a:r>
              <a:rPr lang="en-US" sz="600" b="1" dirty="0"/>
              <a:t>, W. E., &amp; Randall, G. W. (1989). Maize yield and residual soil nitrate as affected by time and rate of nitrogen application. Agronomy journal, 81(5), 720-726</a:t>
            </a:r>
            <a:r>
              <a:rPr lang="en-US" sz="600" b="1" dirty="0" smtClean="0"/>
              <a:t>.</a:t>
            </a:r>
            <a:endParaRPr lang="en-US" sz="600" b="1" dirty="0"/>
          </a:p>
          <a:p>
            <a:pPr marL="0" indent="0">
              <a:buNone/>
            </a:pPr>
            <a:r>
              <a:rPr lang="en-US" sz="600" b="1" dirty="0" err="1"/>
              <a:t>Lory</a:t>
            </a:r>
            <a:r>
              <a:rPr lang="en-US" sz="600" b="1" dirty="0"/>
              <a:t>, J.A., and P.C. </a:t>
            </a:r>
            <a:r>
              <a:rPr lang="en-US" sz="600" b="1" dirty="0" err="1"/>
              <a:t>Scharf</a:t>
            </a:r>
            <a:r>
              <a:rPr lang="en-US" sz="600" b="1" dirty="0"/>
              <a:t>. 2003. Yield goal versus delta yield for predicting fertilizer nitrogen need in maize. </a:t>
            </a:r>
            <a:r>
              <a:rPr lang="en-US" sz="600" b="1" dirty="0" err="1"/>
              <a:t>Agron</a:t>
            </a:r>
            <a:r>
              <a:rPr lang="en-US" sz="600" b="1" dirty="0"/>
              <a:t>. J. 95:994-999. </a:t>
            </a:r>
          </a:p>
          <a:p>
            <a:pPr marL="0" indent="0">
              <a:buNone/>
            </a:pPr>
            <a:r>
              <a:rPr lang="en-US" sz="600" b="1" dirty="0" err="1"/>
              <a:t>Mallarino</a:t>
            </a:r>
            <a:r>
              <a:rPr lang="en-US" sz="600" b="1" dirty="0"/>
              <a:t>, A.P., and E. Ortiz-Torres. 2006. A long-term look at crop rotation effects on maize yield and response to N fertilization. In: The Integrated Crop Management Conference Proceedings, Ames, IA. 29–30 Nov. 2006. Iowa State Univ. Ext., Ames. p. 209–213</a:t>
            </a:r>
            <a:r>
              <a:rPr lang="en-US" sz="600" b="1" dirty="0" smtClean="0"/>
              <a:t>.</a:t>
            </a:r>
            <a:endParaRPr lang="en-US" sz="600" b="1" dirty="0"/>
          </a:p>
          <a:p>
            <a:pPr marL="0" indent="0">
              <a:buNone/>
            </a:pPr>
            <a:r>
              <a:rPr lang="en-US" sz="600" b="1" dirty="0" err="1"/>
              <a:t>Malzer</a:t>
            </a:r>
            <a:r>
              <a:rPr lang="en-US" sz="600" b="1" dirty="0"/>
              <a:t>, G.L., P.J. Copeland, J.G. Davis, J.A. Lamb, P.C. Robert, and T.W. </a:t>
            </a:r>
            <a:r>
              <a:rPr lang="en-US" sz="600" b="1" dirty="0" err="1"/>
              <a:t>Bruulsema</a:t>
            </a:r>
            <a:r>
              <a:rPr lang="en-US" sz="600" b="1" dirty="0"/>
              <a:t>. 1996. Spatial variability of profitability in site- specific N management. p. 967–975. In P.C. Robert et al. (ed.) Precision agriculture. Proc. Int. Conf., 3rd, Minneapolis, MN. 23–26 June 1996. ASA, CSSA, and SSSA, Madison, </a:t>
            </a:r>
            <a:r>
              <a:rPr lang="en-US" sz="600" b="1" dirty="0" smtClean="0"/>
              <a:t>WI</a:t>
            </a:r>
            <a:endParaRPr lang="en-US" sz="600" b="1" dirty="0"/>
          </a:p>
          <a:p>
            <a:pPr marL="0" indent="0">
              <a:buNone/>
            </a:pPr>
            <a:r>
              <a:rPr lang="en-US" sz="600" b="1" dirty="0" err="1"/>
              <a:t>Mamo</a:t>
            </a:r>
            <a:r>
              <a:rPr lang="en-US" sz="600" b="1" dirty="0"/>
              <a:t>, M., </a:t>
            </a:r>
            <a:r>
              <a:rPr lang="en-US" sz="600" b="1" dirty="0" err="1"/>
              <a:t>Malzer</a:t>
            </a:r>
            <a:r>
              <a:rPr lang="en-US" sz="600" b="1" dirty="0"/>
              <a:t>, G. L., </a:t>
            </a:r>
            <a:r>
              <a:rPr lang="en-US" sz="600" b="1" dirty="0" err="1"/>
              <a:t>Mulla</a:t>
            </a:r>
            <a:r>
              <a:rPr lang="en-US" sz="600" b="1" dirty="0"/>
              <a:t>, D. J., Huggins, D. R., &amp; </a:t>
            </a:r>
            <a:r>
              <a:rPr lang="en-US" sz="600" b="1" dirty="0" err="1"/>
              <a:t>Strock</a:t>
            </a:r>
            <a:r>
              <a:rPr lang="en-US" sz="600" b="1" dirty="0"/>
              <a:t>, J. (2003). Spatial and temporal variation in economically optimum nitrogen rate for maize. </a:t>
            </a:r>
            <a:r>
              <a:rPr lang="en-US" sz="600" b="1" dirty="0" err="1"/>
              <a:t>Agron</a:t>
            </a:r>
            <a:r>
              <a:rPr lang="en-US" sz="600" b="1" dirty="0"/>
              <a:t>. J. 95(4), 958-964</a:t>
            </a:r>
            <a:r>
              <a:rPr lang="en-US" sz="600" b="1" dirty="0" smtClean="0"/>
              <a:t>.</a:t>
            </a:r>
            <a:endParaRPr lang="en-US" sz="600" b="1" dirty="0"/>
          </a:p>
          <a:p>
            <a:pPr marL="0" indent="0">
              <a:buNone/>
            </a:pPr>
            <a:r>
              <a:rPr lang="en-US" sz="600" b="1" dirty="0" err="1"/>
              <a:t>Onken</a:t>
            </a:r>
            <a:r>
              <a:rPr lang="en-US" sz="600" b="1" dirty="0"/>
              <a:t>, A.B., R.L. Matheson, and D.M. Nesmith. 1985. Fertilizer nitrogen and residual nitrate-nitrogen effects on irrigated </a:t>
            </a:r>
            <a:r>
              <a:rPr lang="en-US" sz="600" b="1" dirty="0" err="1"/>
              <a:t>maizeyield</a:t>
            </a:r>
            <a:r>
              <a:rPr lang="en-US" sz="600" b="1" dirty="0"/>
              <a:t>. Soil Sci. Soc. Am. J. 49:134–139</a:t>
            </a:r>
            <a:r>
              <a:rPr lang="en-US" sz="600" b="1" dirty="0" smtClean="0"/>
              <a:t>.</a:t>
            </a:r>
            <a:endParaRPr lang="en-US" sz="600" b="1" dirty="0"/>
          </a:p>
          <a:p>
            <a:pPr marL="0" indent="0">
              <a:buNone/>
            </a:pPr>
            <a:r>
              <a:rPr lang="en-US" sz="600" b="1" dirty="0"/>
              <a:t>Randall, </a:t>
            </a:r>
            <a:r>
              <a:rPr lang="en-US" sz="600" b="1" dirty="0" err="1"/>
              <a:t>Gyles</a:t>
            </a:r>
            <a:r>
              <a:rPr lang="en-US" sz="600" b="1" dirty="0"/>
              <a:t> W., Jeffrey A. </a:t>
            </a:r>
            <a:r>
              <a:rPr lang="en-US" sz="600" b="1" dirty="0" err="1"/>
              <a:t>Vetsch</a:t>
            </a:r>
            <a:r>
              <a:rPr lang="en-US" sz="600" b="1" dirty="0"/>
              <a:t>, and Jerald R. Huffman. 2003. Maize production on a subsurface-drained </a:t>
            </a:r>
            <a:r>
              <a:rPr lang="en-US" sz="600" b="1" dirty="0" err="1"/>
              <a:t>mollisol</a:t>
            </a:r>
            <a:r>
              <a:rPr lang="en-US" sz="600" b="1" dirty="0"/>
              <a:t> as affected by time of nitrogen application and </a:t>
            </a:r>
            <a:r>
              <a:rPr lang="en-US" sz="600" b="1" dirty="0" err="1"/>
              <a:t>nitrapyrin</a:t>
            </a:r>
            <a:r>
              <a:rPr lang="en-US" sz="600" b="1" dirty="0"/>
              <a:t>.  </a:t>
            </a:r>
            <a:r>
              <a:rPr lang="en-US" sz="600" b="1" dirty="0" err="1"/>
              <a:t>Agron</a:t>
            </a:r>
            <a:r>
              <a:rPr lang="en-US" sz="600" b="1" dirty="0"/>
              <a:t>. J. 95:1213-1219</a:t>
            </a:r>
            <a:r>
              <a:rPr lang="en-US" sz="600" b="1" dirty="0" smtClean="0"/>
              <a:t>.</a:t>
            </a:r>
            <a:endParaRPr lang="en-US" sz="600" b="1" dirty="0"/>
          </a:p>
          <a:p>
            <a:pPr marL="0" indent="0">
              <a:buNone/>
            </a:pPr>
            <a:r>
              <a:rPr lang="en-US" sz="600" b="1" dirty="0"/>
              <a:t>Raun, W. R., J. B. Solie &amp; Stone, M. L. (2011). Independence of yield potential and crop nitrogen response. Precision Agriculture, 12(4), </a:t>
            </a:r>
            <a:r>
              <a:rPr lang="en-US" sz="600" b="1" dirty="0" smtClean="0"/>
              <a:t>508-518</a:t>
            </a:r>
            <a:endParaRPr lang="en-US" sz="600" b="1" dirty="0"/>
          </a:p>
          <a:p>
            <a:pPr marL="0" indent="0">
              <a:buNone/>
            </a:pPr>
            <a:r>
              <a:rPr lang="en-US" sz="600" b="1" dirty="0" err="1"/>
              <a:t>Scharf</a:t>
            </a:r>
            <a:r>
              <a:rPr lang="en-US" sz="600" b="1" dirty="0"/>
              <a:t>, P. C., Kitchen, N. R., </a:t>
            </a:r>
            <a:r>
              <a:rPr lang="en-US" sz="600" b="1" dirty="0" err="1"/>
              <a:t>Sudduth</a:t>
            </a:r>
            <a:r>
              <a:rPr lang="en-US" sz="600" b="1" dirty="0"/>
              <a:t>, K. A., Davis, J. G., Hubbard, V. C., &amp; </a:t>
            </a:r>
            <a:r>
              <a:rPr lang="en-US" sz="600" b="1" dirty="0" err="1"/>
              <a:t>Lory</a:t>
            </a:r>
            <a:r>
              <a:rPr lang="en-US" sz="600" b="1" dirty="0"/>
              <a:t>, J. A. (2005).Field-scale variability in optimal nitrogen fertilizer rate for maize. </a:t>
            </a:r>
            <a:r>
              <a:rPr lang="en-US" sz="600" b="1" dirty="0" err="1"/>
              <a:t>Agron</a:t>
            </a:r>
            <a:r>
              <a:rPr lang="en-US" sz="600" b="1" dirty="0"/>
              <a:t>. J. 97(2), 452-461</a:t>
            </a:r>
            <a:r>
              <a:rPr lang="en-US" sz="600" b="1" dirty="0" smtClean="0"/>
              <a:t>.</a:t>
            </a:r>
            <a:endParaRPr lang="en-US" sz="600" b="1" dirty="0"/>
          </a:p>
          <a:p>
            <a:pPr marL="0" indent="0">
              <a:buNone/>
            </a:pPr>
            <a:r>
              <a:rPr lang="en-US" sz="600" b="1" dirty="0"/>
              <a:t>Schlegel, A.J., and J.L. </a:t>
            </a:r>
            <a:r>
              <a:rPr lang="en-US" sz="600" b="1" dirty="0" err="1"/>
              <a:t>Havlin</a:t>
            </a:r>
            <a:r>
              <a:rPr lang="en-US" sz="600" b="1" dirty="0"/>
              <a:t>. 1995. Maize response to long-</a:t>
            </a:r>
            <a:r>
              <a:rPr lang="en-US" sz="600" b="1" dirty="0" err="1"/>
              <a:t>termnitrogen</a:t>
            </a:r>
            <a:r>
              <a:rPr lang="en-US" sz="600" b="1" dirty="0"/>
              <a:t> and phosphorus fertilization. J. Prod. Agric. 8:181–185</a:t>
            </a:r>
            <a:r>
              <a:rPr lang="en-US" sz="600" b="1" dirty="0" smtClean="0"/>
              <a:t>.</a:t>
            </a:r>
            <a:endParaRPr lang="en-US" sz="600" b="1" dirty="0"/>
          </a:p>
          <a:p>
            <a:pPr marL="0" indent="0">
              <a:buNone/>
            </a:pPr>
            <a:r>
              <a:rPr lang="en-US" sz="600" b="1" dirty="0" err="1"/>
              <a:t>Varvel</a:t>
            </a:r>
            <a:r>
              <a:rPr lang="en-US" sz="600" b="1" dirty="0"/>
              <a:t>, G.E., W.W. Wilhelm, J.F. Shanahan, and J.S. </a:t>
            </a:r>
            <a:r>
              <a:rPr lang="en-US" sz="600" b="1" dirty="0" err="1"/>
              <a:t>Schepers</a:t>
            </a:r>
            <a:r>
              <a:rPr lang="en-US" sz="600" b="1" dirty="0"/>
              <a:t>. 2007. An algorithm for maize nitrogen recommendations using a chlorophyll meter based sufficiency index.  </a:t>
            </a:r>
            <a:r>
              <a:rPr lang="en-US" sz="600" b="1" dirty="0" err="1"/>
              <a:t>Agron</a:t>
            </a:r>
            <a:r>
              <a:rPr lang="en-US" sz="600" b="1" dirty="0"/>
              <a:t>. J. 99:701-706</a:t>
            </a:r>
            <a:r>
              <a:rPr lang="en-US" sz="600" b="1" dirty="0" smtClean="0"/>
              <a:t>.</a:t>
            </a:r>
            <a:r>
              <a:rPr lang="en-US" sz="600" b="1" dirty="0"/>
              <a:t> </a:t>
            </a:r>
          </a:p>
          <a:p>
            <a:pPr marL="0" indent="0">
              <a:buNone/>
            </a:pPr>
            <a:r>
              <a:rPr lang="en-US" sz="600" b="1" dirty="0" err="1"/>
              <a:t>Vetsch</a:t>
            </a:r>
            <a:r>
              <a:rPr lang="en-US" sz="600" b="1" dirty="0"/>
              <a:t>, Jeffrey A., and </a:t>
            </a:r>
            <a:r>
              <a:rPr lang="en-US" sz="600" b="1" dirty="0" err="1"/>
              <a:t>Gyles</a:t>
            </a:r>
            <a:r>
              <a:rPr lang="en-US" sz="600" b="1" dirty="0"/>
              <a:t> W. Randall. 2004. Maize production as affected by nitrogen application timing and tillage. </a:t>
            </a:r>
            <a:r>
              <a:rPr lang="en-US" sz="600" b="1" dirty="0" err="1"/>
              <a:t>Agron</a:t>
            </a:r>
            <a:r>
              <a:rPr lang="en-US" sz="600" b="1" dirty="0"/>
              <a:t>. J. 96:502-509. </a:t>
            </a:r>
          </a:p>
        </p:txBody>
      </p:sp>
    </p:spTree>
    <p:extLst>
      <p:ext uri="{BB962C8B-B14F-4D97-AF65-F5344CB8AC3E}">
        <p14:creationId xmlns:p14="http://schemas.microsoft.com/office/powerpoint/2010/main" val="5708407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839200" cy="707886"/>
          </a:xfrm>
          <a:prstGeom prst="rect">
            <a:avLst/>
          </a:prstGeom>
          <a:noFill/>
        </p:spPr>
        <p:txBody>
          <a:bodyPr wrap="square" rtlCol="0">
            <a:spAutoFit/>
          </a:bodyPr>
          <a:lstStyle/>
          <a:p>
            <a:endParaRPr lang="en-US" dirty="0"/>
          </a:p>
        </p:txBody>
      </p:sp>
      <p:sp>
        <p:nvSpPr>
          <p:cNvPr id="3" name="TextBox 2"/>
          <p:cNvSpPr txBox="1"/>
          <p:nvPr/>
        </p:nvSpPr>
        <p:spPr>
          <a:xfrm>
            <a:off x="457200" y="457200"/>
            <a:ext cx="8077200" cy="3847207"/>
          </a:xfrm>
          <a:prstGeom prst="rect">
            <a:avLst/>
          </a:prstGeom>
          <a:noFill/>
        </p:spPr>
        <p:txBody>
          <a:bodyPr wrap="square" rtlCol="0">
            <a:spAutoFit/>
          </a:bodyPr>
          <a:lstStyle/>
          <a:p>
            <a:r>
              <a:rPr lang="en-US" sz="2800" dirty="0" smtClean="0"/>
              <a:t>Grain production is vital because worldwide people get 48% of their calories from eating grain directly. As incomes rise, the percent drops dramatically as diets change to include more meat, milk, eggs and other foods that require more grain to produce. About 48% of grains are eaten directly, 35% fed to animals, and 17% for ethanol and other fuels.</a:t>
            </a:r>
            <a:endParaRPr lang="en-US" sz="2400" dirty="0" smtClean="0"/>
          </a:p>
          <a:p>
            <a:endParaRPr lang="en-US" sz="2400" dirty="0"/>
          </a:p>
          <a:p>
            <a:r>
              <a:rPr lang="en-US" sz="2400" dirty="0" err="1" smtClean="0"/>
              <a:t>Worldwatch</a:t>
            </a:r>
            <a:r>
              <a:rPr lang="en-US" sz="2400" dirty="0" smtClean="0"/>
              <a:t> </a:t>
            </a:r>
            <a:r>
              <a:rPr lang="en-US" sz="2400" dirty="0"/>
              <a:t>Institute, August 12, 2011 </a:t>
            </a:r>
            <a:r>
              <a:rPr lang="en-US" sz="2400" dirty="0" smtClean="0"/>
              <a:t>worldwatch.org</a:t>
            </a:r>
            <a:endParaRPr lang="en-US" sz="2800" dirty="0"/>
          </a:p>
        </p:txBody>
      </p:sp>
    </p:spTree>
    <p:extLst>
      <p:ext uri="{BB962C8B-B14F-4D97-AF65-F5344CB8AC3E}">
        <p14:creationId xmlns:p14="http://schemas.microsoft.com/office/powerpoint/2010/main" val="21423130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quarter" idx="13"/>
            <p:extLst>
              <p:ext uri="{D42A27DB-BD31-4B8C-83A1-F6EECF244321}">
                <p14:modId xmlns:p14="http://schemas.microsoft.com/office/powerpoint/2010/main" val="4112338781"/>
              </p:ext>
            </p:extLst>
          </p:nvPr>
        </p:nvGraphicFramePr>
        <p:xfrm>
          <a:off x="152400" y="1371600"/>
          <a:ext cx="8839201" cy="2639565"/>
        </p:xfrm>
        <a:graphic>
          <a:graphicData uri="http://schemas.openxmlformats.org/drawingml/2006/table">
            <a:tbl>
              <a:tblPr>
                <a:tableStyleId>{5C22544A-7EE6-4342-B048-85BDC9FD1C3A}</a:tableStyleId>
              </a:tblPr>
              <a:tblGrid>
                <a:gridCol w="731085"/>
                <a:gridCol w="1578766"/>
                <a:gridCol w="2621824"/>
                <a:gridCol w="957975"/>
                <a:gridCol w="1663849"/>
                <a:gridCol w="1285702"/>
              </a:tblGrid>
              <a:tr h="176097">
                <a:tc>
                  <a:txBody>
                    <a:bodyPr/>
                    <a:lstStyle/>
                    <a:p>
                      <a:pPr algn="l" fontAlgn="b"/>
                      <a:endParaRPr lang="en-US" sz="1400" b="1" i="0" u="none" strike="noStrike" dirty="0">
                        <a:solidFill>
                          <a:srgbClr val="000000"/>
                        </a:solidFill>
                        <a:effectLst/>
                        <a:latin typeface="Calibri"/>
                      </a:endParaRPr>
                    </a:p>
                  </a:txBody>
                  <a:tcPr marL="8805" marR="8805" marT="8805" marB="0" anchor="b">
                    <a:solidFill>
                      <a:srgbClr val="FF9933"/>
                    </a:solidFill>
                  </a:tcPr>
                </a:tc>
                <a:tc>
                  <a:txBody>
                    <a:bodyPr/>
                    <a:lstStyle/>
                    <a:p>
                      <a:pPr algn="l" fontAlgn="ctr"/>
                      <a:r>
                        <a:rPr lang="en-US" sz="1400" b="1" u="sng" strike="noStrike" dirty="0">
                          <a:effectLst/>
                        </a:rPr>
                        <a:t>Location</a:t>
                      </a:r>
                      <a:endParaRPr lang="en-US" sz="1400" b="1" i="0" u="sng" strike="noStrike" dirty="0">
                        <a:solidFill>
                          <a:srgbClr val="000000"/>
                        </a:solidFill>
                        <a:effectLst/>
                        <a:latin typeface="Calibri"/>
                      </a:endParaRPr>
                    </a:p>
                  </a:txBody>
                  <a:tcPr marL="8805" marR="8805" marT="8805" marB="0" anchor="ctr">
                    <a:solidFill>
                      <a:srgbClr val="FF9933"/>
                    </a:solidFill>
                  </a:tcPr>
                </a:tc>
                <a:tc>
                  <a:txBody>
                    <a:bodyPr/>
                    <a:lstStyle/>
                    <a:p>
                      <a:pPr algn="l" fontAlgn="ctr"/>
                      <a:r>
                        <a:rPr lang="en-US" sz="1400" b="1" u="sng" strike="noStrike" dirty="0">
                          <a:effectLst/>
                        </a:rPr>
                        <a:t>Soil, management</a:t>
                      </a:r>
                      <a:endParaRPr lang="en-US" sz="1400" b="1" i="0" u="sng" strike="noStrike" dirty="0">
                        <a:solidFill>
                          <a:srgbClr val="000000"/>
                        </a:solidFill>
                        <a:effectLst/>
                        <a:latin typeface="Calibri"/>
                      </a:endParaRPr>
                    </a:p>
                  </a:txBody>
                  <a:tcPr marL="8805" marR="8805" marT="8805" marB="0" anchor="ctr">
                    <a:solidFill>
                      <a:srgbClr val="FF9933"/>
                    </a:solidFill>
                  </a:tcPr>
                </a:tc>
                <a:tc>
                  <a:txBody>
                    <a:bodyPr/>
                    <a:lstStyle/>
                    <a:p>
                      <a:pPr algn="l" fontAlgn="ctr"/>
                      <a:r>
                        <a:rPr lang="en-US" sz="1400" b="1" u="sng" strike="noStrike" dirty="0">
                          <a:effectLst/>
                        </a:rPr>
                        <a:t>Year Initiated</a:t>
                      </a:r>
                      <a:endParaRPr lang="en-US" sz="1400" b="1" i="0" u="sng" strike="noStrike" dirty="0">
                        <a:solidFill>
                          <a:srgbClr val="000000"/>
                        </a:solidFill>
                        <a:effectLst/>
                        <a:latin typeface="Calibri"/>
                      </a:endParaRPr>
                    </a:p>
                  </a:txBody>
                  <a:tcPr marL="8805" marR="8805" marT="8805" marB="0" anchor="ctr">
                    <a:solidFill>
                      <a:srgbClr val="FF9933"/>
                    </a:solidFill>
                  </a:tcPr>
                </a:tc>
                <a:tc>
                  <a:txBody>
                    <a:bodyPr/>
                    <a:lstStyle/>
                    <a:p>
                      <a:pPr algn="l" fontAlgn="ctr"/>
                      <a:r>
                        <a:rPr lang="en-US" sz="1400" b="1" u="sng" strike="noStrike" dirty="0">
                          <a:effectLst/>
                        </a:rPr>
                        <a:t>Years included (total years)</a:t>
                      </a:r>
                      <a:endParaRPr lang="en-US" sz="1400" b="1" i="0" u="sng" strike="noStrike" dirty="0">
                        <a:solidFill>
                          <a:srgbClr val="000000"/>
                        </a:solidFill>
                        <a:effectLst/>
                        <a:latin typeface="Calibri"/>
                      </a:endParaRPr>
                    </a:p>
                  </a:txBody>
                  <a:tcPr marL="8805" marR="8805" marT="8805" marB="0" anchor="ctr">
                    <a:solidFill>
                      <a:srgbClr val="FF9933"/>
                    </a:solidFill>
                  </a:tcPr>
                </a:tc>
                <a:tc>
                  <a:txBody>
                    <a:bodyPr/>
                    <a:lstStyle/>
                    <a:p>
                      <a:pPr algn="l" fontAlgn="b"/>
                      <a:r>
                        <a:rPr lang="en-US" sz="1400" b="1" u="sng" strike="noStrike" dirty="0">
                          <a:effectLst/>
                        </a:rPr>
                        <a:t>Crop</a:t>
                      </a:r>
                      <a:endParaRPr lang="en-US" sz="1400" b="1" i="0" u="sng" strike="noStrike" dirty="0">
                        <a:solidFill>
                          <a:srgbClr val="000000"/>
                        </a:solidFill>
                        <a:effectLst/>
                        <a:latin typeface="Calibri"/>
                      </a:endParaRPr>
                    </a:p>
                  </a:txBody>
                  <a:tcPr marL="8805" marR="8805" marT="8805" marB="0" anchor="b">
                    <a:solidFill>
                      <a:srgbClr val="FF9933"/>
                    </a:solidFill>
                  </a:tcPr>
                </a:tc>
              </a:tr>
              <a:tr h="202512">
                <a:tc>
                  <a:txBody>
                    <a:bodyPr/>
                    <a:lstStyle/>
                    <a:p>
                      <a:pPr algn="l" fontAlgn="b"/>
                      <a:r>
                        <a:rPr lang="en-US" sz="1400" b="1" i="0" u="none" strike="noStrike" dirty="0" smtClean="0">
                          <a:solidFill>
                            <a:schemeClr val="dk1"/>
                          </a:solidFill>
                          <a:effectLst/>
                          <a:latin typeface="+mn-lt"/>
                        </a:rPr>
                        <a:t>OK</a:t>
                      </a:r>
                    </a:p>
                  </a:txBody>
                  <a:tcPr marL="8805" marR="8805" marT="8805" marB="0" anchor="b"/>
                </a:tc>
                <a:tc>
                  <a:txBody>
                    <a:bodyPr/>
                    <a:lstStyle/>
                    <a:p>
                      <a:pPr algn="l" fontAlgn="ctr"/>
                      <a:r>
                        <a:rPr lang="en-US" sz="1400" b="1" u="none" strike="noStrike" baseline="30000" dirty="0">
                          <a:effectLst/>
                        </a:rPr>
                        <a:t>1</a:t>
                      </a:r>
                      <a:r>
                        <a:rPr lang="en-US" sz="1400" b="1" u="none" strike="noStrike" dirty="0">
                          <a:effectLst/>
                        </a:rPr>
                        <a:t>Stillwater, OK, </a:t>
                      </a:r>
                      <a:r>
                        <a:rPr lang="en-US" sz="1400" b="1" u="none" strike="noStrike" dirty="0" err="1">
                          <a:effectLst/>
                        </a:rPr>
                        <a:t>Magruder</a:t>
                      </a:r>
                      <a:endParaRPr lang="en-US" sz="1400" b="1" i="0" u="none" strike="noStrike" dirty="0">
                        <a:solidFill>
                          <a:srgbClr val="000000"/>
                        </a:solidFill>
                        <a:effectLst/>
                        <a:latin typeface="Calibri"/>
                      </a:endParaRPr>
                    </a:p>
                  </a:txBody>
                  <a:tcPr marL="8805" marR="8805" marT="8805" marB="0" anchor="ctr"/>
                </a:tc>
                <a:tc>
                  <a:txBody>
                    <a:bodyPr/>
                    <a:lstStyle/>
                    <a:p>
                      <a:pPr algn="l" fontAlgn="ctr"/>
                      <a:r>
                        <a:rPr lang="en-US" sz="1400" b="1" u="none" strike="noStrike">
                          <a:effectLst/>
                        </a:rPr>
                        <a:t>Kirkland silt loam </a:t>
                      </a:r>
                      <a:endParaRPr lang="en-US" sz="1400" b="1" i="0" u="none" strike="noStrike">
                        <a:solidFill>
                          <a:srgbClr val="000000"/>
                        </a:solidFill>
                        <a:effectLst/>
                        <a:latin typeface="Calibri"/>
                      </a:endParaRPr>
                    </a:p>
                  </a:txBody>
                  <a:tcPr marL="8805" marR="8805" marT="8805" marB="0" anchor="ctr"/>
                </a:tc>
                <a:tc>
                  <a:txBody>
                    <a:bodyPr/>
                    <a:lstStyle/>
                    <a:p>
                      <a:pPr algn="l" fontAlgn="ctr"/>
                      <a:r>
                        <a:rPr lang="en-US" sz="1400" b="1" u="none" strike="noStrike">
                          <a:effectLst/>
                        </a:rPr>
                        <a:t>1892</a:t>
                      </a:r>
                      <a:endParaRPr lang="en-US" sz="1400" b="1" i="0" u="none" strike="noStrike">
                        <a:solidFill>
                          <a:srgbClr val="000000"/>
                        </a:solidFill>
                        <a:effectLst/>
                        <a:latin typeface="Calibri"/>
                      </a:endParaRPr>
                    </a:p>
                  </a:txBody>
                  <a:tcPr marL="8805" marR="8805" marT="8805" marB="0" anchor="ctr"/>
                </a:tc>
                <a:tc>
                  <a:txBody>
                    <a:bodyPr/>
                    <a:lstStyle/>
                    <a:p>
                      <a:pPr algn="l" fontAlgn="ctr"/>
                      <a:r>
                        <a:rPr lang="en-US" sz="1400" b="1" u="none" strike="noStrike">
                          <a:effectLst/>
                        </a:rPr>
                        <a:t>1958-2011 (53)</a:t>
                      </a:r>
                      <a:endParaRPr lang="en-US" sz="1400" b="1" i="0" u="none" strike="noStrike">
                        <a:solidFill>
                          <a:srgbClr val="000000"/>
                        </a:solidFill>
                        <a:effectLst/>
                        <a:latin typeface="Calibri"/>
                      </a:endParaRPr>
                    </a:p>
                  </a:txBody>
                  <a:tcPr marL="8805" marR="8805" marT="8805" marB="0" anchor="ctr"/>
                </a:tc>
                <a:tc>
                  <a:txBody>
                    <a:bodyPr/>
                    <a:lstStyle/>
                    <a:p>
                      <a:pPr algn="l" fontAlgn="b"/>
                      <a:r>
                        <a:rPr lang="en-US" sz="1400" b="1" u="none" strike="noStrike">
                          <a:effectLst/>
                        </a:rPr>
                        <a:t>winter wheat</a:t>
                      </a:r>
                      <a:endParaRPr lang="en-US" sz="1400" b="1" i="0" u="none" strike="noStrike">
                        <a:solidFill>
                          <a:srgbClr val="000000"/>
                        </a:solidFill>
                        <a:effectLst/>
                        <a:latin typeface="Calibri"/>
                      </a:endParaRPr>
                    </a:p>
                  </a:txBody>
                  <a:tcPr marL="8805" marR="8805" marT="8805" marB="0" anchor="b"/>
                </a:tc>
              </a:tr>
              <a:tr h="202512">
                <a:tc>
                  <a:txBody>
                    <a:bodyPr/>
                    <a:lstStyle/>
                    <a:p>
                      <a:pPr algn="l" fontAlgn="b"/>
                      <a:r>
                        <a:rPr lang="en-US" sz="1400" b="1" i="0" u="none" strike="noStrike" dirty="0" smtClean="0">
                          <a:solidFill>
                            <a:schemeClr val="dk1"/>
                          </a:solidFill>
                          <a:effectLst/>
                          <a:latin typeface="+mn-lt"/>
                        </a:rPr>
                        <a:t>WI</a:t>
                      </a:r>
                      <a:endParaRPr lang="en-US" sz="1400" b="1" i="0" u="none" strike="noStrike" dirty="0">
                        <a:solidFill>
                          <a:srgbClr val="000000"/>
                        </a:solidFill>
                        <a:effectLst/>
                        <a:latin typeface="Calibri"/>
                      </a:endParaRPr>
                    </a:p>
                  </a:txBody>
                  <a:tcPr marL="8805" marR="8805" marT="8805" marB="0" anchor="b"/>
                </a:tc>
                <a:tc>
                  <a:txBody>
                    <a:bodyPr/>
                    <a:lstStyle/>
                    <a:p>
                      <a:pPr algn="l" fontAlgn="ctr"/>
                      <a:r>
                        <a:rPr lang="en-US" sz="1400" b="1" u="none" strike="noStrike" baseline="30000">
                          <a:effectLst/>
                        </a:rPr>
                        <a:t>2</a:t>
                      </a:r>
                      <a:r>
                        <a:rPr lang="en-US" sz="1400" b="1" u="none" strike="noStrike">
                          <a:effectLst/>
                        </a:rPr>
                        <a:t>Arlington, WI</a:t>
                      </a:r>
                      <a:endParaRPr lang="en-US" sz="1400" b="1" i="0" u="none" strike="noStrike">
                        <a:solidFill>
                          <a:srgbClr val="000000"/>
                        </a:solidFill>
                        <a:effectLst/>
                        <a:latin typeface="Calibri"/>
                      </a:endParaRPr>
                    </a:p>
                  </a:txBody>
                  <a:tcPr marL="8805" marR="8805" marT="8805" marB="0" anchor="ctr"/>
                </a:tc>
                <a:tc>
                  <a:txBody>
                    <a:bodyPr/>
                    <a:lstStyle/>
                    <a:p>
                      <a:pPr algn="l" fontAlgn="ctr"/>
                      <a:r>
                        <a:rPr lang="en-US" sz="1400" b="1" u="none" strike="noStrike">
                          <a:effectLst/>
                        </a:rPr>
                        <a:t>Plano silt loam</a:t>
                      </a:r>
                      <a:endParaRPr lang="en-US" sz="1400" b="1" i="0" u="none" strike="noStrike">
                        <a:solidFill>
                          <a:srgbClr val="000000"/>
                        </a:solidFill>
                        <a:effectLst/>
                        <a:latin typeface="Calibri"/>
                      </a:endParaRPr>
                    </a:p>
                  </a:txBody>
                  <a:tcPr marL="8805" marR="8805" marT="8805" marB="0" anchor="ctr"/>
                </a:tc>
                <a:tc>
                  <a:txBody>
                    <a:bodyPr/>
                    <a:lstStyle/>
                    <a:p>
                      <a:pPr algn="l" fontAlgn="ctr"/>
                      <a:r>
                        <a:rPr lang="en-US" sz="1400" b="1" u="none" strike="noStrike">
                          <a:effectLst/>
                        </a:rPr>
                        <a:t>1958</a:t>
                      </a:r>
                      <a:endParaRPr lang="en-US" sz="1400" b="1" i="0" u="none" strike="noStrike">
                        <a:solidFill>
                          <a:srgbClr val="000000"/>
                        </a:solidFill>
                        <a:effectLst/>
                        <a:latin typeface="Calibri"/>
                      </a:endParaRPr>
                    </a:p>
                  </a:txBody>
                  <a:tcPr marL="8805" marR="8805" marT="8805" marB="0" anchor="ctr"/>
                </a:tc>
                <a:tc>
                  <a:txBody>
                    <a:bodyPr/>
                    <a:lstStyle/>
                    <a:p>
                      <a:pPr algn="l" fontAlgn="ctr"/>
                      <a:r>
                        <a:rPr lang="en-US" sz="1400" b="1" u="none" strike="noStrike">
                          <a:effectLst/>
                        </a:rPr>
                        <a:t>1958-2007 (49)</a:t>
                      </a:r>
                      <a:endParaRPr lang="en-US" sz="1400" b="1" i="0" u="none" strike="noStrike">
                        <a:solidFill>
                          <a:srgbClr val="000000"/>
                        </a:solidFill>
                        <a:effectLst/>
                        <a:latin typeface="Calibri"/>
                      </a:endParaRPr>
                    </a:p>
                  </a:txBody>
                  <a:tcPr marL="8805" marR="8805" marT="8805" marB="0" anchor="ctr"/>
                </a:tc>
                <a:tc>
                  <a:txBody>
                    <a:bodyPr/>
                    <a:lstStyle/>
                    <a:p>
                      <a:pPr algn="l" fontAlgn="b"/>
                      <a:r>
                        <a:rPr lang="en-US" sz="1400" b="1" u="none" strike="noStrike">
                          <a:effectLst/>
                        </a:rPr>
                        <a:t>maize</a:t>
                      </a:r>
                      <a:endParaRPr lang="en-US" sz="1400" b="1" i="0" u="none" strike="noStrike">
                        <a:solidFill>
                          <a:srgbClr val="000000"/>
                        </a:solidFill>
                        <a:effectLst/>
                        <a:latin typeface="Calibri"/>
                      </a:endParaRPr>
                    </a:p>
                  </a:txBody>
                  <a:tcPr marL="8805" marR="8805" marT="8805" marB="0" anchor="b"/>
                </a:tc>
              </a:tr>
              <a:tr h="202512">
                <a:tc>
                  <a:txBody>
                    <a:bodyPr/>
                    <a:lstStyle/>
                    <a:p>
                      <a:pPr algn="l" fontAlgn="b"/>
                      <a:r>
                        <a:rPr lang="en-US" sz="1400" b="1" i="0" u="none" strike="noStrike" dirty="0" smtClean="0">
                          <a:solidFill>
                            <a:srgbClr val="000000"/>
                          </a:solidFill>
                          <a:effectLst/>
                          <a:latin typeface="Calibri"/>
                        </a:rPr>
                        <a:t>OK</a:t>
                      </a:r>
                      <a:endParaRPr lang="en-US" sz="1400" b="1" i="0" u="none" strike="noStrike" dirty="0">
                        <a:solidFill>
                          <a:srgbClr val="000000"/>
                        </a:solidFill>
                        <a:effectLst/>
                        <a:latin typeface="Calibri"/>
                      </a:endParaRPr>
                    </a:p>
                  </a:txBody>
                  <a:tcPr marL="8805" marR="8805" marT="8805" marB="0" anchor="b"/>
                </a:tc>
                <a:tc>
                  <a:txBody>
                    <a:bodyPr/>
                    <a:lstStyle/>
                    <a:p>
                      <a:pPr algn="l" fontAlgn="ctr"/>
                      <a:r>
                        <a:rPr lang="en-US" sz="1400" b="1" u="none" strike="noStrike" baseline="30000">
                          <a:effectLst/>
                        </a:rPr>
                        <a:t>3</a:t>
                      </a:r>
                      <a:r>
                        <a:rPr lang="en-US" sz="1400" b="1" u="none" strike="noStrike">
                          <a:effectLst/>
                        </a:rPr>
                        <a:t>Altus, OK, Exp. 406</a:t>
                      </a:r>
                      <a:endParaRPr lang="en-US" sz="1400" b="1" i="0" u="none" strike="noStrike">
                        <a:solidFill>
                          <a:srgbClr val="000000"/>
                        </a:solidFill>
                        <a:effectLst/>
                        <a:latin typeface="Calibri"/>
                      </a:endParaRPr>
                    </a:p>
                  </a:txBody>
                  <a:tcPr marL="8805" marR="8805" marT="8805" marB="0" anchor="ctr"/>
                </a:tc>
                <a:tc>
                  <a:txBody>
                    <a:bodyPr/>
                    <a:lstStyle/>
                    <a:p>
                      <a:pPr algn="l" fontAlgn="ctr"/>
                      <a:r>
                        <a:rPr lang="en-US" sz="1400" b="1" u="none" strike="noStrike">
                          <a:effectLst/>
                        </a:rPr>
                        <a:t>Tillman-Hollister clay loam</a:t>
                      </a:r>
                      <a:endParaRPr lang="en-US" sz="1400" b="1" i="0" u="none" strike="noStrike">
                        <a:solidFill>
                          <a:srgbClr val="000000"/>
                        </a:solidFill>
                        <a:effectLst/>
                        <a:latin typeface="Calibri"/>
                      </a:endParaRPr>
                    </a:p>
                  </a:txBody>
                  <a:tcPr marL="8805" marR="8805" marT="8805" marB="0" anchor="ctr"/>
                </a:tc>
                <a:tc>
                  <a:txBody>
                    <a:bodyPr/>
                    <a:lstStyle/>
                    <a:p>
                      <a:pPr algn="l" fontAlgn="ctr"/>
                      <a:r>
                        <a:rPr lang="en-US" sz="1400" b="1" u="none" strike="noStrike">
                          <a:effectLst/>
                        </a:rPr>
                        <a:t>1966</a:t>
                      </a:r>
                      <a:endParaRPr lang="en-US" sz="1400" b="1" i="0" u="none" strike="noStrike">
                        <a:solidFill>
                          <a:srgbClr val="000000"/>
                        </a:solidFill>
                        <a:effectLst/>
                        <a:latin typeface="Calibri"/>
                      </a:endParaRPr>
                    </a:p>
                  </a:txBody>
                  <a:tcPr marL="8805" marR="8805" marT="8805" marB="0" anchor="ctr"/>
                </a:tc>
                <a:tc>
                  <a:txBody>
                    <a:bodyPr/>
                    <a:lstStyle/>
                    <a:p>
                      <a:pPr algn="l" fontAlgn="ctr"/>
                      <a:r>
                        <a:rPr lang="en-US" sz="1400" b="1" u="none" strike="noStrike">
                          <a:effectLst/>
                        </a:rPr>
                        <a:t>1966-2011 (45)</a:t>
                      </a:r>
                      <a:endParaRPr lang="en-US" sz="1400" b="1" i="0" u="none" strike="noStrike">
                        <a:solidFill>
                          <a:srgbClr val="000000"/>
                        </a:solidFill>
                        <a:effectLst/>
                        <a:latin typeface="Calibri"/>
                      </a:endParaRPr>
                    </a:p>
                  </a:txBody>
                  <a:tcPr marL="8805" marR="8805" marT="8805" marB="0" anchor="ctr"/>
                </a:tc>
                <a:tc>
                  <a:txBody>
                    <a:bodyPr/>
                    <a:lstStyle/>
                    <a:p>
                      <a:pPr algn="l" fontAlgn="b"/>
                      <a:r>
                        <a:rPr lang="en-US" sz="1400" b="1" u="none" strike="noStrike">
                          <a:effectLst/>
                        </a:rPr>
                        <a:t>winter wheat</a:t>
                      </a:r>
                      <a:endParaRPr lang="en-US" sz="1400" b="1" i="0" u="none" strike="noStrike">
                        <a:solidFill>
                          <a:srgbClr val="000000"/>
                        </a:solidFill>
                        <a:effectLst/>
                        <a:latin typeface="Calibri"/>
                      </a:endParaRPr>
                    </a:p>
                  </a:txBody>
                  <a:tcPr marL="8805" marR="8805" marT="8805" marB="0" anchor="b"/>
                </a:tc>
              </a:tr>
              <a:tr h="211316">
                <a:tc>
                  <a:txBody>
                    <a:bodyPr/>
                    <a:lstStyle/>
                    <a:p>
                      <a:pPr algn="l" fontAlgn="b"/>
                      <a:r>
                        <a:rPr lang="en-US" sz="1400" b="1" i="0" u="none" strike="noStrike" dirty="0" smtClean="0">
                          <a:solidFill>
                            <a:srgbClr val="000000"/>
                          </a:solidFill>
                          <a:effectLst/>
                          <a:latin typeface="Calibri"/>
                        </a:rPr>
                        <a:t>OK</a:t>
                      </a:r>
                      <a:endParaRPr lang="en-US" sz="1400" b="1" i="0" u="none" strike="noStrike" dirty="0">
                        <a:solidFill>
                          <a:srgbClr val="000000"/>
                        </a:solidFill>
                        <a:effectLst/>
                        <a:latin typeface="Calibri"/>
                      </a:endParaRPr>
                    </a:p>
                  </a:txBody>
                  <a:tcPr marL="8805" marR="8805" marT="8805" marB="0" anchor="b"/>
                </a:tc>
                <a:tc>
                  <a:txBody>
                    <a:bodyPr/>
                    <a:lstStyle/>
                    <a:p>
                      <a:pPr algn="l" fontAlgn="ctr"/>
                      <a:r>
                        <a:rPr lang="en-US" sz="1400" b="1" u="none" strike="noStrike" baseline="30000">
                          <a:effectLst/>
                        </a:rPr>
                        <a:t>3</a:t>
                      </a:r>
                      <a:r>
                        <a:rPr lang="en-US" sz="1400" b="1" u="none" strike="noStrike">
                          <a:effectLst/>
                        </a:rPr>
                        <a:t>Altus, OK, Exp. 407</a:t>
                      </a:r>
                      <a:endParaRPr lang="en-US" sz="1400" b="1" i="0" u="none" strike="noStrike">
                        <a:solidFill>
                          <a:srgbClr val="000000"/>
                        </a:solidFill>
                        <a:effectLst/>
                        <a:latin typeface="Calibri"/>
                      </a:endParaRPr>
                    </a:p>
                  </a:txBody>
                  <a:tcPr marL="8805" marR="8805" marT="8805" marB="0" anchor="ctr"/>
                </a:tc>
                <a:tc>
                  <a:txBody>
                    <a:bodyPr/>
                    <a:lstStyle/>
                    <a:p>
                      <a:pPr algn="l" fontAlgn="ctr"/>
                      <a:r>
                        <a:rPr lang="en-US" sz="1400" b="1" u="none" strike="noStrike">
                          <a:effectLst/>
                        </a:rPr>
                        <a:t>Tillman-Hollister clay loam</a:t>
                      </a:r>
                      <a:endParaRPr lang="en-US" sz="1400" b="1" i="0" u="none" strike="noStrike">
                        <a:solidFill>
                          <a:srgbClr val="000000"/>
                        </a:solidFill>
                        <a:effectLst/>
                        <a:latin typeface="Calibri"/>
                      </a:endParaRPr>
                    </a:p>
                  </a:txBody>
                  <a:tcPr marL="8805" marR="8805" marT="8805" marB="0" anchor="ctr"/>
                </a:tc>
                <a:tc>
                  <a:txBody>
                    <a:bodyPr/>
                    <a:lstStyle/>
                    <a:p>
                      <a:pPr algn="l" fontAlgn="ctr"/>
                      <a:r>
                        <a:rPr lang="en-US" sz="1400" b="1" u="none" strike="noStrike">
                          <a:effectLst/>
                        </a:rPr>
                        <a:t>1966</a:t>
                      </a:r>
                      <a:endParaRPr lang="en-US" sz="1400" b="1" i="0" u="none" strike="noStrike">
                        <a:solidFill>
                          <a:srgbClr val="000000"/>
                        </a:solidFill>
                        <a:effectLst/>
                        <a:latin typeface="Calibri"/>
                      </a:endParaRPr>
                    </a:p>
                  </a:txBody>
                  <a:tcPr marL="8805" marR="8805" marT="8805" marB="0" anchor="ctr"/>
                </a:tc>
                <a:tc>
                  <a:txBody>
                    <a:bodyPr/>
                    <a:lstStyle/>
                    <a:p>
                      <a:pPr algn="l" fontAlgn="ctr"/>
                      <a:r>
                        <a:rPr lang="en-US" sz="1400" b="1" u="none" strike="noStrike">
                          <a:effectLst/>
                        </a:rPr>
                        <a:t>1966-2011 (45)</a:t>
                      </a:r>
                      <a:endParaRPr lang="en-US" sz="1400" b="1" i="0" u="none" strike="noStrike">
                        <a:solidFill>
                          <a:srgbClr val="000000"/>
                        </a:solidFill>
                        <a:effectLst/>
                        <a:latin typeface="Calibri"/>
                      </a:endParaRPr>
                    </a:p>
                  </a:txBody>
                  <a:tcPr marL="8805" marR="8805" marT="8805" marB="0" anchor="ctr"/>
                </a:tc>
                <a:tc>
                  <a:txBody>
                    <a:bodyPr/>
                    <a:lstStyle/>
                    <a:p>
                      <a:pPr algn="l" fontAlgn="b"/>
                      <a:r>
                        <a:rPr lang="en-US" sz="1400" b="1" u="none" strike="noStrike">
                          <a:effectLst/>
                        </a:rPr>
                        <a:t>winter wheat</a:t>
                      </a:r>
                      <a:endParaRPr lang="en-US" sz="1400" b="1" i="0" u="none" strike="noStrike">
                        <a:solidFill>
                          <a:srgbClr val="000000"/>
                        </a:solidFill>
                        <a:effectLst/>
                        <a:latin typeface="Calibri"/>
                      </a:endParaRPr>
                    </a:p>
                  </a:txBody>
                  <a:tcPr marL="8805" marR="8805" marT="8805" marB="0" anchor="b"/>
                </a:tc>
              </a:tr>
              <a:tr h="211316">
                <a:tc>
                  <a:txBody>
                    <a:bodyPr/>
                    <a:lstStyle/>
                    <a:p>
                      <a:pPr algn="l" fontAlgn="b"/>
                      <a:r>
                        <a:rPr lang="en-US" sz="1400" b="1" i="0" u="none" strike="noStrike" dirty="0" smtClean="0">
                          <a:solidFill>
                            <a:srgbClr val="000000"/>
                          </a:solidFill>
                          <a:effectLst/>
                          <a:latin typeface="Calibri"/>
                        </a:rPr>
                        <a:t>NE</a:t>
                      </a:r>
                      <a:endParaRPr lang="en-US" sz="1400" b="1" i="0" u="none" strike="noStrike" dirty="0">
                        <a:solidFill>
                          <a:srgbClr val="000000"/>
                        </a:solidFill>
                        <a:effectLst/>
                        <a:latin typeface="Calibri"/>
                      </a:endParaRPr>
                    </a:p>
                  </a:txBody>
                  <a:tcPr marL="8805" marR="8805" marT="8805" marB="0" anchor="b"/>
                </a:tc>
                <a:tc>
                  <a:txBody>
                    <a:bodyPr/>
                    <a:lstStyle/>
                    <a:p>
                      <a:pPr algn="l" fontAlgn="ctr"/>
                      <a:r>
                        <a:rPr lang="en-US" sz="1400" b="1" u="none" strike="noStrike" baseline="30000">
                          <a:effectLst/>
                        </a:rPr>
                        <a:t>4</a:t>
                      </a:r>
                      <a:r>
                        <a:rPr lang="en-US" sz="1400" b="1" u="none" strike="noStrike">
                          <a:effectLst/>
                        </a:rPr>
                        <a:t>Shelton, NE</a:t>
                      </a:r>
                      <a:endParaRPr lang="en-US" sz="1400" b="1" i="0" u="none" strike="noStrike">
                        <a:solidFill>
                          <a:srgbClr val="000000"/>
                        </a:solidFill>
                        <a:effectLst/>
                        <a:latin typeface="Calibri"/>
                      </a:endParaRPr>
                    </a:p>
                  </a:txBody>
                  <a:tcPr marL="8805" marR="8805" marT="8805" marB="0" anchor="ctr"/>
                </a:tc>
                <a:tc>
                  <a:txBody>
                    <a:bodyPr/>
                    <a:lstStyle/>
                    <a:p>
                      <a:pPr algn="l" fontAlgn="ctr"/>
                      <a:r>
                        <a:rPr lang="en-US" sz="1400" b="1" u="none" strike="noStrike">
                          <a:effectLst/>
                        </a:rPr>
                        <a:t>Fine-silty, mixed, mesic, Pachic Haplustoll,</a:t>
                      </a:r>
                      <a:endParaRPr lang="en-US" sz="1400" b="1" i="0" u="none" strike="noStrike">
                        <a:solidFill>
                          <a:srgbClr val="000000"/>
                        </a:solidFill>
                        <a:effectLst/>
                        <a:latin typeface="Calibri"/>
                      </a:endParaRPr>
                    </a:p>
                  </a:txBody>
                  <a:tcPr marL="8805" marR="8805" marT="8805" marB="0" anchor="ctr"/>
                </a:tc>
                <a:tc>
                  <a:txBody>
                    <a:bodyPr/>
                    <a:lstStyle/>
                    <a:p>
                      <a:pPr algn="l" fontAlgn="ctr"/>
                      <a:r>
                        <a:rPr lang="en-US" sz="1400" b="1" u="none" strike="noStrike">
                          <a:effectLst/>
                        </a:rPr>
                        <a:t>1991</a:t>
                      </a:r>
                      <a:endParaRPr lang="en-US" sz="1400" b="1" i="0" u="none" strike="noStrike">
                        <a:solidFill>
                          <a:srgbClr val="000000"/>
                        </a:solidFill>
                        <a:effectLst/>
                        <a:latin typeface="Calibri"/>
                      </a:endParaRPr>
                    </a:p>
                  </a:txBody>
                  <a:tcPr marL="8805" marR="8805" marT="8805" marB="0" anchor="ctr"/>
                </a:tc>
                <a:tc>
                  <a:txBody>
                    <a:bodyPr/>
                    <a:lstStyle/>
                    <a:p>
                      <a:pPr algn="l" fontAlgn="ctr"/>
                      <a:r>
                        <a:rPr lang="en-US" sz="1400" b="1" u="none" strike="noStrike">
                          <a:effectLst/>
                        </a:rPr>
                        <a:t>1995-2005 (11)</a:t>
                      </a:r>
                      <a:endParaRPr lang="en-US" sz="1400" b="1" i="0" u="none" strike="noStrike">
                        <a:solidFill>
                          <a:srgbClr val="000000"/>
                        </a:solidFill>
                        <a:effectLst/>
                        <a:latin typeface="Calibri"/>
                      </a:endParaRPr>
                    </a:p>
                  </a:txBody>
                  <a:tcPr marL="8805" marR="8805" marT="8805" marB="0" anchor="ctr"/>
                </a:tc>
                <a:tc>
                  <a:txBody>
                    <a:bodyPr/>
                    <a:lstStyle/>
                    <a:p>
                      <a:pPr algn="l" fontAlgn="b"/>
                      <a:r>
                        <a:rPr lang="en-US" sz="1400" b="1" u="none" strike="noStrike">
                          <a:effectLst/>
                        </a:rPr>
                        <a:t>maize</a:t>
                      </a:r>
                      <a:endParaRPr lang="en-US" sz="1400" b="1" i="0" u="none" strike="noStrike">
                        <a:solidFill>
                          <a:srgbClr val="000000"/>
                        </a:solidFill>
                        <a:effectLst/>
                        <a:latin typeface="Calibri"/>
                      </a:endParaRPr>
                    </a:p>
                  </a:txBody>
                  <a:tcPr marL="8805" marR="8805" marT="8805" marB="0" anchor="b"/>
                </a:tc>
              </a:tr>
              <a:tr h="211316">
                <a:tc>
                  <a:txBody>
                    <a:bodyPr/>
                    <a:lstStyle/>
                    <a:p>
                      <a:pPr algn="l" fontAlgn="b"/>
                      <a:r>
                        <a:rPr lang="en-US" sz="1400" b="1" i="0" u="none" strike="noStrike" dirty="0" smtClean="0">
                          <a:solidFill>
                            <a:srgbClr val="000000"/>
                          </a:solidFill>
                          <a:effectLst/>
                          <a:latin typeface="Calibri"/>
                        </a:rPr>
                        <a:t>IA</a:t>
                      </a:r>
                      <a:endParaRPr lang="en-US" sz="1400" b="1" i="0" u="none" strike="noStrike" dirty="0">
                        <a:solidFill>
                          <a:srgbClr val="000000"/>
                        </a:solidFill>
                        <a:effectLst/>
                        <a:latin typeface="Calibri"/>
                      </a:endParaRPr>
                    </a:p>
                  </a:txBody>
                  <a:tcPr marL="8805" marR="8805" marT="8805" marB="0" anchor="b"/>
                </a:tc>
                <a:tc>
                  <a:txBody>
                    <a:bodyPr/>
                    <a:lstStyle/>
                    <a:p>
                      <a:pPr algn="l" fontAlgn="b"/>
                      <a:r>
                        <a:rPr lang="en-US" sz="1400" b="1" u="none" strike="noStrike" baseline="30000">
                          <a:effectLst/>
                        </a:rPr>
                        <a:t>5</a:t>
                      </a:r>
                      <a:r>
                        <a:rPr lang="en-US" sz="1400" b="1" u="none" strike="noStrike">
                          <a:effectLst/>
                        </a:rPr>
                        <a:t>Nashua, IA, NERF</a:t>
                      </a:r>
                      <a:endParaRPr lang="en-US" sz="1400" b="1" i="0" u="none" strike="noStrike">
                        <a:solidFill>
                          <a:srgbClr val="000000"/>
                        </a:solidFill>
                        <a:effectLst/>
                        <a:latin typeface="Calibri"/>
                      </a:endParaRPr>
                    </a:p>
                  </a:txBody>
                  <a:tcPr marL="8805" marR="8805" marT="8805" marB="0" anchor="b"/>
                </a:tc>
                <a:tc>
                  <a:txBody>
                    <a:bodyPr/>
                    <a:lstStyle/>
                    <a:p>
                      <a:pPr algn="l" fontAlgn="b"/>
                      <a:r>
                        <a:rPr lang="en-US" sz="1400" b="1" u="none" strike="noStrike">
                          <a:effectLst/>
                        </a:rPr>
                        <a:t>Kenyon loam</a:t>
                      </a:r>
                      <a:endParaRPr lang="en-US" sz="1400" b="1" i="0" u="none" strike="noStrike">
                        <a:solidFill>
                          <a:srgbClr val="000000"/>
                        </a:solidFill>
                        <a:effectLst/>
                        <a:latin typeface="Calibri"/>
                      </a:endParaRPr>
                    </a:p>
                  </a:txBody>
                  <a:tcPr marL="8805" marR="8805" marT="8805" marB="0" anchor="b"/>
                </a:tc>
                <a:tc>
                  <a:txBody>
                    <a:bodyPr/>
                    <a:lstStyle/>
                    <a:p>
                      <a:pPr algn="l" fontAlgn="b"/>
                      <a:r>
                        <a:rPr lang="en-US" sz="1400" b="1" u="none" strike="noStrike">
                          <a:effectLst/>
                        </a:rPr>
                        <a:t>1979</a:t>
                      </a:r>
                      <a:endParaRPr lang="en-US" sz="1400" b="1" i="0" u="none" strike="noStrike">
                        <a:solidFill>
                          <a:srgbClr val="000000"/>
                        </a:solidFill>
                        <a:effectLst/>
                        <a:latin typeface="Calibri"/>
                      </a:endParaRPr>
                    </a:p>
                  </a:txBody>
                  <a:tcPr marL="8805" marR="8805" marT="8805" marB="0" anchor="b"/>
                </a:tc>
                <a:tc>
                  <a:txBody>
                    <a:bodyPr/>
                    <a:lstStyle/>
                    <a:p>
                      <a:pPr algn="l" fontAlgn="b"/>
                      <a:r>
                        <a:rPr lang="en-US" sz="1400" b="1" u="none" strike="noStrike">
                          <a:effectLst/>
                        </a:rPr>
                        <a:t>1979-2010 (32)</a:t>
                      </a:r>
                      <a:endParaRPr lang="en-US" sz="1400" b="1" i="0" u="none" strike="noStrike">
                        <a:solidFill>
                          <a:srgbClr val="000000"/>
                        </a:solidFill>
                        <a:effectLst/>
                        <a:latin typeface="Calibri"/>
                      </a:endParaRPr>
                    </a:p>
                  </a:txBody>
                  <a:tcPr marL="8805" marR="8805" marT="8805" marB="0" anchor="b"/>
                </a:tc>
                <a:tc>
                  <a:txBody>
                    <a:bodyPr/>
                    <a:lstStyle/>
                    <a:p>
                      <a:pPr algn="l" fontAlgn="b"/>
                      <a:r>
                        <a:rPr lang="en-US" sz="1400" b="1" u="none" strike="noStrike">
                          <a:effectLst/>
                        </a:rPr>
                        <a:t>maize</a:t>
                      </a:r>
                      <a:endParaRPr lang="en-US" sz="1400" b="1" i="0" u="none" strike="noStrike">
                        <a:solidFill>
                          <a:srgbClr val="000000"/>
                        </a:solidFill>
                        <a:effectLst/>
                        <a:latin typeface="Calibri"/>
                      </a:endParaRPr>
                    </a:p>
                  </a:txBody>
                  <a:tcPr marL="8805" marR="8805" marT="8805" marB="0" anchor="b"/>
                </a:tc>
              </a:tr>
              <a:tr h="211316">
                <a:tc>
                  <a:txBody>
                    <a:bodyPr/>
                    <a:lstStyle/>
                    <a:p>
                      <a:pPr algn="l" fontAlgn="b"/>
                      <a:r>
                        <a:rPr lang="en-US" sz="1400" b="1" i="0" u="none" strike="noStrike" dirty="0" smtClean="0">
                          <a:solidFill>
                            <a:srgbClr val="000000"/>
                          </a:solidFill>
                          <a:effectLst/>
                          <a:latin typeface="Calibri"/>
                        </a:rPr>
                        <a:t>IA</a:t>
                      </a:r>
                      <a:endParaRPr lang="en-US" sz="1400" b="1" i="0" u="none" strike="noStrike" dirty="0">
                        <a:solidFill>
                          <a:srgbClr val="000000"/>
                        </a:solidFill>
                        <a:effectLst/>
                        <a:latin typeface="Calibri"/>
                      </a:endParaRPr>
                    </a:p>
                  </a:txBody>
                  <a:tcPr marL="8805" marR="8805" marT="8805" marB="0" anchor="b"/>
                </a:tc>
                <a:tc>
                  <a:txBody>
                    <a:bodyPr/>
                    <a:lstStyle/>
                    <a:p>
                      <a:pPr algn="l" fontAlgn="b"/>
                      <a:r>
                        <a:rPr lang="en-US" sz="1400" b="1" u="none" strike="noStrike" baseline="30000">
                          <a:effectLst/>
                        </a:rPr>
                        <a:t>5</a:t>
                      </a:r>
                      <a:r>
                        <a:rPr lang="en-US" sz="1400" b="1" u="none" strike="noStrike">
                          <a:effectLst/>
                        </a:rPr>
                        <a:t>Kanawha, IA, NIRF</a:t>
                      </a:r>
                      <a:endParaRPr lang="en-US" sz="1400" b="1" i="0" u="none" strike="noStrike">
                        <a:solidFill>
                          <a:srgbClr val="000000"/>
                        </a:solidFill>
                        <a:effectLst/>
                        <a:latin typeface="Calibri"/>
                      </a:endParaRPr>
                    </a:p>
                  </a:txBody>
                  <a:tcPr marL="8805" marR="8805" marT="8805" marB="0" anchor="b"/>
                </a:tc>
                <a:tc>
                  <a:txBody>
                    <a:bodyPr/>
                    <a:lstStyle/>
                    <a:p>
                      <a:pPr algn="l" fontAlgn="b"/>
                      <a:r>
                        <a:rPr lang="en-US" sz="1400" b="1" u="none" strike="noStrike">
                          <a:effectLst/>
                        </a:rPr>
                        <a:t>Webster silty clay loam</a:t>
                      </a:r>
                      <a:endParaRPr lang="en-US" sz="1400" b="1" i="0" u="none" strike="noStrike">
                        <a:solidFill>
                          <a:srgbClr val="000000"/>
                        </a:solidFill>
                        <a:effectLst/>
                        <a:latin typeface="Calibri"/>
                      </a:endParaRPr>
                    </a:p>
                  </a:txBody>
                  <a:tcPr marL="8805" marR="8805" marT="8805" marB="0" anchor="b"/>
                </a:tc>
                <a:tc>
                  <a:txBody>
                    <a:bodyPr/>
                    <a:lstStyle/>
                    <a:p>
                      <a:pPr algn="l" fontAlgn="ctr"/>
                      <a:r>
                        <a:rPr lang="en-US" sz="1400" b="1" u="none" strike="noStrike">
                          <a:effectLst/>
                        </a:rPr>
                        <a:t>1954</a:t>
                      </a:r>
                      <a:endParaRPr lang="en-US" sz="1400" b="1" i="0" u="none" strike="noStrike">
                        <a:solidFill>
                          <a:srgbClr val="000000"/>
                        </a:solidFill>
                        <a:effectLst/>
                        <a:latin typeface="Calibri"/>
                      </a:endParaRPr>
                    </a:p>
                  </a:txBody>
                  <a:tcPr marL="8805" marR="8805" marT="8805" marB="0" anchor="ctr"/>
                </a:tc>
                <a:tc>
                  <a:txBody>
                    <a:bodyPr/>
                    <a:lstStyle/>
                    <a:p>
                      <a:pPr algn="l" fontAlgn="ctr"/>
                      <a:r>
                        <a:rPr lang="en-US" sz="1400" b="1" u="none" strike="noStrike">
                          <a:effectLst/>
                        </a:rPr>
                        <a:t>1985-2010 (26)</a:t>
                      </a:r>
                      <a:endParaRPr lang="en-US" sz="1400" b="1" i="0" u="none" strike="noStrike">
                        <a:solidFill>
                          <a:srgbClr val="000000"/>
                        </a:solidFill>
                        <a:effectLst/>
                        <a:latin typeface="Calibri"/>
                      </a:endParaRPr>
                    </a:p>
                  </a:txBody>
                  <a:tcPr marL="8805" marR="8805" marT="8805" marB="0" anchor="ctr"/>
                </a:tc>
                <a:tc>
                  <a:txBody>
                    <a:bodyPr/>
                    <a:lstStyle/>
                    <a:p>
                      <a:pPr algn="l" fontAlgn="b"/>
                      <a:r>
                        <a:rPr lang="en-US" sz="1400" b="1" u="none" strike="noStrike">
                          <a:effectLst/>
                        </a:rPr>
                        <a:t>maize</a:t>
                      </a:r>
                      <a:endParaRPr lang="en-US" sz="1400" b="1" i="0" u="none" strike="noStrike">
                        <a:solidFill>
                          <a:srgbClr val="000000"/>
                        </a:solidFill>
                        <a:effectLst/>
                        <a:latin typeface="Calibri"/>
                      </a:endParaRPr>
                    </a:p>
                  </a:txBody>
                  <a:tcPr marL="8805" marR="8805" marT="8805" marB="0" anchor="b"/>
                </a:tc>
              </a:tr>
              <a:tr h="211316">
                <a:tc>
                  <a:txBody>
                    <a:bodyPr/>
                    <a:lstStyle/>
                    <a:p>
                      <a:pPr algn="l" fontAlgn="b"/>
                      <a:endParaRPr lang="en-US" sz="1400" b="1" i="0" u="none" strike="noStrike">
                        <a:solidFill>
                          <a:srgbClr val="000000"/>
                        </a:solidFill>
                        <a:effectLst/>
                        <a:latin typeface="Calibri"/>
                      </a:endParaRPr>
                    </a:p>
                  </a:txBody>
                  <a:tcPr marL="8805" marR="8805" marT="8805" marB="0" anchor="b"/>
                </a:tc>
                <a:tc>
                  <a:txBody>
                    <a:bodyPr/>
                    <a:lstStyle/>
                    <a:p>
                      <a:pPr algn="l" fontAlgn="b"/>
                      <a:endParaRPr lang="en-US" sz="1400" b="1" i="0" u="none" strike="noStrike">
                        <a:solidFill>
                          <a:srgbClr val="000000"/>
                        </a:solidFill>
                        <a:effectLst/>
                        <a:latin typeface="Calibri"/>
                      </a:endParaRPr>
                    </a:p>
                  </a:txBody>
                  <a:tcPr marL="8805" marR="8805" marT="8805" marB="0" anchor="b"/>
                </a:tc>
                <a:tc>
                  <a:txBody>
                    <a:bodyPr/>
                    <a:lstStyle/>
                    <a:p>
                      <a:pPr algn="l" fontAlgn="b"/>
                      <a:endParaRPr lang="en-US" sz="1400" b="1" i="0" u="none" strike="noStrike">
                        <a:solidFill>
                          <a:srgbClr val="000000"/>
                        </a:solidFill>
                        <a:effectLst/>
                        <a:latin typeface="Calibri"/>
                      </a:endParaRPr>
                    </a:p>
                  </a:txBody>
                  <a:tcPr marL="8805" marR="8805" marT="8805" marB="0" anchor="b"/>
                </a:tc>
                <a:tc>
                  <a:txBody>
                    <a:bodyPr/>
                    <a:lstStyle/>
                    <a:p>
                      <a:pPr algn="l" fontAlgn="b"/>
                      <a:endParaRPr lang="en-US" sz="1400" b="1" i="0" u="none" strike="noStrike">
                        <a:solidFill>
                          <a:srgbClr val="000000"/>
                        </a:solidFill>
                        <a:effectLst/>
                        <a:latin typeface="Calibri"/>
                      </a:endParaRPr>
                    </a:p>
                  </a:txBody>
                  <a:tcPr marL="8805" marR="8805" marT="8805" marB="0" anchor="b"/>
                </a:tc>
                <a:tc>
                  <a:txBody>
                    <a:bodyPr/>
                    <a:lstStyle/>
                    <a:p>
                      <a:pPr algn="l" fontAlgn="b"/>
                      <a:r>
                        <a:rPr lang="en-US" sz="1400" b="1" u="none" strike="noStrike" dirty="0">
                          <a:effectLst/>
                        </a:rPr>
                        <a:t>261</a:t>
                      </a:r>
                      <a:endParaRPr lang="en-US" sz="1400" b="1" i="0" u="none" strike="noStrike" dirty="0">
                        <a:solidFill>
                          <a:srgbClr val="000000"/>
                        </a:solidFill>
                        <a:effectLst/>
                        <a:latin typeface="Calibri"/>
                      </a:endParaRPr>
                    </a:p>
                  </a:txBody>
                  <a:tcPr marL="8805" marR="8805" marT="8805" marB="0" anchor="b"/>
                </a:tc>
                <a:tc>
                  <a:txBody>
                    <a:bodyPr/>
                    <a:lstStyle/>
                    <a:p>
                      <a:pPr algn="l" fontAlgn="b"/>
                      <a:endParaRPr lang="en-US" sz="1400" b="1" i="0" u="none" strike="noStrike" dirty="0">
                        <a:solidFill>
                          <a:srgbClr val="000000"/>
                        </a:solidFill>
                        <a:effectLst/>
                        <a:latin typeface="Calibri"/>
                      </a:endParaRPr>
                    </a:p>
                  </a:txBody>
                  <a:tcPr marL="8805" marR="8805" marT="8805" marB="0" anchor="b"/>
                </a:tc>
              </a:tr>
            </a:tbl>
          </a:graphicData>
        </a:graphic>
      </p:graphicFrame>
      <p:sp>
        <p:nvSpPr>
          <p:cNvPr id="2" name="Title 1"/>
          <p:cNvSpPr>
            <a:spLocks noGrp="1"/>
          </p:cNvSpPr>
          <p:nvPr>
            <p:ph type="title"/>
          </p:nvPr>
        </p:nvSpPr>
        <p:spPr>
          <a:xfrm>
            <a:off x="1295400" y="152400"/>
            <a:ext cx="7680960" cy="914400"/>
          </a:xfrm>
        </p:spPr>
        <p:txBody>
          <a:bodyPr/>
          <a:lstStyle/>
          <a:p>
            <a:r>
              <a:rPr lang="en-US" b="1" dirty="0" smtClean="0">
                <a:solidFill>
                  <a:srgbClr val="FF9933"/>
                </a:solidFill>
              </a:rPr>
              <a:t>Long Term Trials Evaluated</a:t>
            </a:r>
            <a:endParaRPr lang="en-US" b="1" dirty="0">
              <a:solidFill>
                <a:srgbClr val="FF9933"/>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747551206"/>
              </p:ext>
            </p:extLst>
          </p:nvPr>
        </p:nvGraphicFramePr>
        <p:xfrm>
          <a:off x="304800" y="4267200"/>
          <a:ext cx="3048000" cy="1013460"/>
        </p:xfrm>
        <a:graphic>
          <a:graphicData uri="http://schemas.openxmlformats.org/drawingml/2006/table">
            <a:tbl>
              <a:tblPr>
                <a:tableStyleId>{5C22544A-7EE6-4342-B048-85BDC9FD1C3A}</a:tableStyleId>
              </a:tblPr>
              <a:tblGrid>
                <a:gridCol w="3048000"/>
              </a:tblGrid>
              <a:tr h="219075">
                <a:tc>
                  <a:txBody>
                    <a:bodyPr/>
                    <a:lstStyle/>
                    <a:p>
                      <a:pPr algn="l" fontAlgn="ctr"/>
                      <a:r>
                        <a:rPr lang="en-US" sz="1600" u="none" strike="noStrike" baseline="30000" dirty="0">
                          <a:effectLst/>
                        </a:rPr>
                        <a:t>2</a:t>
                      </a:r>
                      <a:r>
                        <a:rPr lang="en-US" sz="1600" u="none" strike="noStrike" dirty="0">
                          <a:effectLst/>
                        </a:rPr>
                        <a:t>Bundy and </a:t>
                      </a:r>
                      <a:r>
                        <a:rPr lang="en-US" sz="1600" u="none" strike="noStrike" dirty="0" err="1">
                          <a:effectLst/>
                        </a:rPr>
                        <a:t>Andraski</a:t>
                      </a:r>
                      <a:r>
                        <a:rPr lang="en-US" sz="1600" u="none" strike="noStrike" dirty="0">
                          <a:effectLst/>
                        </a:rPr>
                        <a:t> (2004)</a:t>
                      </a:r>
                      <a:endParaRPr lang="en-US" sz="1600" b="0" i="0" u="none" strike="noStrike" dirty="0">
                        <a:solidFill>
                          <a:srgbClr val="000000"/>
                        </a:solidFill>
                        <a:effectLst/>
                        <a:latin typeface="Calibri"/>
                      </a:endParaRPr>
                    </a:p>
                  </a:txBody>
                  <a:tcPr marL="9525" marR="9525" marT="9525" marB="0" anchor="ctr"/>
                </a:tc>
              </a:tr>
              <a:tr h="219075">
                <a:tc>
                  <a:txBody>
                    <a:bodyPr/>
                    <a:lstStyle/>
                    <a:p>
                      <a:pPr algn="l" fontAlgn="b"/>
                      <a:r>
                        <a:rPr lang="en-US" sz="1600" u="none" strike="noStrike" baseline="30000" dirty="0">
                          <a:effectLst/>
                        </a:rPr>
                        <a:t>3</a:t>
                      </a:r>
                      <a:r>
                        <a:rPr lang="en-US" sz="1600" u="none" strike="noStrike" dirty="0">
                          <a:effectLst/>
                        </a:rPr>
                        <a:t>Raun et al. (1998)</a:t>
                      </a:r>
                      <a:endParaRPr lang="en-US" sz="1600" b="0" i="0" u="none" strike="noStrike" dirty="0">
                        <a:solidFill>
                          <a:srgbClr val="000000"/>
                        </a:solidFill>
                        <a:effectLst/>
                        <a:latin typeface="Calibri"/>
                      </a:endParaRPr>
                    </a:p>
                  </a:txBody>
                  <a:tcPr marL="9525" marR="9525" marT="9525" marB="0" anchor="b"/>
                </a:tc>
              </a:tr>
              <a:tr h="219075">
                <a:tc>
                  <a:txBody>
                    <a:bodyPr/>
                    <a:lstStyle/>
                    <a:p>
                      <a:pPr algn="l" fontAlgn="ctr"/>
                      <a:r>
                        <a:rPr lang="en-US" sz="1600" u="none" strike="noStrike" baseline="30000" dirty="0">
                          <a:effectLst/>
                        </a:rPr>
                        <a:t>4</a:t>
                      </a:r>
                      <a:r>
                        <a:rPr lang="en-US" sz="1600" u="none" strike="noStrike" dirty="0">
                          <a:effectLst/>
                        </a:rPr>
                        <a:t>Varvel et al. (2007)</a:t>
                      </a:r>
                      <a:endParaRPr lang="en-US" sz="1600" b="0" i="0" u="none" strike="noStrike" dirty="0">
                        <a:solidFill>
                          <a:srgbClr val="000000"/>
                        </a:solidFill>
                        <a:effectLst/>
                        <a:latin typeface="Calibri"/>
                      </a:endParaRPr>
                    </a:p>
                  </a:txBody>
                  <a:tcPr marL="9525" marR="9525" marT="9525" marB="0" anchor="ctr"/>
                </a:tc>
              </a:tr>
              <a:tr h="219075">
                <a:tc>
                  <a:txBody>
                    <a:bodyPr/>
                    <a:lstStyle/>
                    <a:p>
                      <a:pPr algn="l" fontAlgn="b"/>
                      <a:r>
                        <a:rPr lang="en-US" sz="1600" u="none" strike="noStrike" baseline="30000" dirty="0">
                          <a:effectLst/>
                        </a:rPr>
                        <a:t>5</a:t>
                      </a:r>
                      <a:r>
                        <a:rPr lang="en-US" sz="1600" u="none" strike="noStrike" dirty="0">
                          <a:effectLst/>
                        </a:rPr>
                        <a:t>Mallarino and Ortiz-Torres (2006)</a:t>
                      </a:r>
                      <a:endParaRPr lang="en-US" sz="1600" b="0" i="0" u="none" strike="noStrike" dirty="0">
                        <a:solidFill>
                          <a:srgbClr val="000000"/>
                        </a:solidFill>
                        <a:effectLst/>
                        <a:latin typeface="Calibri"/>
                      </a:endParaRPr>
                    </a:p>
                  </a:txBody>
                  <a:tcPr marL="9525" marR="9525" marT="9525" marB="0" anchor="b"/>
                </a:tc>
              </a:tr>
            </a:tbl>
          </a:graphicData>
        </a:graphic>
      </p:graphicFrame>
      <p:sp>
        <p:nvSpPr>
          <p:cNvPr id="3" name="TextBox 2"/>
          <p:cNvSpPr txBox="1"/>
          <p:nvPr/>
        </p:nvSpPr>
        <p:spPr>
          <a:xfrm>
            <a:off x="914400" y="5486400"/>
            <a:ext cx="7086600" cy="923330"/>
          </a:xfrm>
          <a:prstGeom prst="rect">
            <a:avLst/>
          </a:prstGeom>
          <a:noFill/>
        </p:spPr>
        <p:txBody>
          <a:bodyPr wrap="square" rtlCol="0">
            <a:spAutoFit/>
          </a:bodyPr>
          <a:lstStyle/>
          <a:p>
            <a:r>
              <a:rPr lang="en-US" dirty="0" err="1"/>
              <a:t>Arnall</a:t>
            </a:r>
            <a:r>
              <a:rPr lang="en-US" dirty="0"/>
              <a:t>, D.B., A.P. </a:t>
            </a:r>
            <a:r>
              <a:rPr lang="en-US" dirty="0" err="1"/>
              <a:t>Mallarino</a:t>
            </a:r>
            <a:r>
              <a:rPr lang="en-US" dirty="0"/>
              <a:t>, M.D. </a:t>
            </a:r>
            <a:r>
              <a:rPr lang="en-US" dirty="0" err="1"/>
              <a:t>Ruark</a:t>
            </a:r>
            <a:r>
              <a:rPr lang="en-US" dirty="0"/>
              <a:t>, G.E. </a:t>
            </a:r>
            <a:r>
              <a:rPr lang="en-US" dirty="0" err="1"/>
              <a:t>Varvel</a:t>
            </a:r>
            <a:r>
              <a:rPr lang="en-US" dirty="0"/>
              <a:t>, J.B. </a:t>
            </a:r>
            <a:r>
              <a:rPr lang="en-US" dirty="0" err="1"/>
              <a:t>Solie</a:t>
            </a:r>
            <a:r>
              <a:rPr lang="en-US" dirty="0"/>
              <a:t>, M.L. Stone, J. L. </a:t>
            </a:r>
            <a:r>
              <a:rPr lang="en-US" dirty="0" err="1"/>
              <a:t>Mullock</a:t>
            </a:r>
            <a:r>
              <a:rPr lang="en-US" dirty="0"/>
              <a:t>, R.K. Taylor, and W.R. Raun. 2013. Relationship between grain crop yield potential and nitrogen response.  </a:t>
            </a:r>
            <a:r>
              <a:rPr lang="en-US" dirty="0" err="1"/>
              <a:t>Agron</a:t>
            </a:r>
            <a:r>
              <a:rPr lang="en-US" dirty="0"/>
              <a:t>. J. 105:1335–1344</a:t>
            </a:r>
          </a:p>
        </p:txBody>
      </p:sp>
    </p:spTree>
    <p:extLst>
      <p:ext uri="{BB962C8B-B14F-4D97-AF65-F5344CB8AC3E}">
        <p14:creationId xmlns:p14="http://schemas.microsoft.com/office/powerpoint/2010/main" val="11406724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8229600" cy="4948732"/>
          </a:xfrm>
          <a:prstGeom prst="rect">
            <a:avLst/>
          </a:prstGeom>
          <a:noFill/>
          <a:ln w="9525">
            <a:solidFill>
              <a:srgbClr val="FF99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629026" y="76200"/>
            <a:ext cx="2390774" cy="1066800"/>
          </a:xfrm>
        </p:spPr>
        <p:txBody>
          <a:bodyPr/>
          <a:lstStyle/>
          <a:p>
            <a:r>
              <a:rPr lang="en-US" b="1" dirty="0" smtClean="0">
                <a:solidFill>
                  <a:srgbClr val="FF9933"/>
                </a:solidFill>
              </a:rPr>
              <a:t>Maize</a:t>
            </a:r>
            <a:endParaRPr lang="en-US" b="1" dirty="0">
              <a:solidFill>
                <a:srgbClr val="FF9933"/>
              </a:solidFill>
            </a:endParaRPr>
          </a:p>
        </p:txBody>
      </p:sp>
    </p:spTree>
    <p:extLst>
      <p:ext uri="{BB962C8B-B14F-4D97-AF65-F5344CB8AC3E}">
        <p14:creationId xmlns:p14="http://schemas.microsoft.com/office/powerpoint/2010/main" val="17878634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0440" y="152400"/>
            <a:ext cx="3185160" cy="1066800"/>
          </a:xfrm>
        </p:spPr>
        <p:txBody>
          <a:bodyPr/>
          <a:lstStyle/>
          <a:p>
            <a:r>
              <a:rPr lang="en-US" b="1" dirty="0" smtClean="0">
                <a:solidFill>
                  <a:srgbClr val="FF9933"/>
                </a:solidFill>
              </a:rPr>
              <a:t>Wheat</a:t>
            </a:r>
            <a:endParaRPr lang="en-US" b="1" dirty="0">
              <a:solidFill>
                <a:srgbClr val="FF9933"/>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8305800" cy="4983480"/>
          </a:xfrm>
          <a:prstGeom prst="rect">
            <a:avLst/>
          </a:prstGeom>
          <a:noFill/>
          <a:ln w="9525">
            <a:solidFill>
              <a:srgbClr val="FF99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2483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680960" cy="1066800"/>
          </a:xfrm>
        </p:spPr>
        <p:txBody>
          <a:bodyPr>
            <a:normAutofit fontScale="90000"/>
          </a:bodyPr>
          <a:lstStyle/>
          <a:p>
            <a:r>
              <a:rPr lang="en-US" b="1" dirty="0" smtClean="0">
                <a:solidFill>
                  <a:srgbClr val="FF9933"/>
                </a:solidFill>
              </a:rPr>
              <a:t>Yield level and N Response, Wheat</a:t>
            </a:r>
            <a:endParaRPr lang="en-US" b="1" dirty="0">
              <a:solidFill>
                <a:srgbClr val="FF9933"/>
              </a:solidFill>
            </a:endParaRPr>
          </a:p>
        </p:txBody>
      </p:sp>
      <p:graphicFrame>
        <p:nvGraphicFramePr>
          <p:cNvPr id="4" name="Chart 3"/>
          <p:cNvGraphicFramePr>
            <a:graphicFrameLocks/>
          </p:cNvGraphicFramePr>
          <p:nvPr>
            <p:extLst>
              <p:ext uri="{D42A27DB-BD31-4B8C-83A1-F6EECF244321}">
                <p14:modId xmlns:p14="http://schemas.microsoft.com/office/powerpoint/2010/main" val="772577079"/>
              </p:ext>
            </p:extLst>
          </p:nvPr>
        </p:nvGraphicFramePr>
        <p:xfrm>
          <a:off x="228600" y="1600200"/>
          <a:ext cx="8610600" cy="4343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23562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4107340443"/>
              </p:ext>
            </p:extLst>
          </p:nvPr>
        </p:nvGraphicFramePr>
        <p:xfrm>
          <a:off x="304800" y="1600200"/>
          <a:ext cx="84582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a:spLocks noGrp="1"/>
          </p:cNvSpPr>
          <p:nvPr>
            <p:ph type="title"/>
          </p:nvPr>
        </p:nvSpPr>
        <p:spPr>
          <a:xfrm>
            <a:off x="609600" y="0"/>
            <a:ext cx="7680960" cy="1066800"/>
          </a:xfrm>
        </p:spPr>
        <p:txBody>
          <a:bodyPr>
            <a:normAutofit/>
          </a:bodyPr>
          <a:lstStyle/>
          <a:p>
            <a:r>
              <a:rPr lang="en-US" b="1" dirty="0" smtClean="0">
                <a:solidFill>
                  <a:srgbClr val="FF9933"/>
                </a:solidFill>
              </a:rPr>
              <a:t>Yield level and N Response, Maize</a:t>
            </a:r>
            <a:endParaRPr lang="en-US" b="1" dirty="0">
              <a:solidFill>
                <a:srgbClr val="FF9933"/>
              </a:solidFill>
            </a:endParaRPr>
          </a:p>
        </p:txBody>
      </p:sp>
    </p:spTree>
    <p:extLst>
      <p:ext uri="{BB962C8B-B14F-4D97-AF65-F5344CB8AC3E}">
        <p14:creationId xmlns:p14="http://schemas.microsoft.com/office/powerpoint/2010/main" val="535003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52426" y="1463040"/>
            <a:ext cx="7680960" cy="4328160"/>
          </a:xfrm>
        </p:spPr>
        <p:txBody>
          <a:bodyPr>
            <a:noAutofit/>
          </a:bodyPr>
          <a:lstStyle/>
          <a:p>
            <a:r>
              <a:rPr lang="en-US" sz="2800" dirty="0" smtClean="0"/>
              <a:t>Understanding </a:t>
            </a:r>
            <a:r>
              <a:rPr lang="en-US" sz="2800" dirty="0"/>
              <a:t>that grain yield and N rate are not related is critical for N rate </a:t>
            </a:r>
            <a:r>
              <a:rPr lang="en-US" sz="2800" dirty="0" smtClean="0"/>
              <a:t>recommendations</a:t>
            </a:r>
          </a:p>
          <a:p>
            <a:endParaRPr lang="en-US" sz="2800" dirty="0" smtClean="0"/>
          </a:p>
          <a:p>
            <a:r>
              <a:rPr lang="en-US" sz="2800" dirty="0" smtClean="0"/>
              <a:t>Analyzed </a:t>
            </a:r>
            <a:r>
              <a:rPr lang="en-US" sz="2800" dirty="0"/>
              <a:t>a total of </a:t>
            </a:r>
            <a:r>
              <a:rPr lang="en-US" sz="2800" b="1" dirty="0" smtClean="0">
                <a:solidFill>
                  <a:srgbClr val="FF9933"/>
                </a:solidFill>
              </a:rPr>
              <a:t>170</a:t>
            </a:r>
            <a:r>
              <a:rPr lang="en-US" sz="2800" dirty="0" smtClean="0"/>
              <a:t> </a:t>
            </a:r>
            <a:r>
              <a:rPr lang="en-US" sz="2800" dirty="0"/>
              <a:t>site years of maize field experiments in the Central Great Plains.  </a:t>
            </a:r>
            <a:endParaRPr lang="en-US" sz="2800" dirty="0" smtClean="0"/>
          </a:p>
          <a:p>
            <a:endParaRPr lang="en-US" sz="2800" dirty="0" smtClean="0"/>
          </a:p>
          <a:p>
            <a:r>
              <a:rPr lang="en-US" sz="2800" dirty="0" smtClean="0"/>
              <a:t>Optimum </a:t>
            </a:r>
            <a:r>
              <a:rPr lang="en-US" sz="2800" dirty="0"/>
              <a:t>N </a:t>
            </a:r>
            <a:r>
              <a:rPr lang="en-US" sz="2800" dirty="0" smtClean="0"/>
              <a:t>rate = (N </a:t>
            </a:r>
            <a:r>
              <a:rPr lang="en-US" sz="2800" dirty="0"/>
              <a:t>uptake </a:t>
            </a:r>
            <a:r>
              <a:rPr lang="en-US" sz="2800" dirty="0" smtClean="0"/>
              <a:t>max yield - N uptake </a:t>
            </a:r>
            <a:r>
              <a:rPr lang="en-US" sz="2800" dirty="0"/>
              <a:t>check </a:t>
            </a:r>
            <a:r>
              <a:rPr lang="en-US" sz="2800" dirty="0" smtClean="0"/>
              <a:t>plot)/NUE</a:t>
            </a:r>
          </a:p>
        </p:txBody>
      </p:sp>
      <p:sp>
        <p:nvSpPr>
          <p:cNvPr id="2" name="Title 1"/>
          <p:cNvSpPr>
            <a:spLocks noGrp="1"/>
          </p:cNvSpPr>
          <p:nvPr>
            <p:ph type="title"/>
          </p:nvPr>
        </p:nvSpPr>
        <p:spPr/>
        <p:txBody>
          <a:bodyPr/>
          <a:lstStyle/>
          <a:p>
            <a:r>
              <a:rPr lang="en-US" dirty="0" smtClean="0">
                <a:solidFill>
                  <a:srgbClr val="FF9933"/>
                </a:solidFill>
              </a:rPr>
              <a:t>Literature, N Rates</a:t>
            </a:r>
            <a:endParaRPr lang="en-US" dirty="0">
              <a:solidFill>
                <a:srgbClr val="FF9933"/>
              </a:solidFill>
            </a:endParaRPr>
          </a:p>
        </p:txBody>
      </p:sp>
    </p:spTree>
    <p:extLst>
      <p:ext uri="{BB962C8B-B14F-4D97-AF65-F5344CB8AC3E}">
        <p14:creationId xmlns:p14="http://schemas.microsoft.com/office/powerpoint/2010/main" val="3748630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385763746"/>
              </p:ext>
            </p:extLst>
          </p:nvPr>
        </p:nvGraphicFramePr>
        <p:xfrm>
          <a:off x="228600" y="838200"/>
          <a:ext cx="8633010" cy="4672911"/>
        </p:xfrm>
        <a:graphic>
          <a:graphicData uri="http://schemas.openxmlformats.org/drawingml/2006/table">
            <a:tbl>
              <a:tblPr/>
              <a:tblGrid>
                <a:gridCol w="2347182"/>
                <a:gridCol w="786839"/>
                <a:gridCol w="551232"/>
                <a:gridCol w="906865"/>
                <a:gridCol w="1813733"/>
                <a:gridCol w="680149"/>
                <a:gridCol w="893532"/>
                <a:gridCol w="653478"/>
              </a:tblGrid>
              <a:tr h="289607">
                <a:tc>
                  <a:txBody>
                    <a:bodyPr/>
                    <a:lstStyle/>
                    <a:p>
                      <a:pPr algn="l" fontAlgn="b"/>
                      <a:r>
                        <a:rPr lang="en-US" sz="1200" b="1" i="0" u="sng" strike="noStrike" dirty="0">
                          <a:solidFill>
                            <a:srgbClr val="000000"/>
                          </a:solidFill>
                          <a:effectLst/>
                          <a:latin typeface="Calibri"/>
                        </a:rPr>
                        <a:t>Source</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sng" strike="noStrike">
                          <a:solidFill>
                            <a:srgbClr val="000000"/>
                          </a:solidFill>
                          <a:effectLst/>
                          <a:latin typeface="Calibri"/>
                        </a:rPr>
                        <a:t>Location</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sng" strike="noStrike" dirty="0">
                          <a:solidFill>
                            <a:srgbClr val="000000"/>
                          </a:solidFill>
                          <a:effectLst/>
                          <a:latin typeface="Calibri"/>
                        </a:rPr>
                        <a:t>Years</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sng" strike="noStrike" dirty="0">
                          <a:solidFill>
                            <a:srgbClr val="000000"/>
                          </a:solidFill>
                          <a:effectLst/>
                          <a:latin typeface="Calibri"/>
                        </a:rPr>
                        <a:t>Years</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sng" strike="noStrike">
                          <a:solidFill>
                            <a:srgbClr val="000000"/>
                          </a:solidFill>
                          <a:effectLst/>
                          <a:latin typeface="Calibri"/>
                        </a:rPr>
                        <a:t>High N Yield Range</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gridSpan="3">
                  <a:txBody>
                    <a:bodyPr/>
                    <a:lstStyle/>
                    <a:p>
                      <a:pPr algn="ctr" fontAlgn="b"/>
                      <a:r>
                        <a:rPr lang="en-US" sz="1200" b="1" i="0" u="sng" strike="noStrike">
                          <a:solidFill>
                            <a:srgbClr val="000000"/>
                          </a:solidFill>
                          <a:effectLst/>
                          <a:latin typeface="Calibri"/>
                        </a:rPr>
                        <a:t>Optimum N rate</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lang="en-US"/>
                    </a:p>
                  </a:txBody>
                  <a:tcPr/>
                </a:tc>
                <a:tc hMerge="1">
                  <a:txBody>
                    <a:bodyPr/>
                    <a:lstStyle/>
                    <a:p>
                      <a:endParaRPr lang="en-US"/>
                    </a:p>
                  </a:txBody>
                  <a:tcPr/>
                </a:tc>
              </a:tr>
              <a:tr h="289607">
                <a:tc>
                  <a:txBody>
                    <a:bodyPr/>
                    <a:lstStyle/>
                    <a:p>
                      <a:pPr algn="l" fontAlgn="b"/>
                      <a:r>
                        <a:rPr lang="en-US" sz="1200" b="1" i="0" u="none" strike="noStrike">
                          <a:solidFill>
                            <a:srgbClr val="000000"/>
                          </a:solidFill>
                          <a:effectLst/>
                          <a:latin typeface="Calibri"/>
                        </a:rPr>
                        <a:t> </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 </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 </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 </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dirty="0">
                          <a:solidFill>
                            <a:srgbClr val="000000"/>
                          </a:solidFill>
                          <a:effectLst/>
                          <a:latin typeface="Calibri"/>
                        </a:rPr>
                        <a:t>Mg ha</a:t>
                      </a:r>
                      <a:r>
                        <a:rPr lang="en-US" sz="1200" b="1" i="0" u="none" strike="noStrike" baseline="30000" dirty="0">
                          <a:solidFill>
                            <a:srgbClr val="000000"/>
                          </a:solidFill>
                          <a:effectLst/>
                          <a:latin typeface="Calibri"/>
                        </a:rPr>
                        <a:t>-1</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Min</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Max</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Avg.</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289607">
                <a:tc>
                  <a:txBody>
                    <a:bodyPr/>
                    <a:lstStyle/>
                    <a:p>
                      <a:pPr algn="l" fontAlgn="b"/>
                      <a:r>
                        <a:rPr lang="en-US" sz="1200" b="1" i="0" u="none" strike="noStrike">
                          <a:solidFill>
                            <a:srgbClr val="000000"/>
                          </a:solidFill>
                          <a:effectLst/>
                          <a:latin typeface="Calibri"/>
                        </a:rPr>
                        <a:t>Bundy et al. (2011)</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WI</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20</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1958-1983</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4.3-8.8</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46</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213</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119</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289607">
                <a:tc>
                  <a:txBody>
                    <a:bodyPr/>
                    <a:lstStyle/>
                    <a:p>
                      <a:pPr algn="l" fontAlgn="b"/>
                      <a:r>
                        <a:rPr lang="en-US" sz="1200" b="1" i="0" u="none" strike="noStrike">
                          <a:solidFill>
                            <a:srgbClr val="000000"/>
                          </a:solidFill>
                          <a:effectLst/>
                          <a:latin typeface="Calibri"/>
                        </a:rPr>
                        <a:t>Bundy et al. (2011)</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WI</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23</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1984-2007</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5.7-14.1</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143</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334</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230</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289607">
                <a:tc>
                  <a:txBody>
                    <a:bodyPr/>
                    <a:lstStyle/>
                    <a:p>
                      <a:pPr algn="l" fontAlgn="b"/>
                      <a:r>
                        <a:rPr lang="en-US" sz="1200" b="1" i="0" u="none" strike="noStrike">
                          <a:solidFill>
                            <a:srgbClr val="000000"/>
                          </a:solidFill>
                          <a:effectLst/>
                          <a:latin typeface="Calibri"/>
                        </a:rPr>
                        <a:t>Mallarino and Torres (2006)</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IA</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32</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1979-2010</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5.1-12.5</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75</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316</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195</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289607">
                <a:tc>
                  <a:txBody>
                    <a:bodyPr/>
                    <a:lstStyle/>
                    <a:p>
                      <a:pPr algn="l" fontAlgn="b"/>
                      <a:r>
                        <a:rPr lang="en-US" sz="1200" b="1" i="0" u="none" strike="noStrike">
                          <a:solidFill>
                            <a:srgbClr val="000000"/>
                          </a:solidFill>
                          <a:effectLst/>
                          <a:latin typeface="Calibri"/>
                        </a:rPr>
                        <a:t>Mallarino and Torres (2006)</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IA</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26</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1985-2010</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5.3-12.8</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124</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326</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215</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289607">
                <a:tc>
                  <a:txBody>
                    <a:bodyPr/>
                    <a:lstStyle/>
                    <a:p>
                      <a:pPr algn="l" fontAlgn="b"/>
                      <a:r>
                        <a:rPr lang="en-US" sz="1200" b="1" i="0" u="none" strike="noStrike">
                          <a:solidFill>
                            <a:srgbClr val="000000"/>
                          </a:solidFill>
                          <a:effectLst/>
                          <a:latin typeface="Calibri"/>
                        </a:rPr>
                        <a:t>Varvel et al. (2007)</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NE</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11</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1995-2005</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10.4-13.6</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67</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280</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191</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289607">
                <a:tc>
                  <a:txBody>
                    <a:bodyPr/>
                    <a:lstStyle/>
                    <a:p>
                      <a:pPr algn="l" fontAlgn="b"/>
                      <a:r>
                        <a:rPr lang="en-US" sz="1200" b="1" i="0" u="none" strike="noStrike">
                          <a:solidFill>
                            <a:srgbClr val="000000"/>
                          </a:solidFill>
                          <a:effectLst/>
                          <a:latin typeface="Calibri"/>
                        </a:rPr>
                        <a:t>Jokela et al.(1989) Carroll</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MN</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3</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1982-1984</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7.1-9.1</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5</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120</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77</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289607">
                <a:tc>
                  <a:txBody>
                    <a:bodyPr/>
                    <a:lstStyle/>
                    <a:p>
                      <a:pPr algn="l" fontAlgn="b"/>
                      <a:r>
                        <a:rPr lang="en-US" sz="1200" b="1" i="0" u="none" strike="noStrike">
                          <a:solidFill>
                            <a:srgbClr val="000000"/>
                          </a:solidFill>
                          <a:effectLst/>
                          <a:latin typeface="Calibri"/>
                        </a:rPr>
                        <a:t>Jokela et al.(1989) Webster</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MN</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3</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1982-1984</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1.8-8.7</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64</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103</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dirty="0">
                          <a:solidFill>
                            <a:srgbClr val="000000"/>
                          </a:solidFill>
                          <a:effectLst/>
                          <a:latin typeface="Calibri"/>
                        </a:rPr>
                        <a:t>84</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289607">
                <a:tc>
                  <a:txBody>
                    <a:bodyPr/>
                    <a:lstStyle/>
                    <a:p>
                      <a:pPr algn="l" fontAlgn="b"/>
                      <a:r>
                        <a:rPr lang="en-US" sz="1200" b="1" i="0" u="none" strike="noStrike">
                          <a:solidFill>
                            <a:srgbClr val="000000"/>
                          </a:solidFill>
                          <a:effectLst/>
                          <a:latin typeface="Calibri"/>
                        </a:rPr>
                        <a:t>Fenster et al. (1976) Martin</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MN</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7</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1970-1976</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7.12-10.65</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21</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116</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60</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289607">
                <a:tc>
                  <a:txBody>
                    <a:bodyPr/>
                    <a:lstStyle/>
                    <a:p>
                      <a:pPr algn="l" fontAlgn="b"/>
                      <a:r>
                        <a:rPr lang="en-US" sz="1200" b="1" i="0" u="none" strike="noStrike">
                          <a:solidFill>
                            <a:srgbClr val="000000"/>
                          </a:solidFill>
                          <a:effectLst/>
                          <a:latin typeface="Calibri"/>
                        </a:rPr>
                        <a:t>Fenster et al. (1976) Waseca</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MN</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7</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1970-1976</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4-9.6</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55</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227</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140</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289607">
                <a:tc>
                  <a:txBody>
                    <a:bodyPr/>
                    <a:lstStyle/>
                    <a:p>
                      <a:pPr algn="l" fontAlgn="b"/>
                      <a:r>
                        <a:rPr lang="da-DK" sz="1200" b="1" i="0" u="none" strike="noStrike">
                          <a:solidFill>
                            <a:srgbClr val="000000"/>
                          </a:solidFill>
                          <a:effectLst/>
                          <a:latin typeface="Calibri"/>
                        </a:rPr>
                        <a:t>Al Kaisi et al.(2003)</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CO</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3</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1998-2000</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8.3-10.8</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24</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126</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84</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289607">
                <a:tc>
                  <a:txBody>
                    <a:bodyPr/>
                    <a:lstStyle/>
                    <a:p>
                      <a:pPr algn="l" fontAlgn="b"/>
                      <a:r>
                        <a:rPr lang="en-US" sz="1200" b="1" i="0" u="none" strike="noStrike">
                          <a:solidFill>
                            <a:srgbClr val="000000"/>
                          </a:solidFill>
                          <a:effectLst/>
                          <a:latin typeface="Calibri"/>
                        </a:rPr>
                        <a:t>Ismail et al.(1994)</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KY</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19</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1970-1990</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4.7-10.5</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15</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175</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100</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289607">
                <a:tc>
                  <a:txBody>
                    <a:bodyPr/>
                    <a:lstStyle/>
                    <a:p>
                      <a:pPr algn="l" fontAlgn="b"/>
                      <a:r>
                        <a:rPr lang="en-US" sz="1200" b="1" i="0" u="none" strike="noStrike">
                          <a:solidFill>
                            <a:srgbClr val="000000"/>
                          </a:solidFill>
                          <a:effectLst/>
                          <a:latin typeface="Calibri"/>
                        </a:rPr>
                        <a:t>Rice et al.(1986)</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KY</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16</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1970-1985</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5.7-9.2</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93</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163</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132</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289607">
                <a:tc>
                  <a:txBody>
                    <a:bodyPr/>
                    <a:lstStyle/>
                    <a:p>
                      <a:pPr algn="l" fontAlgn="b"/>
                      <a:r>
                        <a:rPr lang="en-US" sz="1800" b="1" i="0" u="none" strike="noStrike">
                          <a:solidFill>
                            <a:srgbClr val="000000"/>
                          </a:solidFill>
                          <a:effectLst/>
                          <a:latin typeface="Calibri"/>
                        </a:rPr>
                        <a:t>Total</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800" b="1" i="0" u="none" strike="noStrike">
                          <a:solidFill>
                            <a:srgbClr val="000000"/>
                          </a:solidFill>
                          <a:effectLst/>
                          <a:latin typeface="Calibri"/>
                        </a:rPr>
                        <a:t> </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800" b="1" i="0" u="none" strike="noStrike" dirty="0">
                          <a:solidFill>
                            <a:srgbClr val="000000"/>
                          </a:solidFill>
                          <a:effectLst/>
                          <a:latin typeface="Calibri"/>
                        </a:rPr>
                        <a:t>170</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800" b="1" i="0" u="none" strike="noStrike">
                          <a:solidFill>
                            <a:srgbClr val="000000"/>
                          </a:solidFill>
                          <a:effectLst/>
                          <a:latin typeface="Calibri"/>
                        </a:rPr>
                        <a:t> </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800" b="1" i="0" u="none" strike="noStrike" dirty="0">
                          <a:solidFill>
                            <a:srgbClr val="000000"/>
                          </a:solidFill>
                          <a:effectLst/>
                          <a:latin typeface="Calibri"/>
                        </a:rPr>
                        <a:t>average</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800" b="1" i="0" u="none" strike="noStrike">
                          <a:solidFill>
                            <a:srgbClr val="000000"/>
                          </a:solidFill>
                          <a:effectLst/>
                          <a:latin typeface="Calibri"/>
                        </a:rPr>
                        <a:t>61</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800" b="1" i="0" u="none" strike="noStrike">
                          <a:solidFill>
                            <a:srgbClr val="000000"/>
                          </a:solidFill>
                          <a:effectLst/>
                          <a:latin typeface="Calibri"/>
                        </a:rPr>
                        <a:t>208</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2000" b="1" i="0" u="none" strike="noStrike" dirty="0">
                          <a:solidFill>
                            <a:srgbClr val="FF9933"/>
                          </a:solidFill>
                          <a:effectLst/>
                          <a:latin typeface="Calibri"/>
                        </a:rPr>
                        <a:t>136</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304088">
                <a:tc>
                  <a:txBody>
                    <a:bodyPr/>
                    <a:lstStyle/>
                    <a:p>
                      <a:pPr algn="l" fontAlgn="b"/>
                      <a:r>
                        <a:rPr lang="en-US" sz="1200" b="1" i="0" u="none" strike="noStrike">
                          <a:solidFill>
                            <a:srgbClr val="000000"/>
                          </a:solidFill>
                          <a:effectLst/>
                          <a:latin typeface="Calibri"/>
                        </a:rPr>
                        <a:t> </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 </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 </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200" b="1" i="0" u="none" strike="noStrike">
                          <a:solidFill>
                            <a:srgbClr val="000000"/>
                          </a:solidFill>
                          <a:effectLst/>
                          <a:latin typeface="Calibri"/>
                        </a:rPr>
                        <a:t> </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800" b="1" i="0" u="none" strike="noStrike" dirty="0" err="1">
                          <a:solidFill>
                            <a:srgbClr val="000000"/>
                          </a:solidFill>
                          <a:effectLst/>
                          <a:latin typeface="Calibri"/>
                        </a:rPr>
                        <a:t>stdev</a:t>
                      </a:r>
                      <a:endParaRPr lang="en-US" sz="1800" b="1" i="0" u="none" strike="noStrike" dirty="0">
                        <a:solidFill>
                          <a:srgbClr val="000000"/>
                        </a:solidFill>
                        <a:effectLst/>
                        <a:latin typeface="Calibri"/>
                      </a:endParaRP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800" b="1" i="0" u="none" strike="noStrike" dirty="0">
                          <a:solidFill>
                            <a:srgbClr val="000000"/>
                          </a:solidFill>
                          <a:effectLst/>
                          <a:latin typeface="Calibri"/>
                        </a:rPr>
                        <a:t>43</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800" b="1" i="0" u="none" strike="noStrike" dirty="0">
                          <a:solidFill>
                            <a:srgbClr val="000000"/>
                          </a:solidFill>
                          <a:effectLst/>
                          <a:latin typeface="Calibri"/>
                        </a:rPr>
                        <a:t>87</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l" fontAlgn="b"/>
                      <a:r>
                        <a:rPr lang="en-US" sz="1800" b="1" i="0" u="none" strike="noStrike" dirty="0">
                          <a:solidFill>
                            <a:srgbClr val="000000"/>
                          </a:solidFill>
                          <a:effectLst/>
                          <a:latin typeface="Calibri"/>
                        </a:rPr>
                        <a:t>59</a:t>
                      </a:r>
                    </a:p>
                  </a:txBody>
                  <a:tcPr marL="8889" marR="888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bl>
          </a:graphicData>
        </a:graphic>
      </p:graphicFrame>
      <p:sp>
        <p:nvSpPr>
          <p:cNvPr id="2" name="Title 1"/>
          <p:cNvSpPr>
            <a:spLocks noGrp="1"/>
          </p:cNvSpPr>
          <p:nvPr>
            <p:ph type="title"/>
          </p:nvPr>
        </p:nvSpPr>
        <p:spPr>
          <a:xfrm>
            <a:off x="228600" y="76200"/>
            <a:ext cx="7680960" cy="653143"/>
          </a:xfrm>
        </p:spPr>
        <p:txBody>
          <a:bodyPr>
            <a:normAutofit fontScale="90000"/>
          </a:bodyPr>
          <a:lstStyle/>
          <a:p>
            <a:r>
              <a:rPr lang="en-US" b="1" dirty="0" smtClean="0">
                <a:solidFill>
                  <a:srgbClr val="FF9933"/>
                </a:solidFill>
              </a:rPr>
              <a:t>Maize</a:t>
            </a:r>
            <a:endParaRPr lang="en-US" b="1" dirty="0">
              <a:solidFill>
                <a:srgbClr val="FF9933"/>
              </a:solidFill>
            </a:endParaRPr>
          </a:p>
        </p:txBody>
      </p:sp>
      <p:sp>
        <p:nvSpPr>
          <p:cNvPr id="5" name="Rectangle 4"/>
          <p:cNvSpPr/>
          <p:nvPr/>
        </p:nvSpPr>
        <p:spPr>
          <a:xfrm>
            <a:off x="6705600" y="5791200"/>
            <a:ext cx="685800" cy="838200"/>
          </a:xfrm>
          <a:prstGeom prst="rect">
            <a:avLst/>
          </a:prstGeom>
          <a:solidFill>
            <a:schemeClr val="accent3">
              <a:lumMod val="60000"/>
              <a:lumOff val="40000"/>
            </a:schemeClr>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499410" y="6141944"/>
            <a:ext cx="2362200" cy="114300"/>
          </a:xfrm>
          <a:prstGeom prst="rect">
            <a:avLst/>
          </a:prstGeom>
          <a:solidFill>
            <a:schemeClr val="tx2"/>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638800" y="5702468"/>
            <a:ext cx="762000" cy="1015663"/>
          </a:xfrm>
          <a:prstGeom prst="rect">
            <a:avLst/>
          </a:prstGeom>
          <a:noFill/>
        </p:spPr>
        <p:txBody>
          <a:bodyPr wrap="square" rtlCol="0">
            <a:spAutoFit/>
          </a:bodyPr>
          <a:lstStyle/>
          <a:p>
            <a:r>
              <a:rPr lang="en-US" sz="1200" dirty="0" smtClean="0"/>
              <a:t>+ </a:t>
            </a:r>
            <a:r>
              <a:rPr lang="en-US" sz="1200" dirty="0" err="1" smtClean="0"/>
              <a:t>sd</a:t>
            </a:r>
            <a:r>
              <a:rPr lang="en-US" sz="1200" dirty="0" smtClean="0"/>
              <a:t> 195</a:t>
            </a:r>
            <a:endParaRPr lang="en-US" sz="1200" dirty="0"/>
          </a:p>
          <a:p>
            <a:endParaRPr lang="en-US" sz="1200" dirty="0" smtClean="0"/>
          </a:p>
          <a:p>
            <a:r>
              <a:rPr lang="en-US" sz="1200" dirty="0" smtClean="0"/>
              <a:t>Avg. 136</a:t>
            </a:r>
          </a:p>
          <a:p>
            <a:endParaRPr lang="en-US" sz="1200" dirty="0"/>
          </a:p>
          <a:p>
            <a:r>
              <a:rPr lang="en-US" sz="1200" dirty="0" smtClean="0"/>
              <a:t>- </a:t>
            </a:r>
            <a:r>
              <a:rPr lang="en-US" sz="1200" dirty="0" err="1" smtClean="0"/>
              <a:t>sd</a:t>
            </a:r>
            <a:r>
              <a:rPr lang="en-US" sz="1200" dirty="0" smtClean="0"/>
              <a:t> 77</a:t>
            </a:r>
            <a:endParaRPr lang="en-US" sz="1200" dirty="0"/>
          </a:p>
        </p:txBody>
      </p:sp>
    </p:spTree>
    <p:extLst>
      <p:ext uri="{BB962C8B-B14F-4D97-AF65-F5344CB8AC3E}">
        <p14:creationId xmlns:p14="http://schemas.microsoft.com/office/powerpoint/2010/main" val="24167724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1143000"/>
            <a:ext cx="7620000" cy="3539430"/>
          </a:xfrm>
          <a:prstGeom prst="rect">
            <a:avLst/>
          </a:prstGeom>
          <a:noFill/>
        </p:spPr>
        <p:txBody>
          <a:bodyPr wrap="square" rtlCol="0">
            <a:spAutoFit/>
          </a:bodyPr>
          <a:lstStyle/>
          <a:p>
            <a:r>
              <a:rPr lang="en-US" sz="2800" dirty="0"/>
              <a:t>Optimum N rates differed radically from one year to the next at all sites</a:t>
            </a:r>
          </a:p>
          <a:p>
            <a:endParaRPr lang="en-US" sz="2800" dirty="0"/>
          </a:p>
          <a:p>
            <a:r>
              <a:rPr lang="en-US" sz="2800" dirty="0"/>
              <a:t>N rates temporally dependent and unpredictable within specific </a:t>
            </a:r>
            <a:r>
              <a:rPr lang="en-US" sz="2800" dirty="0" smtClean="0"/>
              <a:t>locations</a:t>
            </a:r>
          </a:p>
          <a:p>
            <a:endParaRPr lang="en-US" sz="2800" dirty="0"/>
          </a:p>
          <a:p>
            <a:r>
              <a:rPr lang="en-US" sz="2800" dirty="0" smtClean="0"/>
              <a:t>Fundamental theory has to right </a:t>
            </a:r>
            <a:endParaRPr lang="en-US" sz="2800" dirty="0"/>
          </a:p>
          <a:p>
            <a:endParaRPr lang="en-US" sz="2800" dirty="0"/>
          </a:p>
        </p:txBody>
      </p:sp>
    </p:spTree>
    <p:extLst>
      <p:ext uri="{BB962C8B-B14F-4D97-AF65-F5344CB8AC3E}">
        <p14:creationId xmlns:p14="http://schemas.microsoft.com/office/powerpoint/2010/main" val="16940975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TC101790491[[fn=Mylar]]</Template>
  <TotalTime>17860</TotalTime>
  <Words>1194</Words>
  <Application>Microsoft Office PowerPoint</Application>
  <PresentationFormat>On-screen Show (4:3)</PresentationFormat>
  <Paragraphs>254</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Mylar</vt:lpstr>
      <vt:lpstr>Impact of Yield Level on Nitrogen Demand for Maize in the Midwest</vt:lpstr>
      <vt:lpstr>Long Term Trials Evaluated</vt:lpstr>
      <vt:lpstr>Maize</vt:lpstr>
      <vt:lpstr>Wheat</vt:lpstr>
      <vt:lpstr>Yield level and N Response, Wheat</vt:lpstr>
      <vt:lpstr>Yield level and N Response, Maize</vt:lpstr>
      <vt:lpstr>Literature, N Rates</vt:lpstr>
      <vt:lpstr>Maize</vt:lpstr>
      <vt:lpstr>PowerPoint Presentation</vt:lpstr>
      <vt:lpstr>Latitude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Raun, Bill</dc:creator>
  <cp:lastModifiedBy>Raun, Bill</cp:lastModifiedBy>
  <cp:revision>72</cp:revision>
  <dcterms:created xsi:type="dcterms:W3CDTF">2014-01-28T19:35:39Z</dcterms:created>
  <dcterms:modified xsi:type="dcterms:W3CDTF">2014-04-07T12:32:52Z</dcterms:modified>
</cp:coreProperties>
</file>