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2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4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8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4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E223-C68A-4F01-94AA-5F4D5C38DDA5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549CF-436C-404B-9F0B-DC023CCC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Amino Sugar-N Soil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Jacob </a:t>
            </a:r>
            <a:r>
              <a:rPr lang="en-US" dirty="0" err="1" smtClean="0"/>
              <a:t>Bushong</a:t>
            </a:r>
            <a:endParaRPr lang="en-US" dirty="0" smtClean="0"/>
          </a:p>
          <a:p>
            <a:r>
              <a:rPr lang="en-US" dirty="0" smtClean="0"/>
              <a:t>SOIL 5813</a:t>
            </a:r>
          </a:p>
          <a:p>
            <a:r>
              <a:rPr lang="en-US" dirty="0" smtClean="0"/>
              <a:t>Feb. 14,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</a:t>
            </a:r>
            <a:r>
              <a:rPr lang="en-US" dirty="0" err="1" smtClean="0"/>
              <a:t>Hydrolyzable</a:t>
            </a:r>
            <a:r>
              <a:rPr lang="en-US" dirty="0" smtClean="0"/>
              <a:t> Amino Sugar-N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419128"/>
            <a:ext cx="91440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Bushong</a:t>
            </a:r>
            <a:r>
              <a:rPr lang="en-US" sz="2000" dirty="0" smtClean="0"/>
              <a:t> et al. (2008)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5353" r="13333" b="17306"/>
          <a:stretch/>
        </p:blipFill>
        <p:spPr>
          <a:xfrm>
            <a:off x="23090" y="838200"/>
            <a:ext cx="9044709" cy="56178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24400" y="3581399"/>
            <a:ext cx="4343399" cy="2874633"/>
            <a:chOff x="4724400" y="3581399"/>
            <a:chExt cx="4343399" cy="2874633"/>
          </a:xfrm>
        </p:grpSpPr>
        <p:sp>
          <p:nvSpPr>
            <p:cNvPr id="6" name="Rounded Rectangle 5"/>
            <p:cNvSpPr/>
            <p:nvPr/>
          </p:nvSpPr>
          <p:spPr>
            <a:xfrm>
              <a:off x="4724400" y="3581399"/>
              <a:ext cx="4343399" cy="2874633"/>
            </a:xfrm>
            <a:prstGeom prst="round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4572000"/>
              <a:ext cx="4336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</a:rPr>
                <a:t>N-ST*R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5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Field Evaluation of N-ST*R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617784"/>
              </p:ext>
            </p:extLst>
          </p:nvPr>
        </p:nvGraphicFramePr>
        <p:xfrm>
          <a:off x="152400" y="1143000"/>
          <a:ext cx="520664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Plot" r:id="rId3" imgW="6502400" imgH="6375400" progId="Grapher.Document">
                  <p:embed/>
                </p:oleObj>
              </mc:Choice>
              <mc:Fallback>
                <p:oleObj name="Plot" r:id="rId3" imgW="6502400" imgH="6375400" progId="Graph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520664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6444528"/>
            <a:ext cx="91440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Roberts et al. (2011)</a:t>
            </a:r>
            <a:endParaRPr lang="en-US" sz="2000" dirty="0"/>
          </a:p>
        </p:txBody>
      </p:sp>
      <p:pic>
        <p:nvPicPr>
          <p:cNvPr id="6" name="Picture 6" descr="Di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371600"/>
            <a:ext cx="2722494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8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45"/>
            <a:ext cx="8229600" cy="1143000"/>
          </a:xfrm>
        </p:spPr>
        <p:txBody>
          <a:bodyPr/>
          <a:lstStyle/>
          <a:p>
            <a:r>
              <a:rPr lang="en-US" dirty="0" smtClean="0"/>
              <a:t>Other’s Results for Corn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8478" r="51065" b="8238"/>
          <a:stretch/>
        </p:blipFill>
        <p:spPr bwMode="auto">
          <a:xfrm>
            <a:off x="669640" y="914399"/>
            <a:ext cx="3729389" cy="538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5" t="8478" r="15013" b="38895"/>
          <a:stretch/>
        </p:blipFill>
        <p:spPr bwMode="auto">
          <a:xfrm>
            <a:off x="4731312" y="886691"/>
            <a:ext cx="3882466" cy="35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6444528"/>
            <a:ext cx="91440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Laboski</a:t>
            </a:r>
            <a:r>
              <a:rPr lang="en-US" sz="2000" dirty="0" smtClean="0"/>
              <a:t> et al. (2008)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32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Soil Test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“Holy Grail” of soil test methods</a:t>
            </a:r>
          </a:p>
          <a:p>
            <a:r>
              <a:rPr lang="en-US" dirty="0" smtClean="0"/>
              <a:t>Several researchers have </a:t>
            </a:r>
            <a:r>
              <a:rPr lang="en-US" dirty="0" smtClean="0"/>
              <a:t>attempted</a:t>
            </a:r>
            <a:endParaRPr lang="en-US" dirty="0" smtClean="0"/>
          </a:p>
          <a:p>
            <a:pPr lvl="1"/>
            <a:r>
              <a:rPr lang="en-US" dirty="0" err="1" smtClean="0"/>
              <a:t>Bremner</a:t>
            </a:r>
            <a:r>
              <a:rPr lang="en-US" dirty="0" smtClean="0"/>
              <a:t>, Stanford, Keeney</a:t>
            </a:r>
          </a:p>
          <a:p>
            <a:r>
              <a:rPr lang="en-US" dirty="0" smtClean="0"/>
              <a:t>Biological or Chemical Methods</a:t>
            </a:r>
          </a:p>
          <a:p>
            <a:pPr lvl="1"/>
            <a:r>
              <a:rPr lang="en-US" dirty="0" smtClean="0"/>
              <a:t>Incubation</a:t>
            </a:r>
          </a:p>
          <a:p>
            <a:pPr lvl="1"/>
            <a:r>
              <a:rPr lang="en-US" dirty="0" smtClean="0"/>
              <a:t>Acidic or alkaline oxidation or hydrolysis</a:t>
            </a:r>
          </a:p>
          <a:p>
            <a:pPr lvl="1"/>
            <a:r>
              <a:rPr lang="en-US" dirty="0" smtClean="0"/>
              <a:t>Analysis of salt extractions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the ISNT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4525963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Mulvaney</a:t>
            </a:r>
            <a:r>
              <a:rPr lang="en-US" dirty="0" smtClean="0"/>
              <a:t> had noticed different responses to </a:t>
            </a:r>
            <a:r>
              <a:rPr lang="en-US" dirty="0" err="1" smtClean="0"/>
              <a:t>sidedress</a:t>
            </a:r>
            <a:r>
              <a:rPr lang="en-US" dirty="0" smtClean="0"/>
              <a:t> fertilizer applications in corn </a:t>
            </a:r>
          </a:p>
          <a:p>
            <a:r>
              <a:rPr lang="en-US" dirty="0" smtClean="0"/>
              <a:t>Investigated the different organic N forms in soil</a:t>
            </a:r>
          </a:p>
          <a:p>
            <a:pPr lvl="1"/>
            <a:r>
              <a:rPr lang="en-US" dirty="0" smtClean="0"/>
              <a:t>Total N</a:t>
            </a:r>
          </a:p>
          <a:p>
            <a:pPr lvl="1"/>
            <a:r>
              <a:rPr lang="en-US" dirty="0" smtClean="0"/>
              <a:t>Acid </a:t>
            </a:r>
            <a:r>
              <a:rPr lang="en-US" dirty="0" err="1" smtClean="0"/>
              <a:t>hydrolyzable</a:t>
            </a:r>
            <a:endParaRPr lang="en-US" dirty="0" smtClean="0"/>
          </a:p>
          <a:p>
            <a:pPr lvl="2"/>
            <a:r>
              <a:rPr lang="en-US" dirty="0" smtClean="0"/>
              <a:t>NH</a:t>
            </a:r>
            <a:r>
              <a:rPr lang="en-US" baseline="-25000" dirty="0" smtClean="0"/>
              <a:t>4</a:t>
            </a:r>
          </a:p>
          <a:p>
            <a:pPr lvl="2"/>
            <a:r>
              <a:rPr lang="en-US" dirty="0" smtClean="0"/>
              <a:t>Amino Sugar</a:t>
            </a:r>
          </a:p>
          <a:p>
            <a:pPr lvl="2"/>
            <a:r>
              <a:rPr lang="en-US" dirty="0" smtClean="0"/>
              <a:t>Amino Acid</a:t>
            </a:r>
            <a:endParaRPr lang="en-US" dirty="0"/>
          </a:p>
        </p:txBody>
      </p:sp>
      <p:pic>
        <p:nvPicPr>
          <p:cNvPr id="4" name="Picture 4" descr="E:\Grad School\Acid Hydro Setu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1"/>
            <a:ext cx="2591089" cy="35955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Hydrolyzable</a:t>
            </a:r>
            <a:r>
              <a:rPr lang="en-US" dirty="0" smtClean="0"/>
              <a:t> Amino Sugar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19128"/>
            <a:ext cx="9144000" cy="4111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Mulvaney</a:t>
            </a:r>
            <a:r>
              <a:rPr lang="en-US" sz="2000" dirty="0" smtClean="0"/>
              <a:t> et al. (2001)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9048" r="10162" b="19316"/>
          <a:stretch/>
        </p:blipFill>
        <p:spPr bwMode="auto">
          <a:xfrm>
            <a:off x="82197" y="1981200"/>
            <a:ext cx="3956403" cy="226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t="6095" r="11310" b="6858"/>
          <a:stretch/>
        </p:blipFill>
        <p:spPr bwMode="auto">
          <a:xfrm>
            <a:off x="4299695" y="1676400"/>
            <a:ext cx="4844305" cy="434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2197" y="3505200"/>
            <a:ext cx="3956403" cy="152400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19" y="152400"/>
            <a:ext cx="8229600" cy="1143000"/>
          </a:xfrm>
        </p:spPr>
        <p:txBody>
          <a:bodyPr/>
          <a:lstStyle/>
          <a:p>
            <a:r>
              <a:rPr lang="en-US" dirty="0" smtClean="0"/>
              <a:t>Development of ISNT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Time needed to conduct the </a:t>
            </a:r>
            <a:r>
              <a:rPr lang="en-US" dirty="0" err="1" smtClean="0"/>
              <a:t>hydrolyzable</a:t>
            </a:r>
            <a:r>
              <a:rPr lang="en-US" dirty="0" smtClean="0"/>
              <a:t> soil test was greater than 12 hours.</a:t>
            </a:r>
          </a:p>
          <a:p>
            <a:r>
              <a:rPr lang="en-US" dirty="0" smtClean="0"/>
              <a:t>Quicker/simpler methods were evaluated</a:t>
            </a:r>
          </a:p>
          <a:p>
            <a:r>
              <a:rPr lang="en-US" dirty="0" smtClean="0"/>
              <a:t>Accelerated Diffusion</a:t>
            </a:r>
            <a:endParaRPr lang="en-US" dirty="0"/>
          </a:p>
        </p:txBody>
      </p:sp>
      <p:pic>
        <p:nvPicPr>
          <p:cNvPr id="4" name="Picture 4" descr="E:\Grad School\Diffus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779838" cy="2835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ISNT Results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419128"/>
            <a:ext cx="91440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Khan et al. (2001)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7112" r="12169" b="14667"/>
          <a:stretch/>
        </p:blipFill>
        <p:spPr bwMode="auto">
          <a:xfrm>
            <a:off x="2309" y="990600"/>
            <a:ext cx="9065491" cy="536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Nitrogen Soil Test for Rice</a:t>
            </a:r>
            <a:endParaRPr lang="en-US" dirty="0"/>
          </a:p>
        </p:txBody>
      </p:sp>
      <p:pic>
        <p:nvPicPr>
          <p:cNvPr id="3074" name="Picture 2" descr="Slide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t="10781" r="13442" b="17891"/>
          <a:stretch/>
        </p:blipFill>
        <p:spPr bwMode="auto">
          <a:xfrm>
            <a:off x="1" y="1524001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:\Bushong\Noble\Manuscipts and Reports\PMSN figures\Slide 4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50780" r="52284" b="18536"/>
          <a:stretch/>
        </p:blipFill>
        <p:spPr bwMode="auto">
          <a:xfrm>
            <a:off x="4484443" y="1634836"/>
            <a:ext cx="4585855" cy="33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6419128"/>
            <a:ext cx="9144000" cy="4111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Bushong</a:t>
            </a:r>
            <a:r>
              <a:rPr lang="en-US" sz="2000" dirty="0" smtClean="0"/>
              <a:t> et al. (2007)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24690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Arkansas Delta Soils (n = 16)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1" y="127012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United States Soils (n = 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</a:t>
            </a:r>
            <a:r>
              <a:rPr lang="en-US" dirty="0" err="1" smtClean="0"/>
              <a:t>Hydrolyzable</a:t>
            </a:r>
            <a:r>
              <a:rPr lang="en-US" dirty="0" smtClean="0"/>
              <a:t> Amino Sugar-N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419128"/>
            <a:ext cx="91440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Bushong</a:t>
            </a:r>
            <a:r>
              <a:rPr lang="en-US" sz="2000" dirty="0" smtClean="0"/>
              <a:t> et al. (2008)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r="33131"/>
          <a:stretch/>
        </p:blipFill>
        <p:spPr>
          <a:xfrm>
            <a:off x="2667000" y="916710"/>
            <a:ext cx="3378857" cy="58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</a:t>
            </a:r>
            <a:r>
              <a:rPr lang="en-US" dirty="0" err="1" smtClean="0"/>
              <a:t>Hydrolyzable</a:t>
            </a:r>
            <a:r>
              <a:rPr lang="en-US" dirty="0" smtClean="0"/>
              <a:t> Amino Sugar-N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419128"/>
            <a:ext cx="91440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Bushong</a:t>
            </a:r>
            <a:r>
              <a:rPr lang="en-US" sz="2000" dirty="0" smtClean="0"/>
              <a:t> et al. (2008)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15185" r="10606" b="15421"/>
          <a:stretch/>
        </p:blipFill>
        <p:spPr>
          <a:xfrm>
            <a:off x="0" y="838200"/>
            <a:ext cx="9144000" cy="55756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400" y="1112982"/>
            <a:ext cx="6781800" cy="3137111"/>
            <a:chOff x="533400" y="1112982"/>
            <a:chExt cx="6781800" cy="3137111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1112982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6 Hours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76800" y="3726873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10 Minutes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217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Plot</vt:lpstr>
      <vt:lpstr>Amino Sugar-N Soil Test</vt:lpstr>
      <vt:lpstr>Nitrogen Soil Test History</vt:lpstr>
      <vt:lpstr>Beginning of the ISNT</vt:lpstr>
      <vt:lpstr>Hydrolyzable Amino Sugar N</vt:lpstr>
      <vt:lpstr>Development of ISNT</vt:lpstr>
      <vt:lpstr>ISNT Results</vt:lpstr>
      <vt:lpstr>Nitrogen Soil Test for Rice</vt:lpstr>
      <vt:lpstr>Evaluation of Hydrolyzable Amino Sugar-N</vt:lpstr>
      <vt:lpstr>Evaluation of Hydrolyzable Amino Sugar-N</vt:lpstr>
      <vt:lpstr>Evaluation of Hydrolyzable Amino Sugar-N</vt:lpstr>
      <vt:lpstr>Field Evaluation of N-ST*R</vt:lpstr>
      <vt:lpstr>Other’s Results for Corn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Bushong</dc:creator>
  <cp:lastModifiedBy>Bushong</cp:lastModifiedBy>
  <cp:revision>23</cp:revision>
  <dcterms:created xsi:type="dcterms:W3CDTF">2014-02-12T14:05:56Z</dcterms:created>
  <dcterms:modified xsi:type="dcterms:W3CDTF">2014-02-13T15:21:18Z</dcterms:modified>
</cp:coreProperties>
</file>