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306" r:id="rId3"/>
    <p:sldId id="281" r:id="rId4"/>
    <p:sldId id="279" r:id="rId5"/>
    <p:sldId id="313" r:id="rId6"/>
    <p:sldId id="314" r:id="rId7"/>
    <p:sldId id="316" r:id="rId8"/>
    <p:sldId id="315" r:id="rId9"/>
    <p:sldId id="308" r:id="rId10"/>
    <p:sldId id="309" r:id="rId11"/>
    <p:sldId id="310" r:id="rId12"/>
    <p:sldId id="307" r:id="rId13"/>
    <p:sldId id="311" r:id="rId14"/>
    <p:sldId id="31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8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Magruder, 1958-2011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4065713116135712E-2"/>
          <c:y val="3.6780632684072383E-2"/>
          <c:w val="0.8857139868386017"/>
          <c:h val="0.79523549139690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Magruder!$E$4</c:f>
              <c:strCache>
                <c:ptCount val="1"/>
                <c:pt idx="0">
                  <c:v>Check, 0N</c:v>
                </c:pt>
              </c:strCache>
            </c:strRef>
          </c:tx>
          <c:spPr>
            <a:solidFill>
              <a:sysClr val="windowText" lastClr="000000"/>
            </a:solidFill>
            <a:ln w="28575">
              <a:noFill/>
            </a:ln>
          </c:spPr>
          <c:invertIfNegative val="0"/>
          <c:cat>
            <c:numRef>
              <c:f>Magruder!$C$34:$C$87</c:f>
              <c:numCache>
                <c:formatCode>General</c:formatCode>
                <c:ptCount val="54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  <c:pt idx="49">
                  <c:v>2007</c:v>
                </c:pt>
                <c:pt idx="50">
                  <c:v>2008</c:v>
                </c:pt>
                <c:pt idx="51">
                  <c:v>2009</c:v>
                </c:pt>
                <c:pt idx="52">
                  <c:v>2010</c:v>
                </c:pt>
                <c:pt idx="53">
                  <c:v>2011</c:v>
                </c:pt>
              </c:numCache>
            </c:numRef>
          </c:cat>
          <c:val>
            <c:numRef>
              <c:f>Magruder!$E$34:$E$87</c:f>
              <c:numCache>
                <c:formatCode>General</c:formatCode>
                <c:ptCount val="54"/>
                <c:pt idx="0">
                  <c:v>28.7</c:v>
                </c:pt>
                <c:pt idx="1">
                  <c:v>28.1</c:v>
                </c:pt>
                <c:pt idx="2">
                  <c:v>11.5</c:v>
                </c:pt>
                <c:pt idx="3">
                  <c:v>10.5</c:v>
                </c:pt>
                <c:pt idx="4">
                  <c:v>14.1</c:v>
                </c:pt>
                <c:pt idx="5">
                  <c:v>27.6</c:v>
                </c:pt>
                <c:pt idx="6">
                  <c:v>6</c:v>
                </c:pt>
                <c:pt idx="7">
                  <c:v>25.8</c:v>
                </c:pt>
                <c:pt idx="8">
                  <c:v>29.7</c:v>
                </c:pt>
                <c:pt idx="9">
                  <c:v>6.6</c:v>
                </c:pt>
                <c:pt idx="10">
                  <c:v>14.1</c:v>
                </c:pt>
                <c:pt idx="11">
                  <c:v>14.8</c:v>
                </c:pt>
                <c:pt idx="12">
                  <c:v>19.5</c:v>
                </c:pt>
                <c:pt idx="13">
                  <c:v>24.3</c:v>
                </c:pt>
                <c:pt idx="14">
                  <c:v>18.2</c:v>
                </c:pt>
                <c:pt idx="15">
                  <c:v>19.2</c:v>
                </c:pt>
                <c:pt idx="16">
                  <c:v>18.100000000000001</c:v>
                </c:pt>
                <c:pt idx="17">
                  <c:v>18.7</c:v>
                </c:pt>
                <c:pt idx="18">
                  <c:v>18.3</c:v>
                </c:pt>
                <c:pt idx="19">
                  <c:v>14.7</c:v>
                </c:pt>
                <c:pt idx="20">
                  <c:v>17.899999999999999</c:v>
                </c:pt>
                <c:pt idx="21">
                  <c:v>25.3</c:v>
                </c:pt>
                <c:pt idx="22">
                  <c:v>25</c:v>
                </c:pt>
                <c:pt idx="23">
                  <c:v>21.1</c:v>
                </c:pt>
                <c:pt idx="24">
                  <c:v>28.3</c:v>
                </c:pt>
                <c:pt idx="25">
                  <c:v>20.7</c:v>
                </c:pt>
                <c:pt idx="26">
                  <c:v>19.7</c:v>
                </c:pt>
                <c:pt idx="27">
                  <c:v>14.1</c:v>
                </c:pt>
                <c:pt idx="28">
                  <c:v>12.9</c:v>
                </c:pt>
                <c:pt idx="29">
                  <c:v>10.8</c:v>
                </c:pt>
                <c:pt idx="30">
                  <c:v>21.4</c:v>
                </c:pt>
                <c:pt idx="31">
                  <c:v>11.9</c:v>
                </c:pt>
                <c:pt idx="32">
                  <c:v>21.6</c:v>
                </c:pt>
                <c:pt idx="33">
                  <c:v>16.600000000000001</c:v>
                </c:pt>
                <c:pt idx="34">
                  <c:v>13.4411</c:v>
                </c:pt>
                <c:pt idx="35">
                  <c:v>18.744399999999999</c:v>
                </c:pt>
                <c:pt idx="36">
                  <c:v>9.3514999999999997</c:v>
                </c:pt>
                <c:pt idx="37">
                  <c:v>2.6122000000000001</c:v>
                </c:pt>
                <c:pt idx="38">
                  <c:v>14.4</c:v>
                </c:pt>
                <c:pt idx="39">
                  <c:v>20.8</c:v>
                </c:pt>
                <c:pt idx="40">
                  <c:v>14.5</c:v>
                </c:pt>
                <c:pt idx="41">
                  <c:v>26.302368243654822</c:v>
                </c:pt>
                <c:pt idx="42">
                  <c:v>22.49417151219512</c:v>
                </c:pt>
                <c:pt idx="43">
                  <c:v>11.832383414634144</c:v>
                </c:pt>
                <c:pt idx="44">
                  <c:v>18.036000000000001</c:v>
                </c:pt>
                <c:pt idx="45">
                  <c:v>18.2</c:v>
                </c:pt>
                <c:pt idx="46">
                  <c:v>18.924695121951224</c:v>
                </c:pt>
                <c:pt idx="47">
                  <c:v>18</c:v>
                </c:pt>
                <c:pt idx="48">
                  <c:v>21.052994990112062</c:v>
                </c:pt>
                <c:pt idx="49">
                  <c:v>1.72</c:v>
                </c:pt>
                <c:pt idx="50">
                  <c:v>27.135999999999999</c:v>
                </c:pt>
                <c:pt idx="51">
                  <c:v>4.91</c:v>
                </c:pt>
                <c:pt idx="52">
                  <c:v>18.518178246727498</c:v>
                </c:pt>
                <c:pt idx="53">
                  <c:v>6.43</c:v>
                </c:pt>
              </c:numCache>
            </c:numRef>
          </c:val>
        </c:ser>
        <c:ser>
          <c:idx val="1"/>
          <c:order val="1"/>
          <c:tx>
            <c:strRef>
              <c:f>Magruder!$H$4</c:f>
              <c:strCache>
                <c:ptCount val="1"/>
                <c:pt idx="0">
                  <c:v>High N</c:v>
                </c:pt>
              </c:strCache>
            </c:strRef>
          </c:tx>
          <c:spPr>
            <a:solidFill>
              <a:sysClr val="window" lastClr="FFFFFF"/>
            </a:solidFill>
            <a:ln w="9525">
              <a:solidFill>
                <a:sysClr val="windowText" lastClr="000000"/>
              </a:solidFill>
            </a:ln>
          </c:spPr>
          <c:invertIfNegative val="0"/>
          <c:cat>
            <c:numRef>
              <c:f>Magruder!$C$34:$C$87</c:f>
              <c:numCache>
                <c:formatCode>General</c:formatCode>
                <c:ptCount val="54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  <c:pt idx="49">
                  <c:v>2007</c:v>
                </c:pt>
                <c:pt idx="50">
                  <c:v>2008</c:v>
                </c:pt>
                <c:pt idx="51">
                  <c:v>2009</c:v>
                </c:pt>
                <c:pt idx="52">
                  <c:v>2010</c:v>
                </c:pt>
                <c:pt idx="53">
                  <c:v>2011</c:v>
                </c:pt>
              </c:numCache>
            </c:numRef>
          </c:cat>
          <c:val>
            <c:numRef>
              <c:f>Magruder!$H$34:$H$87</c:f>
              <c:numCache>
                <c:formatCode>General</c:formatCode>
                <c:ptCount val="54"/>
                <c:pt idx="0">
                  <c:v>35.700000000000003</c:v>
                </c:pt>
                <c:pt idx="1">
                  <c:v>39.4</c:v>
                </c:pt>
                <c:pt idx="2">
                  <c:v>35.200000000000003</c:v>
                </c:pt>
                <c:pt idx="3">
                  <c:v>27.6</c:v>
                </c:pt>
                <c:pt idx="4">
                  <c:v>27</c:v>
                </c:pt>
                <c:pt idx="5">
                  <c:v>32.299999999999997</c:v>
                </c:pt>
                <c:pt idx="6">
                  <c:v>22.2</c:v>
                </c:pt>
                <c:pt idx="7">
                  <c:v>29.9</c:v>
                </c:pt>
                <c:pt idx="8">
                  <c:v>34.5</c:v>
                </c:pt>
                <c:pt idx="9">
                  <c:v>9.9</c:v>
                </c:pt>
                <c:pt idx="10">
                  <c:v>23.8</c:v>
                </c:pt>
                <c:pt idx="11">
                  <c:v>27.1</c:v>
                </c:pt>
                <c:pt idx="12">
                  <c:v>31</c:v>
                </c:pt>
                <c:pt idx="13">
                  <c:v>29.6</c:v>
                </c:pt>
                <c:pt idx="14">
                  <c:v>37.1</c:v>
                </c:pt>
                <c:pt idx="15">
                  <c:v>43.3</c:v>
                </c:pt>
                <c:pt idx="16">
                  <c:v>30.4</c:v>
                </c:pt>
                <c:pt idx="17">
                  <c:v>47.8</c:v>
                </c:pt>
                <c:pt idx="18">
                  <c:v>45.3</c:v>
                </c:pt>
                <c:pt idx="19">
                  <c:v>23.8</c:v>
                </c:pt>
                <c:pt idx="20">
                  <c:v>33.700000000000003</c:v>
                </c:pt>
                <c:pt idx="21">
                  <c:v>50.3</c:v>
                </c:pt>
                <c:pt idx="22">
                  <c:v>37</c:v>
                </c:pt>
                <c:pt idx="23">
                  <c:v>32.6</c:v>
                </c:pt>
                <c:pt idx="24">
                  <c:v>40.299999999999997</c:v>
                </c:pt>
                <c:pt idx="25">
                  <c:v>25.4</c:v>
                </c:pt>
                <c:pt idx="26">
                  <c:v>32.6</c:v>
                </c:pt>
                <c:pt idx="27">
                  <c:v>23.4</c:v>
                </c:pt>
                <c:pt idx="28">
                  <c:v>21.3</c:v>
                </c:pt>
                <c:pt idx="29">
                  <c:v>12.3</c:v>
                </c:pt>
                <c:pt idx="30">
                  <c:v>29.7</c:v>
                </c:pt>
                <c:pt idx="31">
                  <c:v>25.07</c:v>
                </c:pt>
                <c:pt idx="32">
                  <c:v>32.200000000000003</c:v>
                </c:pt>
                <c:pt idx="33">
                  <c:v>42.1</c:v>
                </c:pt>
                <c:pt idx="34">
                  <c:v>31.578600000000002</c:v>
                </c:pt>
                <c:pt idx="35">
                  <c:v>36.942799999999998</c:v>
                </c:pt>
                <c:pt idx="36">
                  <c:v>31.651199999999999</c:v>
                </c:pt>
                <c:pt idx="37">
                  <c:v>8.5061</c:v>
                </c:pt>
                <c:pt idx="38">
                  <c:v>24.05</c:v>
                </c:pt>
                <c:pt idx="39">
                  <c:v>62.6</c:v>
                </c:pt>
                <c:pt idx="40">
                  <c:v>37.340000000000003</c:v>
                </c:pt>
                <c:pt idx="41">
                  <c:v>52.844544974619296</c:v>
                </c:pt>
                <c:pt idx="42">
                  <c:v>38.11772692682927</c:v>
                </c:pt>
                <c:pt idx="43">
                  <c:v>28.035286829268294</c:v>
                </c:pt>
                <c:pt idx="44">
                  <c:v>40.716000000000001</c:v>
                </c:pt>
                <c:pt idx="45">
                  <c:v>59.5</c:v>
                </c:pt>
                <c:pt idx="46">
                  <c:v>55.556707317073169</c:v>
                </c:pt>
                <c:pt idx="47">
                  <c:v>38</c:v>
                </c:pt>
                <c:pt idx="48">
                  <c:v>45.082316646933471</c:v>
                </c:pt>
                <c:pt idx="49">
                  <c:v>4.7889999999999997</c:v>
                </c:pt>
                <c:pt idx="50">
                  <c:v>45.856999999999999</c:v>
                </c:pt>
                <c:pt idx="51">
                  <c:v>8.27</c:v>
                </c:pt>
                <c:pt idx="52">
                  <c:v>37.017678177810005</c:v>
                </c:pt>
                <c:pt idx="53">
                  <c:v>23.82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96736"/>
        <c:axId val="36198656"/>
      </c:barChart>
      <c:catAx>
        <c:axId val="36196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198656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361986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Grain yield, Mg ha-1</a:t>
                </a:r>
              </a:p>
            </c:rich>
          </c:tx>
          <c:layout>
            <c:manualLayout>
              <c:xMode val="edge"/>
              <c:yMode val="edge"/>
              <c:x val="8.8595143223677356E-4"/>
              <c:y val="0.256894309779904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19673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0964836649304847"/>
          <c:y val="4.7001869864306191E-2"/>
          <c:w val="0.16162267281356671"/>
          <c:h val="0.20115828658672569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>
      <a:solidFill>
        <a:srgbClr val="FF9933"/>
      </a:solidFill>
    </a:ln>
  </c:spPr>
  <c:txPr>
    <a:bodyPr/>
    <a:lstStyle/>
    <a:p>
      <a:pPr>
        <a:defRPr sz="1100" b="1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NIRF, Kanawha, IA, 1985-2010 </a:t>
            </a:r>
          </a:p>
        </c:rich>
      </c:tx>
      <c:layout>
        <c:manualLayout>
          <c:xMode val="edge"/>
          <c:yMode val="edge"/>
          <c:x val="0.32016119746689697"/>
          <c:y val="8.714596949891068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406576895279394E-2"/>
          <c:y val="5.1400554097404488E-2"/>
          <c:w val="0.8857139868386017"/>
          <c:h val="0.79523549139690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'Mallarino, IA'!$P$6</c:f>
              <c:strCache>
                <c:ptCount val="1"/>
                <c:pt idx="0">
                  <c:v>Check, 0N</c:v>
                </c:pt>
              </c:strCache>
            </c:strRef>
          </c:tx>
          <c:spPr>
            <a:solidFill>
              <a:sysClr val="windowText" lastClr="000000"/>
            </a:solidFill>
            <a:ln w="9525">
              <a:solidFill>
                <a:sysClr val="windowText" lastClr="000000"/>
              </a:solidFill>
            </a:ln>
          </c:spPr>
          <c:invertIfNegative val="0"/>
          <c:cat>
            <c:numRef>
              <c:f>'Mallarino, IA'!$M$43:$M$68</c:f>
              <c:numCache>
                <c:formatCode>General</c:formatCode>
                <c:ptCount val="2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</c:numCache>
            </c:numRef>
          </c:cat>
          <c:val>
            <c:numRef>
              <c:f>'Mallarino, IA'!$P$43:$P$68</c:f>
              <c:numCache>
                <c:formatCode>General</c:formatCode>
                <c:ptCount val="26"/>
                <c:pt idx="0">
                  <c:v>3.829056</c:v>
                </c:pt>
                <c:pt idx="1">
                  <c:v>3.6118880000000009</c:v>
                </c:pt>
                <c:pt idx="2">
                  <c:v>3.3414080000000004</c:v>
                </c:pt>
                <c:pt idx="3">
                  <c:v>1.6079839999999999</c:v>
                </c:pt>
                <c:pt idx="4">
                  <c:v>3.273984</c:v>
                </c:pt>
                <c:pt idx="5">
                  <c:v>3.717728000000001</c:v>
                </c:pt>
                <c:pt idx="6">
                  <c:v>4.4319519999999999</c:v>
                </c:pt>
                <c:pt idx="7">
                  <c:v>3.0380000000000007</c:v>
                </c:pt>
                <c:pt idx="8">
                  <c:v>1.3765556420179201</c:v>
                </c:pt>
                <c:pt idx="9">
                  <c:v>4.5247556149199042</c:v>
                </c:pt>
                <c:pt idx="10">
                  <c:v>3.3201782655289254</c:v>
                </c:pt>
                <c:pt idx="11">
                  <c:v>3.3977931117906048</c:v>
                </c:pt>
                <c:pt idx="12">
                  <c:v>3.3364761170963044</c:v>
                </c:pt>
                <c:pt idx="13">
                  <c:v>3.6138427456465156</c:v>
                </c:pt>
                <c:pt idx="14">
                  <c:v>4.1625766336560002</c:v>
                </c:pt>
                <c:pt idx="15">
                  <c:v>4.5705141881616003</c:v>
                </c:pt>
                <c:pt idx="16">
                  <c:v>4.1233311235536005</c:v>
                </c:pt>
                <c:pt idx="17">
                  <c:v>6.2849438417248003</c:v>
                </c:pt>
                <c:pt idx="18">
                  <c:v>5.1505211980096002</c:v>
                </c:pt>
                <c:pt idx="19">
                  <c:v>4.7932903215095815</c:v>
                </c:pt>
                <c:pt idx="20">
                  <c:v>5.8487104221401847</c:v>
                </c:pt>
                <c:pt idx="21">
                  <c:v>4.5436667950240004</c:v>
                </c:pt>
                <c:pt idx="22">
                  <c:v>3.0435604727248</c:v>
                </c:pt>
                <c:pt idx="23">
                  <c:v>3.1836521049424005</c:v>
                </c:pt>
                <c:pt idx="24">
                  <c:v>3.4822248966624008</c:v>
                </c:pt>
                <c:pt idx="25">
                  <c:v>5.1079330579648001</c:v>
                </c:pt>
              </c:numCache>
            </c:numRef>
          </c:val>
        </c:ser>
        <c:ser>
          <c:idx val="1"/>
          <c:order val="1"/>
          <c:tx>
            <c:strRef>
              <c:f>'Mallarino, IA'!$Q$6</c:f>
              <c:strCache>
                <c:ptCount val="1"/>
                <c:pt idx="0">
                  <c:v>High N</c:v>
                </c:pt>
              </c:strCache>
            </c:strRef>
          </c:tx>
          <c:spPr>
            <a:solidFill>
              <a:sysClr val="window" lastClr="FFFFFF"/>
            </a:solidFill>
            <a:ln w="9525">
              <a:solidFill>
                <a:sysClr val="windowText" lastClr="000000"/>
              </a:solidFill>
            </a:ln>
          </c:spPr>
          <c:invertIfNegative val="0"/>
          <c:cat>
            <c:numRef>
              <c:f>'Mallarino, IA'!$M$43:$M$68</c:f>
              <c:numCache>
                <c:formatCode>General</c:formatCode>
                <c:ptCount val="2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</c:numCache>
            </c:numRef>
          </c:cat>
          <c:val>
            <c:numRef>
              <c:f>'Mallarino, IA'!$Q$43:$Q$68</c:f>
              <c:numCache>
                <c:formatCode>General</c:formatCode>
                <c:ptCount val="26"/>
                <c:pt idx="0">
                  <c:v>9.5812639999999991</c:v>
                </c:pt>
                <c:pt idx="1">
                  <c:v>10.498544000000003</c:v>
                </c:pt>
                <c:pt idx="2">
                  <c:v>8.3205920000000013</c:v>
                </c:pt>
                <c:pt idx="3">
                  <c:v>5.296704000000001</c:v>
                </c:pt>
                <c:pt idx="4">
                  <c:v>7.506800000000001</c:v>
                </c:pt>
                <c:pt idx="5">
                  <c:v>9.9701280000000008</c:v>
                </c:pt>
                <c:pt idx="6">
                  <c:v>9.9387679999999978</c:v>
                </c:pt>
                <c:pt idx="7">
                  <c:v>10.973647999999999</c:v>
                </c:pt>
                <c:pt idx="8">
                  <c:v>5.4388128712532158</c:v>
                </c:pt>
                <c:pt idx="9">
                  <c:v>11.329782234809876</c:v>
                </c:pt>
                <c:pt idx="10">
                  <c:v>10.874237531599478</c:v>
                </c:pt>
                <c:pt idx="11">
                  <c:v>9.4222600109173538</c:v>
                </c:pt>
                <c:pt idx="12">
                  <c:v>9.3145868212584126</c:v>
                </c:pt>
                <c:pt idx="13">
                  <c:v>9.6818557156374148</c:v>
                </c:pt>
                <c:pt idx="14">
                  <c:v>10.722603697904001</c:v>
                </c:pt>
                <c:pt idx="15">
                  <c:v>10.128253768303999</c:v>
                </c:pt>
                <c:pt idx="16">
                  <c:v>9.5909209968320024</c:v>
                </c:pt>
                <c:pt idx="17">
                  <c:v>12.151922241311999</c:v>
                </c:pt>
                <c:pt idx="18">
                  <c:v>12.418684341615998</c:v>
                </c:pt>
                <c:pt idx="19">
                  <c:v>12.393113225480333</c:v>
                </c:pt>
                <c:pt idx="20">
                  <c:v>12.783775462429173</c:v>
                </c:pt>
                <c:pt idx="21">
                  <c:v>12.314546236272003</c:v>
                </c:pt>
                <c:pt idx="22">
                  <c:v>12.737657302944001</c:v>
                </c:pt>
                <c:pt idx="23">
                  <c:v>11.020168636064001</c:v>
                </c:pt>
                <c:pt idx="24">
                  <c:v>11.036613361424001</c:v>
                </c:pt>
                <c:pt idx="25">
                  <c:v>11.825038390704002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538880"/>
        <c:axId val="82540800"/>
      </c:barChart>
      <c:catAx>
        <c:axId val="82538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540800"/>
        <c:crosses val="autoZero"/>
        <c:auto val="1"/>
        <c:lblAlgn val="ctr"/>
        <c:lblOffset val="100"/>
        <c:tickLblSkip val="3"/>
        <c:tickMarkSkip val="2"/>
        <c:noMultiLvlLbl val="0"/>
      </c:catAx>
      <c:valAx>
        <c:axId val="82540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Grain yield, Mg ha-1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53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109914369512101"/>
          <c:y val="2.085807901463298E-2"/>
          <c:w val="0.16162267281356671"/>
          <c:h val="0.15758530183727035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>
      <a:solidFill>
        <a:srgbClr val="FF9933"/>
      </a:solidFill>
    </a:ln>
  </c:spPr>
  <c:txPr>
    <a:bodyPr/>
    <a:lstStyle/>
    <a:p>
      <a:pPr>
        <a:defRPr b="1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E6B8B-F488-4D18-9C30-1D4FBAAD8BA1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6F707-0AF5-409F-BD13-5DDC88CE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532C194-F326-4239-B6EB-A308EFF81318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5286374" cy="136879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Oklahoma State University, Stillwater, OK</a:t>
            </a:r>
            <a:br>
              <a:rPr lang="en-US" sz="1800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cap="all" dirty="0" smtClean="0">
                <a:solidFill>
                  <a:srgbClr val="FF9933"/>
                </a:solidFill>
              </a:rPr>
              <a:t>Phosphorus USE Efficiency</a:t>
            </a:r>
            <a:endParaRPr lang="en-US" sz="44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502</a:t>
            </a:r>
            <a:br>
              <a:rPr lang="en-US" dirty="0" smtClean="0"/>
            </a:br>
            <a:r>
              <a:rPr lang="en-US" dirty="0" smtClean="0"/>
              <a:t>60-40-60 / 60-0-60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3555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17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502 Yield Increase/Decrease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60-40-60  -  60-0-60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057400"/>
            <a:ext cx="847850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74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502, P Response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58200" cy="471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098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 ( 0-0-0 )</a:t>
            </a:r>
            <a:br>
              <a:rPr lang="en-US" dirty="0" smtClean="0"/>
            </a:br>
            <a:r>
              <a:rPr lang="en-US" dirty="0" smtClean="0"/>
              <a:t>2 (0-40-0)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399"/>
            <a:ext cx="7696200" cy="536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56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nteraction Plot for sp by 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66800"/>
            <a:ext cx="7772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25400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( 0-0-0 )</a:t>
            </a:r>
            <a:br>
              <a:rPr lang="en-US" dirty="0" smtClean="0"/>
            </a:br>
            <a:r>
              <a:rPr lang="en-US" dirty="0" smtClean="0"/>
              <a:t>2 (0-40-0)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7680960" cy="5090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YP (uptake, P treated plot)</a:t>
            </a:r>
          </a:p>
          <a:p>
            <a:r>
              <a:rPr lang="en-US" dirty="0" smtClean="0"/>
              <a:t>YO (uptake, no P applied)</a:t>
            </a:r>
          </a:p>
          <a:p>
            <a:r>
              <a:rPr lang="en-US" dirty="0" smtClean="0"/>
              <a:t>FP (fertilizer P rate)</a:t>
            </a:r>
          </a:p>
          <a:p>
            <a:r>
              <a:rPr lang="en-US" b="1" dirty="0" smtClean="0"/>
              <a:t>direct method </a:t>
            </a:r>
            <a:r>
              <a:rPr lang="en-US" dirty="0" smtClean="0"/>
              <a:t>(</a:t>
            </a:r>
            <a:r>
              <a:rPr lang="en-US" baseline="30000" dirty="0" smtClean="0"/>
              <a:t>32</a:t>
            </a:r>
            <a:r>
              <a:rPr lang="en-US" dirty="0" smtClean="0"/>
              <a:t>P, proportion </a:t>
            </a:r>
            <a:r>
              <a:rPr lang="en-US" dirty="0"/>
              <a:t>of added </a:t>
            </a:r>
            <a:r>
              <a:rPr lang="en-US" dirty="0" smtClean="0"/>
              <a:t>nutrient recovered </a:t>
            </a:r>
            <a:r>
              <a:rPr lang="en-US" dirty="0"/>
              <a:t>in the </a:t>
            </a:r>
            <a:r>
              <a:rPr lang="en-US" dirty="0" smtClean="0"/>
              <a:t>crop)</a:t>
            </a:r>
          </a:p>
          <a:p>
            <a:r>
              <a:rPr lang="en-US" dirty="0"/>
              <a:t>	</a:t>
            </a:r>
            <a:r>
              <a:rPr lang="en-US" dirty="0" smtClean="0"/>
              <a:t>	rarely more than 25%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difference method </a:t>
            </a:r>
            <a:r>
              <a:rPr lang="en-US" dirty="0" smtClean="0"/>
              <a:t>(YP-YO)/FP  (</a:t>
            </a:r>
            <a:r>
              <a:rPr lang="en-US" dirty="0"/>
              <a:t>apparent recovery or apparent </a:t>
            </a:r>
            <a:r>
              <a:rPr lang="en-US" dirty="0" smtClean="0"/>
              <a:t>efficiency)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partial </a:t>
            </a:r>
            <a:r>
              <a:rPr lang="en-US" b="1" dirty="0"/>
              <a:t>factor productivity </a:t>
            </a:r>
            <a:r>
              <a:rPr lang="en-US" b="1" dirty="0" smtClean="0"/>
              <a:t>index </a:t>
            </a:r>
            <a:r>
              <a:rPr lang="en-US" dirty="0" smtClean="0"/>
              <a:t>(kg product /kg </a:t>
            </a:r>
            <a:r>
              <a:rPr lang="en-US" dirty="0"/>
              <a:t>nutrient </a:t>
            </a:r>
            <a:r>
              <a:rPr lang="en-US" dirty="0" smtClean="0"/>
              <a:t>applied, or YP/FP)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physiological </a:t>
            </a:r>
            <a:r>
              <a:rPr lang="en-US" b="1" dirty="0"/>
              <a:t>efficiency </a:t>
            </a:r>
            <a:r>
              <a:rPr lang="en-US" b="1" dirty="0" smtClean="0"/>
              <a:t>index </a:t>
            </a:r>
          </a:p>
          <a:p>
            <a:r>
              <a:rPr lang="en-US" dirty="0"/>
              <a:t>	</a:t>
            </a:r>
            <a:r>
              <a:rPr lang="en-US" dirty="0" smtClean="0"/>
              <a:t>(kg </a:t>
            </a:r>
            <a:r>
              <a:rPr lang="en-US" dirty="0"/>
              <a:t>product </a:t>
            </a:r>
            <a:r>
              <a:rPr lang="en-US" dirty="0" smtClean="0"/>
              <a:t>increase/ kg </a:t>
            </a:r>
            <a:r>
              <a:rPr lang="en-US" dirty="0"/>
              <a:t>increase in nutrient taken </a:t>
            </a:r>
            <a:r>
              <a:rPr lang="en-US" dirty="0" smtClean="0"/>
              <a:t>up</a:t>
            </a:r>
            <a:br>
              <a:rPr lang="en-US" dirty="0" smtClean="0"/>
            </a:br>
            <a:r>
              <a:rPr lang="en-US" dirty="0" smtClean="0"/>
              <a:t>	(YP- </a:t>
            </a:r>
            <a:r>
              <a:rPr lang="en-US" dirty="0"/>
              <a:t>YO)/(</a:t>
            </a:r>
            <a:r>
              <a:rPr lang="en-US" dirty="0" smtClean="0"/>
              <a:t>UP </a:t>
            </a:r>
            <a:r>
              <a:rPr lang="en-US" dirty="0"/>
              <a:t>- UO). (</a:t>
            </a:r>
            <a:r>
              <a:rPr lang="en-US" dirty="0" smtClean="0"/>
              <a:t>YP, </a:t>
            </a:r>
            <a:r>
              <a:rPr lang="en-US" dirty="0"/>
              <a:t>YO, </a:t>
            </a:r>
            <a:r>
              <a:rPr lang="en-US" dirty="0" smtClean="0"/>
              <a:t>UP </a:t>
            </a:r>
            <a:r>
              <a:rPr lang="en-US" dirty="0"/>
              <a:t>and UO as above)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balance method</a:t>
            </a:r>
          </a:p>
          <a:p>
            <a:r>
              <a:rPr lang="en-US" dirty="0"/>
              <a:t>	total P in the </a:t>
            </a:r>
            <a:r>
              <a:rPr lang="en-US" dirty="0" smtClean="0"/>
              <a:t>crop / P </a:t>
            </a:r>
            <a:r>
              <a:rPr lang="en-US" dirty="0"/>
              <a:t>applied (</a:t>
            </a:r>
            <a:r>
              <a:rPr lang="en-US" dirty="0" smtClean="0"/>
              <a:t>UP/FP)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5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825452"/>
              </p:ext>
            </p:extLst>
          </p:nvPr>
        </p:nvGraphicFramePr>
        <p:xfrm>
          <a:off x="457200" y="1371600"/>
          <a:ext cx="8305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3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128557"/>
              </p:ext>
            </p:extLst>
          </p:nvPr>
        </p:nvGraphicFramePr>
        <p:xfrm>
          <a:off x="381000" y="16764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10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8753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93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19200"/>
            <a:ext cx="85278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87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5273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98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26911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14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Response, same P and K (502)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523999"/>
            <a:ext cx="8305801" cy="463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694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20536</TotalTime>
  <Words>101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Mylar</vt:lpstr>
      <vt:lpstr>Phosphorus USE Efficiency</vt:lpstr>
      <vt:lpstr>Methods</vt:lpstr>
      <vt:lpstr>PowerPoint Presentation</vt:lpstr>
      <vt:lpstr>PowerPoint Presentation</vt:lpstr>
      <vt:lpstr>New 1</vt:lpstr>
      <vt:lpstr>New 2</vt:lpstr>
      <vt:lpstr>New 3</vt:lpstr>
      <vt:lpstr>PowerPoint Presentation</vt:lpstr>
      <vt:lpstr>N Response, same P and K (502)</vt:lpstr>
      <vt:lpstr>502 60-40-60 / 60-0-60</vt:lpstr>
      <vt:lpstr>502 Yield Increase/Decrease 60-40-60  -  60-0-60</vt:lpstr>
      <vt:lpstr>502, P Response</vt:lpstr>
      <vt:lpstr>1 ( 0-0-0 ) 2 (0-40-0)</vt:lpstr>
      <vt:lpstr>1 ( 0-0-0 ) 2 (0-40-0)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Raun, Bill</dc:creator>
  <cp:lastModifiedBy>Raun, Bill</cp:lastModifiedBy>
  <cp:revision>89</cp:revision>
  <dcterms:created xsi:type="dcterms:W3CDTF">2014-01-28T19:35:39Z</dcterms:created>
  <dcterms:modified xsi:type="dcterms:W3CDTF">2014-04-11T12:44:58Z</dcterms:modified>
</cp:coreProperties>
</file>