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3"/>
  </p:notesMasterIdLst>
  <p:handoutMasterIdLst>
    <p:handoutMasterId r:id="rId84"/>
  </p:handoutMasterIdLst>
  <p:sldIdLst>
    <p:sldId id="321" r:id="rId2"/>
    <p:sldId id="258" r:id="rId3"/>
    <p:sldId id="259" r:id="rId4"/>
    <p:sldId id="260" r:id="rId5"/>
    <p:sldId id="342" r:id="rId6"/>
    <p:sldId id="262" r:id="rId7"/>
    <p:sldId id="265" r:id="rId8"/>
    <p:sldId id="263" r:id="rId9"/>
    <p:sldId id="264" r:id="rId10"/>
    <p:sldId id="282" r:id="rId11"/>
    <p:sldId id="280" r:id="rId12"/>
    <p:sldId id="283" r:id="rId13"/>
    <p:sldId id="284" r:id="rId14"/>
    <p:sldId id="384" r:id="rId15"/>
    <p:sldId id="270" r:id="rId16"/>
    <p:sldId id="276" r:id="rId17"/>
    <p:sldId id="281" r:id="rId18"/>
    <p:sldId id="275" r:id="rId19"/>
    <p:sldId id="326" r:id="rId20"/>
    <p:sldId id="285" r:id="rId21"/>
    <p:sldId id="292" r:id="rId22"/>
    <p:sldId id="293" r:id="rId23"/>
    <p:sldId id="334" r:id="rId24"/>
    <p:sldId id="333" r:id="rId25"/>
    <p:sldId id="359" r:id="rId26"/>
    <p:sldId id="328" r:id="rId27"/>
    <p:sldId id="327" r:id="rId28"/>
    <p:sldId id="360" r:id="rId29"/>
    <p:sldId id="362" r:id="rId30"/>
    <p:sldId id="363" r:id="rId31"/>
    <p:sldId id="361" r:id="rId32"/>
    <p:sldId id="348" r:id="rId33"/>
    <p:sldId id="347" r:id="rId34"/>
    <p:sldId id="288" r:id="rId35"/>
    <p:sldId id="329" r:id="rId36"/>
    <p:sldId id="364" r:id="rId37"/>
    <p:sldId id="346" r:id="rId38"/>
    <p:sldId id="278" r:id="rId39"/>
    <p:sldId id="313" r:id="rId40"/>
    <p:sldId id="311" r:id="rId41"/>
    <p:sldId id="365" r:id="rId42"/>
    <p:sldId id="367" r:id="rId43"/>
    <p:sldId id="315" r:id="rId44"/>
    <p:sldId id="312"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6" r:id="rId63"/>
    <p:sldId id="378" r:id="rId64"/>
    <p:sldId id="318" r:id="rId65"/>
    <p:sldId id="319" r:id="rId66"/>
    <p:sldId id="379" r:id="rId67"/>
    <p:sldId id="372" r:id="rId68"/>
    <p:sldId id="324" r:id="rId69"/>
    <p:sldId id="355" r:id="rId70"/>
    <p:sldId id="354" r:id="rId71"/>
    <p:sldId id="331" r:id="rId72"/>
    <p:sldId id="352" r:id="rId73"/>
    <p:sldId id="353" r:id="rId74"/>
    <p:sldId id="338" r:id="rId75"/>
    <p:sldId id="339" r:id="rId76"/>
    <p:sldId id="377" r:id="rId77"/>
    <p:sldId id="373" r:id="rId78"/>
    <p:sldId id="374" r:id="rId79"/>
    <p:sldId id="380" r:id="rId80"/>
    <p:sldId id="382" r:id="rId81"/>
    <p:sldId id="376" r:id="rId82"/>
  </p:sldIdLst>
  <p:sldSz cx="9144000" cy="6858000" type="screen4x3"/>
  <p:notesSz cx="7010400" cy="9236075"/>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0066FF"/>
    <a:srgbClr val="66FFFF"/>
    <a:srgbClr val="FFCCCC"/>
    <a:srgbClr val="FFCC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67" d="100"/>
          <a:sy n="67" d="100"/>
        </p:scale>
        <p:origin x="-17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G:\Wheat-OilRatio.xls"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9539568583338848"/>
          <c:y val="2.97639253426655E-2"/>
          <c:w val="0.75698526654756426"/>
          <c:h val="0.88258471857684451"/>
        </c:manualLayout>
      </c:layout>
      <c:scatterChart>
        <c:scatterStyle val="lineMarker"/>
        <c:ser>
          <c:idx val="0"/>
          <c:order val="0"/>
          <c:spPr>
            <a:ln w="28575">
              <a:noFill/>
            </a:ln>
          </c:spPr>
          <c:xVal>
            <c:numRef>
              <c:f>Sheet1!$I$15:$I$66</c:f>
              <c:numCache>
                <c:formatCode>General</c:formatCode>
                <c:ptCount val="52"/>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numCache>
            </c:numRef>
          </c:xVal>
          <c:yVal>
            <c:numRef>
              <c:f>Sheet1!$J$15:$J$66</c:f>
              <c:numCache>
                <c:formatCode>#,##0</c:formatCode>
                <c:ptCount val="52"/>
                <c:pt idx="0">
                  <c:v>644669932</c:v>
                </c:pt>
                <c:pt idx="1">
                  <c:v>653302104</c:v>
                </c:pt>
                <c:pt idx="2">
                  <c:v>674248708</c:v>
                </c:pt>
                <c:pt idx="3">
                  <c:v>696064936</c:v>
                </c:pt>
                <c:pt idx="4">
                  <c:v>715546458</c:v>
                </c:pt>
                <c:pt idx="5">
                  <c:v>735903786</c:v>
                </c:pt>
                <c:pt idx="6">
                  <c:v>755320119</c:v>
                </c:pt>
                <c:pt idx="7">
                  <c:v>776152777</c:v>
                </c:pt>
                <c:pt idx="8">
                  <c:v>798640508</c:v>
                </c:pt>
                <c:pt idx="9">
                  <c:v>820403282</c:v>
                </c:pt>
                <c:pt idx="10">
                  <c:v>842455678</c:v>
                </c:pt>
                <c:pt idx="11">
                  <c:v>863439051</c:v>
                </c:pt>
                <c:pt idx="12">
                  <c:v>883019765</c:v>
                </c:pt>
                <c:pt idx="13">
                  <c:v>901318065</c:v>
                </c:pt>
                <c:pt idx="14">
                  <c:v>917898537</c:v>
                </c:pt>
                <c:pt idx="15">
                  <c:v>932588727</c:v>
                </c:pt>
                <c:pt idx="16">
                  <c:v>946093816</c:v>
                </c:pt>
                <c:pt idx="17">
                  <c:v>958835162</c:v>
                </c:pt>
                <c:pt idx="18">
                  <c:v>972136875</c:v>
                </c:pt>
                <c:pt idx="19">
                  <c:v>984736460</c:v>
                </c:pt>
                <c:pt idx="20">
                  <c:v>997000718</c:v>
                </c:pt>
                <c:pt idx="21">
                  <c:v>1012490488</c:v>
                </c:pt>
                <c:pt idx="22">
                  <c:v>1028356535</c:v>
                </c:pt>
                <c:pt idx="23">
                  <c:v>1042756050</c:v>
                </c:pt>
                <c:pt idx="24">
                  <c:v>1058007717</c:v>
                </c:pt>
                <c:pt idx="25">
                  <c:v>1074522563</c:v>
                </c:pt>
                <c:pt idx="26">
                  <c:v>1093725712</c:v>
                </c:pt>
                <c:pt idx="27">
                  <c:v>1112866405</c:v>
                </c:pt>
                <c:pt idx="28">
                  <c:v>1130729412</c:v>
                </c:pt>
                <c:pt idx="29">
                  <c:v>1148364470</c:v>
                </c:pt>
                <c:pt idx="30">
                  <c:v>1163610388</c:v>
                </c:pt>
                <c:pt idx="31">
                  <c:v>1177535611</c:v>
                </c:pt>
                <c:pt idx="32">
                  <c:v>1190761826</c:v>
                </c:pt>
                <c:pt idx="33">
                  <c:v>1203801744</c:v>
                </c:pt>
                <c:pt idx="34">
                  <c:v>1216378444</c:v>
                </c:pt>
                <c:pt idx="35">
                  <c:v>1227882189</c:v>
                </c:pt>
                <c:pt idx="36">
                  <c:v>1238125664</c:v>
                </c:pt>
                <c:pt idx="37">
                  <c:v>1247502219</c:v>
                </c:pt>
                <c:pt idx="38">
                  <c:v>1255992499</c:v>
                </c:pt>
                <c:pt idx="39">
                  <c:v>1263637531</c:v>
                </c:pt>
                <c:pt idx="40">
                  <c:v>1270744232</c:v>
                </c:pt>
                <c:pt idx="41">
                  <c:v>1277594720</c:v>
                </c:pt>
                <c:pt idx="42">
                  <c:v>1284303316</c:v>
                </c:pt>
                <c:pt idx="43">
                  <c:v>1291001804</c:v>
                </c:pt>
                <c:pt idx="44">
                  <c:v>1297765318</c:v>
                </c:pt>
                <c:pt idx="45">
                  <c:v>1304261885</c:v>
                </c:pt>
                <c:pt idx="46">
                  <c:v>1310583544</c:v>
                </c:pt>
                <c:pt idx="47">
                  <c:v>1317065677</c:v>
                </c:pt>
                <c:pt idx="48">
                  <c:v>1323591583</c:v>
                </c:pt>
                <c:pt idx="49">
                  <c:v>1330141295</c:v>
                </c:pt>
                <c:pt idx="50">
                  <c:v>1336718015</c:v>
                </c:pt>
                <c:pt idx="51">
                  <c:v>1343239923</c:v>
                </c:pt>
              </c:numCache>
            </c:numRef>
          </c:yVal>
        </c:ser>
        <c:ser>
          <c:idx val="1"/>
          <c:order val="1"/>
          <c:spPr>
            <a:ln w="28575">
              <a:noFill/>
            </a:ln>
          </c:spPr>
          <c:xVal>
            <c:numRef>
              <c:f>Sheet1!$I$15:$I$66</c:f>
              <c:numCache>
                <c:formatCode>General</c:formatCode>
                <c:ptCount val="52"/>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numCache>
            </c:numRef>
          </c:xVal>
          <c:yVal>
            <c:numRef>
              <c:f>Sheet1!$K$15:$K$66</c:f>
              <c:numCache>
                <c:formatCode>#,##0</c:formatCode>
                <c:ptCount val="52"/>
                <c:pt idx="0">
                  <c:v>454425502</c:v>
                </c:pt>
                <c:pt idx="1">
                  <c:v>463819941</c:v>
                </c:pt>
                <c:pt idx="2">
                  <c:v>473613862</c:v>
                </c:pt>
                <c:pt idx="3">
                  <c:v>484050037</c:v>
                </c:pt>
                <c:pt idx="4">
                  <c:v>494963596</c:v>
                </c:pt>
                <c:pt idx="5">
                  <c:v>506123216</c:v>
                </c:pt>
                <c:pt idx="6">
                  <c:v>517586200</c:v>
                </c:pt>
                <c:pt idx="7">
                  <c:v>529361738</c:v>
                </c:pt>
                <c:pt idx="8">
                  <c:v>541459323</c:v>
                </c:pt>
                <c:pt idx="9">
                  <c:v>553888763</c:v>
                </c:pt>
                <c:pt idx="10">
                  <c:v>566603525</c:v>
                </c:pt>
                <c:pt idx="11">
                  <c:v>579509428</c:v>
                </c:pt>
                <c:pt idx="12">
                  <c:v>592654058</c:v>
                </c:pt>
                <c:pt idx="13">
                  <c:v>605765306</c:v>
                </c:pt>
                <c:pt idx="14">
                  <c:v>618922643</c:v>
                </c:pt>
                <c:pt idx="15">
                  <c:v>632122746</c:v>
                </c:pt>
                <c:pt idx="16">
                  <c:v>645134815</c:v>
                </c:pt>
                <c:pt idx="17">
                  <c:v>658040343</c:v>
                </c:pt>
                <c:pt idx="18">
                  <c:v>671259115</c:v>
                </c:pt>
                <c:pt idx="19">
                  <c:v>684887703</c:v>
                </c:pt>
                <c:pt idx="20">
                  <c:v>699153765</c:v>
                </c:pt>
                <c:pt idx="21">
                  <c:v>713710936</c:v>
                </c:pt>
                <c:pt idx="22">
                  <c:v>728521552</c:v>
                </c:pt>
                <c:pt idx="23">
                  <c:v>744016969</c:v>
                </c:pt>
                <c:pt idx="24">
                  <c:v>759612212</c:v>
                </c:pt>
                <c:pt idx="25">
                  <c:v>775063241</c:v>
                </c:pt>
                <c:pt idx="26">
                  <c:v>790640434</c:v>
                </c:pt>
                <c:pt idx="27">
                  <c:v>806379398</c:v>
                </c:pt>
                <c:pt idx="28">
                  <c:v>822218830</c:v>
                </c:pt>
                <c:pt idx="29">
                  <c:v>838158831</c:v>
                </c:pt>
                <c:pt idx="30">
                  <c:v>853724391</c:v>
                </c:pt>
                <c:pt idx="31">
                  <c:v>870113186</c:v>
                </c:pt>
                <c:pt idx="32">
                  <c:v>886743707</c:v>
                </c:pt>
                <c:pt idx="33">
                  <c:v>903579294</c:v>
                </c:pt>
                <c:pt idx="34">
                  <c:v>920584971</c:v>
                </c:pt>
                <c:pt idx="35">
                  <c:v>937725479</c:v>
                </c:pt>
                <c:pt idx="36">
                  <c:v>954926046</c:v>
                </c:pt>
                <c:pt idx="37">
                  <c:v>972112809</c:v>
                </c:pt>
                <c:pt idx="38">
                  <c:v>989250189</c:v>
                </c:pt>
                <c:pt idx="39">
                  <c:v>1006300297</c:v>
                </c:pt>
                <c:pt idx="40">
                  <c:v>1023295084</c:v>
                </c:pt>
                <c:pt idx="41">
                  <c:v>1040284824</c:v>
                </c:pt>
                <c:pt idx="42">
                  <c:v>1057251124</c:v>
                </c:pt>
                <c:pt idx="43">
                  <c:v>1074159021</c:v>
                </c:pt>
                <c:pt idx="44">
                  <c:v>1090973030</c:v>
                </c:pt>
                <c:pt idx="45">
                  <c:v>1107624346</c:v>
                </c:pt>
                <c:pt idx="46">
                  <c:v>1124134801</c:v>
                </c:pt>
                <c:pt idx="47">
                  <c:v>1140566211</c:v>
                </c:pt>
                <c:pt idx="48">
                  <c:v>1156897766</c:v>
                </c:pt>
                <c:pt idx="49">
                  <c:v>1173108018</c:v>
                </c:pt>
                <c:pt idx="50">
                  <c:v>1189172906</c:v>
                </c:pt>
                <c:pt idx="51">
                  <c:v>1205073612</c:v>
                </c:pt>
              </c:numCache>
            </c:numRef>
          </c:yVal>
        </c:ser>
        <c:axId val="76806016"/>
        <c:axId val="76807552"/>
      </c:scatterChart>
      <c:valAx>
        <c:axId val="76806016"/>
        <c:scaling>
          <c:orientation val="minMax"/>
          <c:min val="1960"/>
        </c:scaling>
        <c:axPos val="b"/>
        <c:numFmt formatCode="General" sourceLinked="1"/>
        <c:tickLblPos val="nextTo"/>
        <c:txPr>
          <a:bodyPr/>
          <a:lstStyle/>
          <a:p>
            <a:pPr>
              <a:defRPr sz="2400"/>
            </a:pPr>
            <a:endParaRPr lang="en-US"/>
          </a:p>
        </c:txPr>
        <c:crossAx val="76807552"/>
        <c:crosses val="autoZero"/>
        <c:crossBetween val="midCat"/>
      </c:valAx>
      <c:valAx>
        <c:axId val="76807552"/>
        <c:scaling>
          <c:orientation val="minMax"/>
        </c:scaling>
        <c:axPos val="l"/>
        <c:majorGridlines/>
        <c:numFmt formatCode="#,##0" sourceLinked="1"/>
        <c:tickLblPos val="nextTo"/>
        <c:txPr>
          <a:bodyPr/>
          <a:lstStyle/>
          <a:p>
            <a:pPr>
              <a:defRPr sz="2000"/>
            </a:pPr>
            <a:endParaRPr lang="en-US"/>
          </a:p>
        </c:txPr>
        <c:crossAx val="76806016"/>
        <c:crosses val="autoZero"/>
        <c:crossBetween val="midCat"/>
      </c:val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290250724370677"/>
          <c:y val="0.11059932720542739"/>
          <c:w val="0.8654364711778415"/>
          <c:h val="0.62212121553053235"/>
        </c:manualLayout>
      </c:layout>
      <c:lineChart>
        <c:grouping val="stacked"/>
        <c:ser>
          <c:idx val="0"/>
          <c:order val="0"/>
          <c:spPr>
            <a:ln w="25400">
              <a:solidFill>
                <a:srgbClr val="000080"/>
              </a:solidFill>
              <a:prstDash val="solid"/>
            </a:ln>
          </c:spPr>
          <c:marker>
            <c:symbol val="diamond"/>
            <c:size val="10"/>
            <c:spPr>
              <a:solidFill>
                <a:srgbClr val="000080"/>
              </a:solidFill>
              <a:ln>
                <a:solidFill>
                  <a:srgbClr val="000080"/>
                </a:solidFill>
                <a:prstDash val="solid"/>
              </a:ln>
            </c:spPr>
          </c:marker>
          <c:cat>
            <c:numRef>
              <c:f>Sheet1!$E$8:$BM$8</c:f>
              <c:numCache>
                <c:formatCode>General</c:formatCode>
                <c:ptCount val="61"/>
                <c:pt idx="2">
                  <c:v>1955</c:v>
                </c:pt>
                <c:pt idx="7">
                  <c:v>1960</c:v>
                </c:pt>
                <c:pt idx="12">
                  <c:v>1965</c:v>
                </c:pt>
                <c:pt idx="17">
                  <c:v>1970</c:v>
                </c:pt>
                <c:pt idx="22">
                  <c:v>1975</c:v>
                </c:pt>
                <c:pt idx="27">
                  <c:v>1980</c:v>
                </c:pt>
                <c:pt idx="32">
                  <c:v>1985</c:v>
                </c:pt>
                <c:pt idx="37">
                  <c:v>1990</c:v>
                </c:pt>
                <c:pt idx="42">
                  <c:v>1995</c:v>
                </c:pt>
                <c:pt idx="47">
                  <c:v>2000</c:v>
                </c:pt>
                <c:pt idx="52">
                  <c:v>2005</c:v>
                </c:pt>
                <c:pt idx="57">
                  <c:v>2010</c:v>
                </c:pt>
              </c:numCache>
            </c:numRef>
          </c:cat>
          <c:val>
            <c:numRef>
              <c:f>Sheet1!$E$7:$BL$7</c:f>
              <c:numCache>
                <c:formatCode>General</c:formatCode>
                <c:ptCount val="60"/>
                <c:pt idx="0">
                  <c:v>1.0634920634920635</c:v>
                </c:pt>
                <c:pt idx="1">
                  <c:v>1.0656565656565677</c:v>
                </c:pt>
                <c:pt idx="2">
                  <c:v>1.1657458563535921</c:v>
                </c:pt>
                <c:pt idx="3">
                  <c:v>1.1467391304347825</c:v>
                </c:pt>
                <c:pt idx="4">
                  <c:v>1.1229050279329607</c:v>
                </c:pt>
                <c:pt idx="5">
                  <c:v>1.2777777777777777</c:v>
                </c:pt>
                <c:pt idx="6">
                  <c:v>1.2088607594936698</c:v>
                </c:pt>
                <c:pt idx="7">
                  <c:v>1.1708860759493671</c:v>
                </c:pt>
                <c:pt idx="8">
                  <c:v>1.1257861635220141</c:v>
                </c:pt>
                <c:pt idx="9">
                  <c:v>1.0228571428571429</c:v>
                </c:pt>
                <c:pt idx="10">
                  <c:v>1.0170454545454546</c:v>
                </c:pt>
                <c:pt idx="11">
                  <c:v>0.97282608695652151</c:v>
                </c:pt>
                <c:pt idx="12">
                  <c:v>1.1049382716049378</c:v>
                </c:pt>
                <c:pt idx="13">
                  <c:v>1.0467836257309939</c:v>
                </c:pt>
                <c:pt idx="14">
                  <c:v>1</c:v>
                </c:pt>
                <c:pt idx="15">
                  <c:v>1.0467836257309939</c:v>
                </c:pt>
                <c:pt idx="16">
                  <c:v>1.1257861635220141</c:v>
                </c:pt>
                <c:pt idx="17">
                  <c:v>1.2013422818791919</c:v>
                </c:pt>
                <c:pt idx="18">
                  <c:v>1.3035714285714286</c:v>
                </c:pt>
                <c:pt idx="19">
                  <c:v>1.2842105263157937</c:v>
                </c:pt>
                <c:pt idx="20">
                  <c:v>0.85826771653543421</c:v>
                </c:pt>
                <c:pt idx="21">
                  <c:v>2.3517382413087935</c:v>
                </c:pt>
                <c:pt idx="22">
                  <c:v>2.8201970443349813</c:v>
                </c:pt>
                <c:pt idx="23">
                  <c:v>3.1906077348066297</c:v>
                </c:pt>
                <c:pt idx="24">
                  <c:v>4.4519572953736812</c:v>
                </c:pt>
                <c:pt idx="25">
                  <c:v>3.6724137931034435</c:v>
                </c:pt>
                <c:pt idx="26">
                  <c:v>6.8417431192660594</c:v>
                </c:pt>
                <c:pt idx="27">
                  <c:v>7.5978723404255275</c:v>
                </c:pt>
                <c:pt idx="28">
                  <c:v>7.1512605042016908</c:v>
                </c:pt>
                <c:pt idx="29">
                  <c:v>7.2339449541284395</c:v>
                </c:pt>
                <c:pt idx="30">
                  <c:v>6.8855140186915769</c:v>
                </c:pt>
                <c:pt idx="31">
                  <c:v>6.879518072289156</c:v>
                </c:pt>
                <c:pt idx="32">
                  <c:v>7.3972972972972881</c:v>
                </c:pt>
                <c:pt idx="33">
                  <c:v>4.5271565495207495</c:v>
                </c:pt>
                <c:pt idx="34">
                  <c:v>5.9283387622149837</c:v>
                </c:pt>
                <c:pt idx="35">
                  <c:v>3.7392405063291139</c:v>
                </c:pt>
                <c:pt idx="36">
                  <c:v>3.8850325379609552</c:v>
                </c:pt>
                <c:pt idx="37">
                  <c:v>6.2303523035230484</c:v>
                </c:pt>
                <c:pt idx="38">
                  <c:v>5.5342857142857147</c:v>
                </c:pt>
                <c:pt idx="39">
                  <c:v>4.6326034063260337</c:v>
                </c:pt>
                <c:pt idx="40">
                  <c:v>4.3952879581151745</c:v>
                </c:pt>
                <c:pt idx="41">
                  <c:v>3.9093137254901982</c:v>
                </c:pt>
                <c:pt idx="42">
                  <c:v>3.5684647302904602</c:v>
                </c:pt>
                <c:pt idx="43">
                  <c:v>3.6117021276595747</c:v>
                </c:pt>
                <c:pt idx="44">
                  <c:v>4.4298850574712647</c:v>
                </c:pt>
                <c:pt idx="45">
                  <c:v>3.8104956268221573</c:v>
                </c:pt>
                <c:pt idx="46">
                  <c:v>5.8950819672131054</c:v>
                </c:pt>
                <c:pt idx="47">
                  <c:v>9.1064516129032267</c:v>
                </c:pt>
                <c:pt idx="48">
                  <c:v>7.0521739130434771</c:v>
                </c:pt>
                <c:pt idx="49">
                  <c:v>6.1757425742574252</c:v>
                </c:pt>
                <c:pt idx="50">
                  <c:v>7.2587939698492461</c:v>
                </c:pt>
                <c:pt idx="51">
                  <c:v>17.8</c:v>
                </c:pt>
                <c:pt idx="52">
                  <c:v>19.062499999999947</c:v>
                </c:pt>
                <c:pt idx="53">
                  <c:v>19.829201101928376</c:v>
                </c:pt>
                <c:pt idx="54">
                  <c:v>11.554467564259486</c:v>
                </c:pt>
                <c:pt idx="55">
                  <c:v>14.127906976744185</c:v>
                </c:pt>
                <c:pt idx="56">
                  <c:v>9.168173598553345</c:v>
                </c:pt>
                <c:pt idx="57">
                  <c:v>10.271255060728745</c:v>
                </c:pt>
                <c:pt idx="58">
                  <c:v>13.333333333333334</c:v>
                </c:pt>
                <c:pt idx="59">
                  <c:v>11.204819277108436</c:v>
                </c:pt>
              </c:numCache>
            </c:numRef>
          </c:val>
        </c:ser>
        <c:marker val="1"/>
        <c:axId val="56121216"/>
        <c:axId val="56291712"/>
      </c:lineChart>
      <c:catAx>
        <c:axId val="56121216"/>
        <c:scaling>
          <c:orientation val="minMax"/>
        </c:scaling>
        <c:axPos val="b"/>
        <c:numFmt formatCode="General" sourceLinked="1"/>
        <c:tickLblPos val="nextTo"/>
        <c:spPr>
          <a:ln w="3175">
            <a:solidFill>
              <a:srgbClr val="000000"/>
            </a:solidFill>
            <a:prstDash val="solid"/>
          </a:ln>
        </c:spPr>
        <c:txPr>
          <a:bodyPr rot="-2700000" vert="horz"/>
          <a:lstStyle/>
          <a:p>
            <a:pPr>
              <a:defRPr sz="1800" baseline="0"/>
            </a:pPr>
            <a:endParaRPr lang="en-US"/>
          </a:p>
        </c:txPr>
        <c:crossAx val="56291712"/>
        <c:crosses val="autoZero"/>
        <c:auto val="1"/>
        <c:lblAlgn val="ctr"/>
        <c:lblOffset val="100"/>
        <c:tickLblSkip val="1"/>
        <c:tickMarkSkip val="1"/>
      </c:catAx>
      <c:valAx>
        <c:axId val="56291712"/>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800" baseline="0"/>
            </a:pPr>
            <a:endParaRPr lang="en-US"/>
          </a:p>
        </c:txPr>
        <c:crossAx val="56121216"/>
        <c:crosses val="autoZero"/>
        <c:crossBetween val="between"/>
      </c:valAx>
      <c:spPr>
        <a:solidFill>
          <a:srgbClr val="C0C0C0"/>
        </a:solidFill>
        <a:ln w="12700">
          <a:solidFill>
            <a:srgbClr val="808080"/>
          </a:solidFill>
          <a:prstDash val="solid"/>
        </a:ln>
      </c:spPr>
    </c:plotArea>
    <c:plotVisOnly val="1"/>
    <c:dispBlanksAs val="zero"/>
  </c:chart>
  <c:spPr>
    <a:solidFill>
      <a:srgbClr val="FFFFFF"/>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4129483814523"/>
          <c:y val="0.15788203557888614"/>
          <c:w val="0.8263587051618545"/>
          <c:h val="0.72613808690580361"/>
        </c:manualLayout>
      </c:layout>
      <c:barChart>
        <c:barDir val="col"/>
        <c:grouping val="clustered"/>
        <c:varyColors val="1"/>
        <c:ser>
          <c:idx val="0"/>
          <c:order val="0"/>
          <c:cat>
            <c:strRef>
              <c:f>Sheet1!$H$8:$H$14</c:f>
              <c:strCache>
                <c:ptCount val="7"/>
                <c:pt idx="0">
                  <c:v>Canada</c:v>
                </c:pt>
                <c:pt idx="1">
                  <c:v>U.S.</c:v>
                </c:pt>
                <c:pt idx="2">
                  <c:v>Japan</c:v>
                </c:pt>
                <c:pt idx="3">
                  <c:v>Germany</c:v>
                </c:pt>
                <c:pt idx="4">
                  <c:v>Brazil</c:v>
                </c:pt>
                <c:pt idx="5">
                  <c:v>China </c:v>
                </c:pt>
                <c:pt idx="6">
                  <c:v>India</c:v>
                </c:pt>
              </c:strCache>
            </c:strRef>
          </c:cat>
          <c:val>
            <c:numRef>
              <c:f>Sheet1!$I$8:$I$14</c:f>
              <c:numCache>
                <c:formatCode>0.0</c:formatCode>
                <c:ptCount val="7"/>
                <c:pt idx="0">
                  <c:v>24.4</c:v>
                </c:pt>
                <c:pt idx="1">
                  <c:v>22.6</c:v>
                </c:pt>
                <c:pt idx="2">
                  <c:v>12.7</c:v>
                </c:pt>
                <c:pt idx="3">
                  <c:v>10.9</c:v>
                </c:pt>
                <c:pt idx="4">
                  <c:v>4.9000000000000004</c:v>
                </c:pt>
                <c:pt idx="5">
                  <c:v>2.5</c:v>
                </c:pt>
                <c:pt idx="6">
                  <c:v>1</c:v>
                </c:pt>
              </c:numCache>
            </c:numRef>
          </c:val>
        </c:ser>
        <c:axId val="87173760"/>
        <c:axId val="87200128"/>
      </c:barChart>
      <c:catAx>
        <c:axId val="87173760"/>
        <c:scaling>
          <c:orientation val="minMax"/>
        </c:scaling>
        <c:axPos val="b"/>
        <c:majorTickMark val="none"/>
        <c:tickLblPos val="nextTo"/>
        <c:txPr>
          <a:bodyPr/>
          <a:lstStyle/>
          <a:p>
            <a:pPr>
              <a:defRPr sz="2000">
                <a:latin typeface="Arial" pitchFamily="34" charset="0"/>
                <a:cs typeface="Arial" pitchFamily="34" charset="0"/>
              </a:defRPr>
            </a:pPr>
            <a:endParaRPr lang="en-US"/>
          </a:p>
        </c:txPr>
        <c:crossAx val="87200128"/>
        <c:crosses val="autoZero"/>
        <c:auto val="1"/>
        <c:lblAlgn val="ctr"/>
        <c:lblOffset val="100"/>
      </c:catAx>
      <c:valAx>
        <c:axId val="87200128"/>
        <c:scaling>
          <c:orientation val="minMax"/>
          <c:max val="25"/>
        </c:scaling>
        <c:axPos val="l"/>
        <c:majorGridlines/>
        <c:numFmt formatCode="0.0" sourceLinked="1"/>
        <c:majorTickMark val="none"/>
        <c:tickLblPos val="nextTo"/>
        <c:txPr>
          <a:bodyPr/>
          <a:lstStyle/>
          <a:p>
            <a:pPr>
              <a:defRPr sz="2000">
                <a:latin typeface="Arial" pitchFamily="34" charset="0"/>
                <a:cs typeface="Arial" pitchFamily="34" charset="0"/>
              </a:defRPr>
            </a:pPr>
            <a:endParaRPr lang="en-US"/>
          </a:p>
        </c:txPr>
        <c:crossAx val="87173760"/>
        <c:crosses val="autoZero"/>
        <c:crossBetween val="between"/>
      </c:valAx>
    </c:plotArea>
    <c:plotVisOnly val="1"/>
    <c:dispBlanksAs val="gap"/>
  </c:chart>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0.69088</cdr:x>
      <cdr:y>0.37695</cdr:y>
    </cdr:from>
    <cdr:to>
      <cdr:x>0.94298</cdr:x>
      <cdr:y>0.45472</cdr:y>
    </cdr:to>
    <cdr:sp macro="" textlink="">
      <cdr:nvSpPr>
        <cdr:cNvPr id="2" name="TextBox 1"/>
        <cdr:cNvSpPr txBox="1"/>
      </cdr:nvSpPr>
      <cdr:spPr>
        <a:xfrm xmlns:a="http://schemas.openxmlformats.org/drawingml/2006/main">
          <a:off x="6264779" y="2585103"/>
          <a:ext cx="2286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t>India</a:t>
          </a:r>
          <a:endParaRPr lang="en-US" sz="2800" dirty="0"/>
        </a:p>
      </cdr:txBody>
    </cdr:sp>
  </cdr:relSizeAnchor>
  <cdr:relSizeAnchor xmlns:cdr="http://schemas.openxmlformats.org/drawingml/2006/chartDrawing">
    <cdr:from>
      <cdr:x>0.61525</cdr:x>
      <cdr:y>0.1325</cdr:y>
    </cdr:from>
    <cdr:to>
      <cdr:x>0.7497</cdr:x>
      <cdr:y>0.19917</cdr:y>
    </cdr:to>
    <cdr:sp macro="" textlink="">
      <cdr:nvSpPr>
        <cdr:cNvPr id="3" name="TextBox 2"/>
        <cdr:cNvSpPr txBox="1"/>
      </cdr:nvSpPr>
      <cdr:spPr>
        <a:xfrm xmlns:a="http://schemas.openxmlformats.org/drawingml/2006/main">
          <a:off x="5578979" y="908703"/>
          <a:ext cx="1219166" cy="4572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t>China</a:t>
          </a:r>
          <a:endParaRPr lang="en-US" sz="2800" dirty="0"/>
        </a:p>
      </cdr:txBody>
    </cdr:sp>
  </cdr:relSizeAnchor>
  <cdr:relSizeAnchor xmlns:cdr="http://schemas.openxmlformats.org/drawingml/2006/chartDrawing">
    <cdr:from>
      <cdr:x>0.21189</cdr:x>
      <cdr:y>0.26584</cdr:y>
    </cdr:from>
    <cdr:to>
      <cdr:x>0.33794</cdr:x>
      <cdr:y>0.27695</cdr:y>
    </cdr:to>
    <cdr:sp macro="" textlink="">
      <cdr:nvSpPr>
        <cdr:cNvPr id="4" name="TextBox 3"/>
        <cdr:cNvSpPr txBox="1"/>
      </cdr:nvSpPr>
      <cdr:spPr>
        <a:xfrm xmlns:a="http://schemas.openxmlformats.org/drawingml/2006/main">
          <a:off x="1921379" y="1823103"/>
          <a:ext cx="1143000" cy="76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0.19508</cdr:x>
      <cdr:y>0.36584</cdr:y>
    </cdr:from>
    <cdr:to>
      <cdr:x>0.44718</cdr:x>
      <cdr:y>0.41028</cdr:y>
    </cdr:to>
    <cdr:sp macro="" textlink="">
      <cdr:nvSpPr>
        <cdr:cNvPr id="6" name="TextBox 5"/>
        <cdr:cNvSpPr txBox="1"/>
      </cdr:nvSpPr>
      <cdr:spPr>
        <a:xfrm xmlns:a="http://schemas.openxmlformats.org/drawingml/2006/main">
          <a:off x="1768979" y="2508903"/>
          <a:ext cx="2286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Great Famine</a:t>
          </a:r>
          <a:endParaRPr lang="en-US" sz="2000" dirty="0"/>
        </a:p>
      </cdr:txBody>
    </cdr:sp>
  </cdr:relSizeAnchor>
  <cdr:relSizeAnchor xmlns:cdr="http://schemas.openxmlformats.org/drawingml/2006/chartDrawing">
    <cdr:from>
      <cdr:x>0.21189</cdr:x>
      <cdr:y>0.16584</cdr:y>
    </cdr:from>
    <cdr:to>
      <cdr:x>0.55643</cdr:x>
      <cdr:y>0.22139</cdr:y>
    </cdr:to>
    <cdr:sp macro="" textlink="">
      <cdr:nvSpPr>
        <cdr:cNvPr id="7" name="TextBox 6"/>
        <cdr:cNvSpPr txBox="1"/>
      </cdr:nvSpPr>
      <cdr:spPr>
        <a:xfrm xmlns:a="http://schemas.openxmlformats.org/drawingml/2006/main">
          <a:off x="1921379" y="1137303"/>
          <a:ext cx="3124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smtClean="0"/>
            <a:t>Instituted One Child Policy</a:t>
          </a:r>
          <a:endParaRPr lang="en-US" sz="2000" dirty="0"/>
        </a:p>
      </cdr:txBody>
    </cdr:sp>
  </cdr:relSizeAnchor>
  <cdr:relSizeAnchor xmlns:cdr="http://schemas.openxmlformats.org/drawingml/2006/chartDrawing">
    <cdr:from>
      <cdr:x>0.32954</cdr:x>
      <cdr:y>0.22139</cdr:y>
    </cdr:from>
    <cdr:to>
      <cdr:x>0.42197</cdr:x>
      <cdr:y>0.36584</cdr:y>
    </cdr:to>
    <cdr:cxnSp macro="">
      <cdr:nvCxnSpPr>
        <cdr:cNvPr id="9" name="Straight Arrow Connector 8"/>
        <cdr:cNvCxnSpPr/>
      </cdr:nvCxnSpPr>
      <cdr:spPr bwMode="auto">
        <a:xfrm xmlns:a="http://schemas.openxmlformats.org/drawingml/2006/main">
          <a:off x="2988179" y="1518303"/>
          <a:ext cx="838200" cy="990600"/>
        </a:xfrm>
        <a:prstGeom xmlns:a="http://schemas.openxmlformats.org/drawingml/2006/main" prst="straightConnector1">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0.19508</cdr:x>
      <cdr:y>0.02139</cdr:y>
    </cdr:from>
    <cdr:to>
      <cdr:x>0.9934</cdr:x>
      <cdr:y>0.08806</cdr:y>
    </cdr:to>
    <cdr:sp macro="" textlink="">
      <cdr:nvSpPr>
        <cdr:cNvPr id="5" name="TextBox 4"/>
        <cdr:cNvSpPr txBox="1"/>
      </cdr:nvSpPr>
      <cdr:spPr>
        <a:xfrm xmlns:a="http://schemas.openxmlformats.org/drawingml/2006/main">
          <a:off x="1768979" y="146703"/>
          <a:ext cx="7239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000" dirty="0" smtClean="0"/>
            <a:t>China and India are 36% of Population</a:t>
          </a:r>
          <a:endParaRPr lang="en-US" sz="30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0.01333</cdr:x>
      <cdr:y>0</cdr:y>
    </cdr:from>
    <cdr:to>
      <cdr:x>0.99333</cdr:x>
      <cdr:y>0.13194</cdr:y>
    </cdr:to>
    <cdr:sp macro="" textlink="">
      <cdr:nvSpPr>
        <cdr:cNvPr id="2" name="TextBox 1"/>
        <cdr:cNvSpPr txBox="1"/>
      </cdr:nvSpPr>
      <cdr:spPr>
        <a:xfrm xmlns:a="http://schemas.openxmlformats.org/drawingml/2006/main">
          <a:off x="60960" y="0"/>
          <a:ext cx="448056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latin typeface="Arial" pitchFamily="34" charset="0"/>
              <a:cs typeface="Arial" pitchFamily="34" charset="0"/>
            </a:rPr>
            <a:t>          </a:t>
          </a:r>
          <a:r>
            <a:rPr lang="en-US" sz="3600" dirty="0">
              <a:latin typeface="Arial" pitchFamily="34" charset="0"/>
              <a:cs typeface="Arial" pitchFamily="34" charset="0"/>
            </a:rPr>
            <a:t>Barrels oil consumed per person 2010</a:t>
          </a:r>
        </a:p>
      </cdr:txBody>
    </cdr:sp>
  </cdr:relSizeAnchor>
  <cdr:relSizeAnchor xmlns:cdr="http://schemas.openxmlformats.org/drawingml/2006/chartDrawing">
    <cdr:from>
      <cdr:x>0.77311</cdr:x>
      <cdr:y>0.59332</cdr:y>
    </cdr:from>
    <cdr:to>
      <cdr:x>0.78992</cdr:x>
      <cdr:y>0.7973</cdr:y>
    </cdr:to>
    <cdr:sp macro="" textlink="">
      <cdr:nvSpPr>
        <cdr:cNvPr id="4" name="Straight Arrow Connector 3"/>
        <cdr:cNvSpPr/>
      </cdr:nvSpPr>
      <cdr:spPr bwMode="auto">
        <a:xfrm xmlns:a="http://schemas.openxmlformats.org/drawingml/2006/main" flipH="1">
          <a:off x="7010400" y="3345597"/>
          <a:ext cx="152400" cy="1150203"/>
        </a:xfrm>
        <a:prstGeom xmlns:a="http://schemas.openxmlformats.org/drawingml/2006/main" prst="straightConnector1">
          <a:avLst/>
        </a:prstGeom>
        <a:solidFill xmlns:a="http://schemas.openxmlformats.org/drawingml/2006/main">
          <a:schemeClr val="accent1"/>
        </a:solidFill>
        <a:ln xmlns:a="http://schemas.openxmlformats.org/drawingml/2006/main" w="38100"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4339" name="Rectangle 3"/>
          <p:cNvSpPr>
            <a:spLocks noGrp="1" noChangeArrowheads="1"/>
          </p:cNvSpPr>
          <p:nvPr>
            <p:ph type="dt" sz="quarter" idx="1"/>
          </p:nvPr>
        </p:nvSpPr>
        <p:spPr bwMode="auto">
          <a:xfrm>
            <a:off x="397256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4340" name="Rectangle 4"/>
          <p:cNvSpPr>
            <a:spLocks noGrp="1" noChangeArrowheads="1"/>
          </p:cNvSpPr>
          <p:nvPr>
            <p:ph type="ftr" sz="quarter" idx="2"/>
          </p:nvPr>
        </p:nvSpPr>
        <p:spPr bwMode="auto">
          <a:xfrm>
            <a:off x="0" y="8773957"/>
            <a:ext cx="3037840"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4341" name="Rectangle 5"/>
          <p:cNvSpPr>
            <a:spLocks noGrp="1" noChangeArrowheads="1"/>
          </p:cNvSpPr>
          <p:nvPr>
            <p:ph type="sldNum" sz="quarter" idx="3"/>
          </p:nvPr>
        </p:nvSpPr>
        <p:spPr bwMode="auto">
          <a:xfrm>
            <a:off x="3972560" y="8773957"/>
            <a:ext cx="3037840" cy="4621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BD8E803D-75B4-436D-8A31-085B599A1D38}" type="slidenum">
              <a:rPr lang="en-US"/>
              <a:pPr/>
              <a:t>‹#›</a:t>
            </a:fld>
            <a:endParaRPr lang="en-US"/>
          </a:p>
        </p:txBody>
      </p:sp>
    </p:spTree>
    <p:extLst>
      <p:ext uri="{BB962C8B-B14F-4D97-AF65-F5344CB8AC3E}">
        <p14:creationId xmlns="" xmlns:p14="http://schemas.microsoft.com/office/powerpoint/2010/main" val="3879877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29699" name="Rectangle 3"/>
          <p:cNvSpPr>
            <a:spLocks noGrp="1" noChangeArrowheads="1"/>
          </p:cNvSpPr>
          <p:nvPr>
            <p:ph type="dt" idx="1"/>
          </p:nvPr>
        </p:nvSpPr>
        <p:spPr bwMode="auto">
          <a:xfrm>
            <a:off x="3970938" y="0"/>
            <a:ext cx="3037840"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29700"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1040" y="4387767"/>
            <a:ext cx="5608320" cy="4155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29703" name="Rectangle 7"/>
          <p:cNvSpPr>
            <a:spLocks noGrp="1" noChangeArrowheads="1"/>
          </p:cNvSpPr>
          <p:nvPr>
            <p:ph type="sldNum" sz="quarter" idx="5"/>
          </p:nvPr>
        </p:nvSpPr>
        <p:spPr bwMode="auto">
          <a:xfrm>
            <a:off x="3970938" y="8772378"/>
            <a:ext cx="3037840"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45366496-3EE5-4496-848B-DEFBF6EBFF17}" type="slidenum">
              <a:rPr lang="en-US"/>
              <a:pPr/>
              <a:t>‹#›</a:t>
            </a:fld>
            <a:endParaRPr lang="en-US"/>
          </a:p>
        </p:txBody>
      </p:sp>
    </p:spTree>
    <p:extLst>
      <p:ext uri="{BB962C8B-B14F-4D97-AF65-F5344CB8AC3E}">
        <p14:creationId xmlns="" xmlns:p14="http://schemas.microsoft.com/office/powerpoint/2010/main" val="762142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D5986-DEC6-45D9-A7BD-ADE80D0DD8C3}" type="slidenum">
              <a:rPr lang="en-US"/>
              <a:pPr/>
              <a:t>2</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F65264-E854-43CA-860E-435010A6E529}" type="slidenum">
              <a:rPr lang="en-US" sz="1200"/>
              <a:pPr eaLnBrk="1" hangingPunct="1"/>
              <a:t>44</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B55F95-1BBE-4438-8FD6-2672A468568A}" type="slidenum">
              <a:rPr lang="en-US" sz="1200"/>
              <a:pPr eaLnBrk="1" hangingPunct="1"/>
              <a:t>45</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5E2CD69-A763-452F-A6C6-16004BBD2F2F}" type="slidenum">
              <a:rPr lang="en-US" sz="1200"/>
              <a:pPr eaLnBrk="1" hangingPunct="1"/>
              <a:t>46</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B25A426-D66A-42CE-8E92-FE94C743BAFC}" type="slidenum">
              <a:rPr lang="en-US" sz="1200"/>
              <a:pPr eaLnBrk="1" hangingPunct="1"/>
              <a:t>47</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B7EDDC-D2DC-445B-A1DE-5A76E72E76FE}" type="slidenum">
              <a:rPr lang="en-US" sz="1200"/>
              <a:pPr eaLnBrk="1" hangingPunct="1"/>
              <a:t>48</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7DD21F-C6DC-4D15-ADD2-58E06EA2FE5C}" type="slidenum">
              <a:rPr lang="en-US" sz="1200"/>
              <a:pPr eaLnBrk="1" hangingPunct="1"/>
              <a:t>49</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6BF7DE-782E-4826-86DC-CE459BCE8092}" type="slidenum">
              <a:rPr lang="en-US" sz="1200"/>
              <a:pPr eaLnBrk="1" hangingPunct="1"/>
              <a:t>50</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ED543E-C173-4B66-98C2-5692C4EE79C3}" type="slidenum">
              <a:rPr lang="en-US" sz="1200"/>
              <a:pPr eaLnBrk="1" hangingPunct="1"/>
              <a:t>51</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7B0B7A-F35C-40AC-B21F-1D401EEEB795}" type="slidenum">
              <a:rPr lang="en-US" sz="1200"/>
              <a:pPr eaLnBrk="1" hangingPunct="1"/>
              <a:t>52</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79327CF-B45A-407D-8D7C-1D49FB3F392C}" type="slidenum">
              <a:rPr lang="en-US" sz="1200"/>
              <a:pPr eaLnBrk="1" hangingPunct="1"/>
              <a:t>53</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98EB01-D1B4-46D2-A2BE-E27CDF6DB35D}" type="slidenum">
              <a:rPr lang="en-US"/>
              <a:pPr/>
              <a:t>3</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C3B329B-0596-4728-BD6A-A5AB1C9D09BE}" type="slidenum">
              <a:rPr lang="en-US" sz="1200"/>
              <a:pPr eaLnBrk="1" hangingPunct="1"/>
              <a:t>54</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DDB516-79FC-4C71-AC22-EEBAFF47E9A7}" type="slidenum">
              <a:rPr lang="en-US" sz="1200"/>
              <a:pPr eaLnBrk="1" hangingPunct="1"/>
              <a:t>55</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7D0ED8-6BA1-4482-BA69-7138153ECC03}" type="slidenum">
              <a:rPr lang="en-US" sz="1200"/>
              <a:pPr eaLnBrk="1" hangingPunct="1"/>
              <a:t>56</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C6DA9B-79E9-4173-81E9-3A77F31164F8}" type="slidenum">
              <a:rPr lang="en-US" sz="1200"/>
              <a:pPr eaLnBrk="1" hangingPunct="1"/>
              <a:t>57</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469CB91-4BC0-4277-A283-6E44D98F0574}" type="slidenum">
              <a:rPr lang="en-US" sz="1200"/>
              <a:pPr eaLnBrk="1" hangingPunct="1"/>
              <a:t>58</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90D06B8-DA73-4D60-A999-ADECC53847EF}" type="slidenum">
              <a:rPr lang="en-US" sz="1200"/>
              <a:pPr eaLnBrk="1" hangingPunct="1"/>
              <a:t>59</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FBE2522-C00C-4800-B2E7-E1E98341CE20}" type="slidenum">
              <a:rPr lang="en-US" sz="1200"/>
              <a:pPr eaLnBrk="1" hangingPunct="1"/>
              <a:t>60</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92656BB-5275-4F16-A5E9-8BB52B91368C}" type="slidenum">
              <a:rPr lang="en-US" sz="1200"/>
              <a:pPr eaLnBrk="1" hangingPunct="1"/>
              <a:t>61</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4AC41-E3C7-4F3C-81AB-A5F687FF63ED}" type="slidenum">
              <a:rPr lang="en-US"/>
              <a:pPr/>
              <a:t>81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4AC41-E3C7-4F3C-81AB-A5F687FF63ED}" type="slidenum">
              <a:rPr lang="en-US"/>
              <a:pPr/>
              <a:t>4</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7A703-B282-4FAB-97C4-5B4276D69F20}" type="slidenum">
              <a:rPr lang="en-US"/>
              <a:pPr/>
              <a:t>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17505-1F47-4F06-9E8A-0D87AD0DF6C7}" type="slidenum">
              <a:rPr lang="en-US"/>
              <a:pPr/>
              <a:t>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8D925-44F9-4B90-B90B-55F124D3E83E}" type="slidenum">
              <a:rPr lang="en-US"/>
              <a:pPr/>
              <a:t>29</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C13E1-7700-4B96-8BDF-01DC9B8A8A02}" type="slidenum">
              <a:rPr lang="en-US"/>
              <a:pPr/>
              <a:t>30</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405FC-15B6-4F7F-A6A6-D3BAD0FA2567}" type="slidenum">
              <a:rPr lang="en-US"/>
              <a:pPr/>
              <a:t>33</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91633C-806D-474F-ADA4-31B9FE85B538}" type="slidenum">
              <a:rPr lang="en-US" sz="1200"/>
              <a:pPr eaLnBrk="1" hangingPunct="1"/>
              <a:t>40</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E0BE57-3DB2-4AF3-89E2-203E5166F7D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03ED07-55AE-42DD-ADC8-D702B5459A1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7D74B1-77FB-4899-959D-94F6E3AF3B9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1C3AEE4-794A-4958-A09E-9621F0D0AD8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3B8F7E-D426-44F4-9EA1-9591E3082EA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85DF53-68AE-4EF1-A377-1BA73A180E6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70DE97-8120-47C8-86E1-986752FF9CB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9C51B08-ED5D-4A4D-8D1F-20470C1BEE0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F575B5E-D5E6-4214-A7DD-8F4B7641BD6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0AA8526-1C0D-426D-9722-8FED8827596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C6A68D-1486-43CF-96AA-825D0C355B1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1FDDA0-F861-42FA-B818-DC8770B5B33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0BA9334-83A5-44DA-95F9-A6F5990780C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ers.usda.gov/Briefing/CPIFoodAndExpenditures/Data/Expenditures_tables/table7.htm"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839200" cy="3416320"/>
          </a:xfrm>
          <a:prstGeom prst="rect">
            <a:avLst/>
          </a:prstGeom>
          <a:noFill/>
        </p:spPr>
        <p:txBody>
          <a:bodyPr wrap="square" rtlCol="0">
            <a:spAutoFit/>
          </a:bodyPr>
          <a:lstStyle/>
          <a:p>
            <a:pPr algn="ctr"/>
            <a:r>
              <a:rPr lang="en-US" sz="7200" b="1" dirty="0" smtClean="0">
                <a:latin typeface="Arial" pitchFamily="34" charset="0"/>
                <a:cs typeface="Arial" pitchFamily="34" charset="0"/>
              </a:rPr>
              <a:t>Global Agricultural and Environmental Issues</a:t>
            </a:r>
            <a:endParaRPr lang="en-US" sz="7200" b="1" dirty="0">
              <a:latin typeface="Arial" pitchFamily="34" charset="0"/>
              <a:cs typeface="Arial" pitchFamily="34" charset="0"/>
            </a:endParaRPr>
          </a:p>
        </p:txBody>
      </p:sp>
    </p:spTree>
    <p:extLst>
      <p:ext uri="{BB962C8B-B14F-4D97-AF65-F5344CB8AC3E}">
        <p14:creationId xmlns="" xmlns:p14="http://schemas.microsoft.com/office/powerpoint/2010/main" val="2647614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Population-Growth-2050.JPG"/>
          <p:cNvPicPr>
            <a:picLocks noChangeAspect="1"/>
          </p:cNvPicPr>
          <p:nvPr/>
        </p:nvPicPr>
        <p:blipFill>
          <a:blip r:embed="rId2" cstate="print"/>
          <a:stretch>
            <a:fillRect/>
          </a:stretch>
        </p:blipFill>
        <p:spPr>
          <a:xfrm>
            <a:off x="0" y="235743"/>
            <a:ext cx="9144000" cy="6386513"/>
          </a:xfrm>
          <a:prstGeom prst="rect">
            <a:avLst/>
          </a:prstGeom>
        </p:spPr>
      </p:pic>
      <p:sp>
        <p:nvSpPr>
          <p:cNvPr id="3" name="TextBox 2"/>
          <p:cNvSpPr txBox="1"/>
          <p:nvPr/>
        </p:nvSpPr>
        <p:spPr>
          <a:xfrm>
            <a:off x="5105400" y="2590800"/>
            <a:ext cx="609600" cy="369332"/>
          </a:xfrm>
          <a:prstGeom prst="rect">
            <a:avLst/>
          </a:prstGeom>
          <a:noFill/>
        </p:spPr>
        <p:txBody>
          <a:bodyPr wrap="square" rtlCol="0">
            <a:spAutoFit/>
          </a:bodyPr>
          <a:lstStyle/>
          <a:p>
            <a:endParaRPr lang="en-US" dirty="0"/>
          </a:p>
        </p:txBody>
      </p:sp>
      <p:cxnSp>
        <p:nvCxnSpPr>
          <p:cNvPr id="5" name="Straight Arrow Connector 4"/>
          <p:cNvCxnSpPr/>
          <p:nvPr/>
        </p:nvCxnSpPr>
        <p:spPr>
          <a:xfrm flipV="1">
            <a:off x="5029200" y="2438400"/>
            <a:ext cx="2209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029200" y="2667000"/>
            <a:ext cx="2362200" cy="1981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6800" y="1905000"/>
            <a:ext cx="4419600" cy="1815882"/>
          </a:xfrm>
          <a:prstGeom prst="rect">
            <a:avLst/>
          </a:prstGeom>
          <a:noFill/>
        </p:spPr>
        <p:txBody>
          <a:bodyPr wrap="square" rtlCol="0">
            <a:spAutoFit/>
          </a:bodyPr>
          <a:lstStyle/>
          <a:p>
            <a:r>
              <a:rPr lang="en-US" sz="2800" dirty="0" smtClean="0">
                <a:latin typeface="Arial Black" pitchFamily="34" charset="0"/>
              </a:rPr>
              <a:t>Essentially all of the increase by 2050 </a:t>
            </a:r>
          </a:p>
          <a:p>
            <a:r>
              <a:rPr lang="en-US" sz="2800" dirty="0" smtClean="0">
                <a:latin typeface="Arial Black" pitchFamily="34" charset="0"/>
              </a:rPr>
              <a:t>will be in developing countries</a:t>
            </a:r>
            <a:endParaRPr lang="en-US" sz="2800" dirty="0">
              <a:latin typeface="Arial Black" pitchFamily="34" charset="0"/>
            </a:endParaRPr>
          </a:p>
        </p:txBody>
      </p:sp>
    </p:spTree>
    <p:extLst>
      <p:ext uri="{BB962C8B-B14F-4D97-AF65-F5344CB8AC3E}">
        <p14:creationId xmlns="" xmlns:p14="http://schemas.microsoft.com/office/powerpoint/2010/main" val="1536588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ph of Annual World Population Change: 1950-205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81"/>
            <a:ext cx="9144000" cy="68575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4937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ensus.gov/population/international/data/idb/populationPyramid.Region.php?2012|CH|64074137.00|China%20-%202012"/>
          <p:cNvPicPr>
            <a:picLocks noChangeAspect="1" noChangeArrowheads="1"/>
          </p:cNvPicPr>
          <p:nvPr/>
        </p:nvPicPr>
        <p:blipFill>
          <a:blip r:embed="rId2" cstate="print"/>
          <a:srcRect/>
          <a:stretch>
            <a:fillRect/>
          </a:stretch>
        </p:blipFill>
        <p:spPr bwMode="auto">
          <a:xfrm>
            <a:off x="0" y="0"/>
            <a:ext cx="4812253" cy="3352800"/>
          </a:xfrm>
          <a:prstGeom prst="rect">
            <a:avLst/>
          </a:prstGeom>
          <a:noFill/>
        </p:spPr>
      </p:pic>
      <p:pic>
        <p:nvPicPr>
          <p:cNvPr id="2052" name="Picture 4" descr="http://www.census.gov/population/international/data/idb/populationPyramid.Region.php?2012|IN|62667290.00|India%20-%202012"/>
          <p:cNvPicPr>
            <a:picLocks noChangeAspect="1" noChangeArrowheads="1"/>
          </p:cNvPicPr>
          <p:nvPr/>
        </p:nvPicPr>
        <p:blipFill>
          <a:blip r:embed="rId3" cstate="print"/>
          <a:srcRect/>
          <a:stretch>
            <a:fillRect/>
          </a:stretch>
        </p:blipFill>
        <p:spPr bwMode="auto">
          <a:xfrm>
            <a:off x="4648200" y="76200"/>
            <a:ext cx="4495800" cy="3132320"/>
          </a:xfrm>
          <a:prstGeom prst="rect">
            <a:avLst/>
          </a:prstGeom>
          <a:noFill/>
        </p:spPr>
      </p:pic>
      <p:pic>
        <p:nvPicPr>
          <p:cNvPr id="2054" name="Picture 6" descr="http://www.census.gov/population/international/data/idb/populationPyramid.Region.php?2012|ET|7783129.00|Ethiopia%20-%202012"/>
          <p:cNvPicPr>
            <a:picLocks noChangeAspect="1" noChangeArrowheads="1"/>
          </p:cNvPicPr>
          <p:nvPr/>
        </p:nvPicPr>
        <p:blipFill>
          <a:blip r:embed="rId4" cstate="print"/>
          <a:srcRect/>
          <a:stretch>
            <a:fillRect/>
          </a:stretch>
        </p:blipFill>
        <p:spPr bwMode="auto">
          <a:xfrm>
            <a:off x="0" y="3566408"/>
            <a:ext cx="4724400" cy="3291592"/>
          </a:xfrm>
          <a:prstGeom prst="rect">
            <a:avLst/>
          </a:prstGeom>
          <a:noFill/>
        </p:spPr>
      </p:pic>
      <p:pic>
        <p:nvPicPr>
          <p:cNvPr id="2056" name="Picture 8" descr="http://www.census.gov/population/international/data/idb/populationPyramid.Region.php?2012|AF|2473425.00|Afghanistan%20-%202012"/>
          <p:cNvPicPr>
            <a:picLocks noChangeAspect="1" noChangeArrowheads="1"/>
          </p:cNvPicPr>
          <p:nvPr/>
        </p:nvPicPr>
        <p:blipFill>
          <a:blip r:embed="rId5" cstate="print"/>
          <a:srcRect/>
          <a:stretch>
            <a:fillRect/>
          </a:stretch>
        </p:blipFill>
        <p:spPr bwMode="auto">
          <a:xfrm>
            <a:off x="4724400" y="3581400"/>
            <a:ext cx="4419600" cy="3079230"/>
          </a:xfrm>
          <a:prstGeom prst="rect">
            <a:avLst/>
          </a:prstGeom>
          <a:noFill/>
        </p:spPr>
      </p:pic>
    </p:spTree>
    <p:extLst>
      <p:ext uri="{BB962C8B-B14F-4D97-AF65-F5344CB8AC3E}">
        <p14:creationId xmlns="" xmlns:p14="http://schemas.microsoft.com/office/powerpoint/2010/main" val="2443528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census.gov/population/international/data/idb/populationPyramid.Region.php?2012|JA|5188482.00|Japan%20-%202012"/>
          <p:cNvPicPr>
            <a:picLocks noChangeAspect="1" noChangeArrowheads="1"/>
          </p:cNvPicPr>
          <p:nvPr/>
        </p:nvPicPr>
        <p:blipFill>
          <a:blip r:embed="rId2" cstate="print"/>
          <a:srcRect/>
          <a:stretch>
            <a:fillRect/>
          </a:stretch>
        </p:blipFill>
        <p:spPr bwMode="auto">
          <a:xfrm>
            <a:off x="0" y="152400"/>
            <a:ext cx="4702883" cy="3276600"/>
          </a:xfrm>
          <a:prstGeom prst="rect">
            <a:avLst/>
          </a:prstGeom>
          <a:noFill/>
        </p:spPr>
      </p:pic>
      <p:pic>
        <p:nvPicPr>
          <p:cNvPr id="20484" name="Picture 4" descr="http://www.census.gov/population/international/data/idb/populationPyramid.Region.php?2012|IT|2521129.00|Italy%20-%202012"/>
          <p:cNvPicPr>
            <a:picLocks noChangeAspect="1" noChangeArrowheads="1"/>
          </p:cNvPicPr>
          <p:nvPr/>
        </p:nvPicPr>
        <p:blipFill>
          <a:blip r:embed="rId3" cstate="print"/>
          <a:srcRect/>
          <a:stretch>
            <a:fillRect/>
          </a:stretch>
        </p:blipFill>
        <p:spPr bwMode="auto">
          <a:xfrm>
            <a:off x="4659855" y="152400"/>
            <a:ext cx="4484145" cy="3124200"/>
          </a:xfrm>
          <a:prstGeom prst="rect">
            <a:avLst/>
          </a:prstGeom>
          <a:noFill/>
        </p:spPr>
      </p:pic>
      <p:pic>
        <p:nvPicPr>
          <p:cNvPr id="20486" name="Picture 6" descr="http://www.census.gov/population/international/data/idb/populationPyramid.Region.php?2012|RS|6304163.00|Russia%20-%202012"/>
          <p:cNvPicPr>
            <a:picLocks noChangeAspect="1" noChangeArrowheads="1"/>
          </p:cNvPicPr>
          <p:nvPr/>
        </p:nvPicPr>
        <p:blipFill>
          <a:blip r:embed="rId4" cstate="print"/>
          <a:srcRect/>
          <a:stretch>
            <a:fillRect/>
          </a:stretch>
        </p:blipFill>
        <p:spPr bwMode="auto">
          <a:xfrm>
            <a:off x="0" y="3505200"/>
            <a:ext cx="4648200" cy="3238501"/>
          </a:xfrm>
          <a:prstGeom prst="rect">
            <a:avLst/>
          </a:prstGeom>
          <a:noFill/>
        </p:spPr>
      </p:pic>
      <p:pic>
        <p:nvPicPr>
          <p:cNvPr id="20488" name="Picture 8" descr="http://www.census.gov/population/international/data/idb/populationPyramid.Region.php?2012|US|11428708.00|United%20States%20-%202012"/>
          <p:cNvPicPr>
            <a:picLocks noChangeAspect="1" noChangeArrowheads="1"/>
          </p:cNvPicPr>
          <p:nvPr/>
        </p:nvPicPr>
        <p:blipFill>
          <a:blip r:embed="rId5" cstate="print"/>
          <a:srcRect/>
          <a:stretch>
            <a:fillRect/>
          </a:stretch>
        </p:blipFill>
        <p:spPr bwMode="auto">
          <a:xfrm>
            <a:off x="4495800" y="3619499"/>
            <a:ext cx="4648200" cy="3238501"/>
          </a:xfrm>
          <a:prstGeom prst="rect">
            <a:avLst/>
          </a:prstGeom>
          <a:noFill/>
        </p:spPr>
      </p:pic>
    </p:spTree>
    <p:extLst>
      <p:ext uri="{BB962C8B-B14F-4D97-AF65-F5344CB8AC3E}">
        <p14:creationId xmlns="" xmlns:p14="http://schemas.microsoft.com/office/powerpoint/2010/main" val="622958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 xmlns:p14="http://schemas.microsoft.com/office/powerpoint/2010/main" val="1865236983"/>
              </p:ext>
            </p:extLst>
          </p:nvPr>
        </p:nvGraphicFramePr>
        <p:xfrm>
          <a:off x="-16379" y="5697"/>
          <a:ext cx="9067800" cy="685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p:cNvCxnSpPr/>
          <p:nvPr/>
        </p:nvCxnSpPr>
        <p:spPr bwMode="auto">
          <a:xfrm flipH="1">
            <a:off x="1905000" y="2819400"/>
            <a:ext cx="457200" cy="8382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extLst>
      <p:ext uri="{BB962C8B-B14F-4D97-AF65-F5344CB8AC3E}">
        <p14:creationId xmlns="" xmlns:p14="http://schemas.microsoft.com/office/powerpoint/2010/main" val="3912038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707886"/>
          </a:xfrm>
          <a:prstGeom prst="rect">
            <a:avLst/>
          </a:prstGeom>
          <a:noFill/>
        </p:spPr>
        <p:txBody>
          <a:bodyPr wrap="square" rtlCol="0">
            <a:spAutoFit/>
          </a:bodyPr>
          <a:lstStyle/>
          <a:p>
            <a:endParaRPr lang="en-US" dirty="0"/>
          </a:p>
        </p:txBody>
      </p:sp>
      <p:sp>
        <p:nvSpPr>
          <p:cNvPr id="3" name="TextBox 2"/>
          <p:cNvSpPr txBox="1"/>
          <p:nvPr/>
        </p:nvSpPr>
        <p:spPr>
          <a:xfrm>
            <a:off x="152400" y="76200"/>
            <a:ext cx="8839200" cy="6986528"/>
          </a:xfrm>
          <a:prstGeom prst="rect">
            <a:avLst/>
          </a:prstGeom>
          <a:noFill/>
        </p:spPr>
        <p:txBody>
          <a:bodyPr wrap="square" rtlCol="0">
            <a:spAutoFit/>
          </a:bodyPr>
          <a:lstStyle/>
          <a:p>
            <a:r>
              <a:rPr lang="en-US" dirty="0" smtClean="0"/>
              <a:t>Grain production is vital because worldwide people get 48% of their calories from eating grain directly. As incomes rise, the percent drops dramatically as diets change to include more meat, milk, eggs and other foods that require more grain to produce. About 48% of grains are eaten directly, 35% fed to animals, and 17% for ethanol and other fuels.</a:t>
            </a:r>
            <a:endParaRPr lang="en-US" sz="1600" dirty="0" smtClean="0"/>
          </a:p>
          <a:p>
            <a:endParaRPr lang="en-US" sz="1600" dirty="0"/>
          </a:p>
          <a:p>
            <a:r>
              <a:rPr lang="en-US" sz="1600" dirty="0" smtClean="0"/>
              <a:t>                               (</a:t>
            </a:r>
            <a:r>
              <a:rPr lang="en-US" sz="1600" dirty="0" err="1" smtClean="0"/>
              <a:t>Worldwatch</a:t>
            </a:r>
            <a:r>
              <a:rPr lang="en-US" sz="1600" dirty="0" smtClean="0"/>
              <a:t> </a:t>
            </a:r>
            <a:r>
              <a:rPr lang="en-US" sz="1600" dirty="0"/>
              <a:t>Institute, August 12, 2011  http://</a:t>
            </a:r>
            <a:r>
              <a:rPr lang="en-US" sz="1600" dirty="0" smtClean="0"/>
              <a:t>worldwatch.org/node/5539)</a:t>
            </a:r>
            <a:endParaRPr lang="en-US" dirty="0"/>
          </a:p>
        </p:txBody>
      </p:sp>
    </p:spTree>
    <p:extLst>
      <p:ext uri="{BB962C8B-B14F-4D97-AF65-F5344CB8AC3E}">
        <p14:creationId xmlns="" xmlns:p14="http://schemas.microsoft.com/office/powerpoint/2010/main" val="2844287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Text Box 4"/>
          <p:cNvSpPr txBox="1">
            <a:spLocks noChangeArrowheads="1"/>
          </p:cNvSpPr>
          <p:nvPr/>
        </p:nvSpPr>
        <p:spPr bwMode="auto">
          <a:xfrm>
            <a:off x="130521" y="152400"/>
            <a:ext cx="8915400" cy="7709803"/>
          </a:xfrm>
          <a:prstGeom prst="rect">
            <a:avLst/>
          </a:prstGeom>
          <a:noFill/>
          <a:ln w="9525">
            <a:noFill/>
            <a:miter lim="800000"/>
            <a:headEnd/>
            <a:tailEnd/>
          </a:ln>
          <a:effectLst/>
        </p:spPr>
        <p:txBody>
          <a:bodyPr wrap="square">
            <a:spAutoFit/>
          </a:bodyPr>
          <a:lstStyle/>
          <a:p>
            <a:pPr>
              <a:spcBef>
                <a:spcPct val="50000"/>
              </a:spcBef>
            </a:pPr>
            <a:r>
              <a:rPr lang="en-US" dirty="0"/>
              <a:t>At the top of the food chain rankings, </a:t>
            </a:r>
            <a:r>
              <a:rPr lang="en-US" dirty="0" smtClean="0"/>
              <a:t>people in U.S</a:t>
            </a:r>
            <a:r>
              <a:rPr lang="en-US" dirty="0"/>
              <a:t>. and Canada consume about 800 kg annually, mostly as meat, milk and eggs. At the bottom, India consumes about 200 kg consuming nearly all directly, leaving little for conversion to protein</a:t>
            </a:r>
            <a:r>
              <a:rPr lang="en-US" dirty="0" smtClean="0"/>
              <a:t>. The world average production of grain per person is about 350 kg per person compared to 285 in 1961. </a:t>
            </a:r>
          </a:p>
          <a:p>
            <a:pPr>
              <a:spcBef>
                <a:spcPct val="50000"/>
              </a:spcBef>
            </a:pPr>
            <a:r>
              <a:rPr lang="en-US" sz="1400" dirty="0"/>
              <a:t>	</a:t>
            </a:r>
            <a:r>
              <a:rPr lang="en-US" sz="1400" dirty="0" smtClean="0"/>
              <a:t>			          (Food and Agriculture Organization Statistics, Rome)</a:t>
            </a:r>
            <a:endParaRPr lang="en-US" dirty="0" smtClean="0"/>
          </a:p>
          <a:p>
            <a:pPr>
              <a:spcBef>
                <a:spcPct val="50000"/>
              </a:spcBef>
            </a:pPr>
            <a:endParaRPr lang="en-US" dirty="0"/>
          </a:p>
        </p:txBody>
      </p:sp>
    </p:spTree>
    <p:extLst>
      <p:ext uri="{BB962C8B-B14F-4D97-AF65-F5344CB8AC3E}">
        <p14:creationId xmlns="" xmlns:p14="http://schemas.microsoft.com/office/powerpoint/2010/main" val="2221417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8" name="Picture 4"/>
          <p:cNvPicPr>
            <a:picLocks noChangeAspect="1" noChangeArrowheads="1"/>
          </p:cNvPicPr>
          <p:nvPr/>
        </p:nvPicPr>
        <p:blipFill>
          <a:blip r:embed="rId2" cstate="print"/>
          <a:srcRect/>
          <a:stretch>
            <a:fillRect/>
          </a:stretch>
        </p:blipFill>
        <p:spPr bwMode="auto">
          <a:xfrm>
            <a:off x="0" y="312738"/>
            <a:ext cx="9144000" cy="6232525"/>
          </a:xfrm>
          <a:prstGeom prst="rect">
            <a:avLst/>
          </a:prstGeom>
          <a:noFill/>
          <a:ln w="9525">
            <a:noFill/>
            <a:miter lim="800000"/>
            <a:headEnd/>
            <a:tailEnd/>
          </a:ln>
          <a:effectLst/>
        </p:spPr>
      </p:pic>
    </p:spTree>
    <p:extLst>
      <p:ext uri="{BB962C8B-B14F-4D97-AF65-F5344CB8AC3E}">
        <p14:creationId xmlns="" xmlns:p14="http://schemas.microsoft.com/office/powerpoint/2010/main" val="3140685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4213095718"/>
              </p:ext>
            </p:extLst>
          </p:nvPr>
        </p:nvGraphicFramePr>
        <p:xfrm>
          <a:off x="0" y="1066798"/>
          <a:ext cx="9144001" cy="4114803"/>
        </p:xfrm>
        <a:graphic>
          <a:graphicData uri="http://schemas.openxmlformats.org/drawingml/2006/table">
            <a:tbl>
              <a:tblPr firstRow="1" firstCol="1" bandRow="1">
                <a:tableStyleId>{5C22544A-7EE6-4342-B048-85BDC9FD1C3A}</a:tableStyleId>
              </a:tblPr>
              <a:tblGrid>
                <a:gridCol w="1250459"/>
                <a:gridCol w="1362112"/>
                <a:gridCol w="1306286"/>
                <a:gridCol w="1306286"/>
                <a:gridCol w="1306286"/>
                <a:gridCol w="1306286"/>
                <a:gridCol w="1306286"/>
              </a:tblGrid>
              <a:tr h="751743">
                <a:tc>
                  <a:txBody>
                    <a:bodyPr/>
                    <a:lstStyle/>
                    <a:p>
                      <a:pPr marL="0" marR="0">
                        <a:lnSpc>
                          <a:spcPct val="115000"/>
                        </a:lnSpc>
                        <a:spcBef>
                          <a:spcPts val="0"/>
                        </a:spcBef>
                        <a:spcAft>
                          <a:spcPts val="0"/>
                        </a:spcAft>
                      </a:pPr>
                      <a:r>
                        <a:rPr lang="en-US" sz="2400" baseline="0" dirty="0">
                          <a:effectLst/>
                        </a:rPr>
                        <a:t> </a:t>
                      </a:r>
                      <a:endParaRPr lang="en-US" sz="2400" baseline="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aseline="0" dirty="0">
                          <a:effectLst/>
                        </a:rPr>
                        <a:t> </a:t>
                      </a:r>
                      <a:endParaRPr lang="en-US" sz="2400" baseline="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aseline="0" dirty="0">
                          <a:effectLst/>
                        </a:rPr>
                        <a:t> </a:t>
                      </a:r>
                      <a:endParaRPr lang="en-US" sz="2400" baseline="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aseline="0" dirty="0">
                          <a:effectLst/>
                        </a:rPr>
                        <a:t> </a:t>
                      </a:r>
                      <a:endParaRPr lang="en-US" sz="2400" baseline="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aseline="0" dirty="0">
                          <a:effectLst/>
                        </a:rPr>
                        <a:t> </a:t>
                      </a:r>
                      <a:endParaRPr lang="en-US" sz="2400" baseline="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aseline="0" dirty="0">
                          <a:effectLst/>
                        </a:rPr>
                        <a:t> </a:t>
                      </a:r>
                      <a:endParaRPr lang="en-US" sz="2400" baseline="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baseline="0" dirty="0">
                          <a:effectLst/>
                        </a:rPr>
                        <a:t> </a:t>
                      </a:r>
                      <a:endParaRPr lang="en-US" sz="2400" baseline="0" dirty="0">
                        <a:effectLst/>
                        <a:latin typeface="Calibri"/>
                        <a:ea typeface="Calibri"/>
                        <a:cs typeface="Times New Roman"/>
                      </a:endParaRPr>
                    </a:p>
                  </a:txBody>
                  <a:tcPr marL="68580" marR="68580" marT="0" marB="0"/>
                </a:tc>
              </a:tr>
              <a:tr h="672612">
                <a:tc>
                  <a:txBody>
                    <a:bodyPr/>
                    <a:lstStyle/>
                    <a:p>
                      <a:pPr marL="0" marR="0">
                        <a:lnSpc>
                          <a:spcPct val="115000"/>
                        </a:lnSpc>
                        <a:spcBef>
                          <a:spcPts val="0"/>
                        </a:spcBef>
                        <a:spcAft>
                          <a:spcPts val="0"/>
                        </a:spcAft>
                      </a:pPr>
                      <a:r>
                        <a:rPr lang="en-US" sz="2400" baseline="0" dirty="0">
                          <a:effectLst/>
                        </a:rPr>
                        <a:t> </a:t>
                      </a:r>
                      <a:endParaRPr lang="en-US" sz="24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1961</a:t>
                      </a:r>
                      <a:endParaRPr lang="en-US" sz="2400" baseline="0" dirty="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1970</a:t>
                      </a:r>
                      <a:endParaRPr lang="en-US" sz="2400" baseline="0" dirty="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a:effectLst/>
                          <a:latin typeface="Arial Black" pitchFamily="34" charset="0"/>
                        </a:rPr>
                        <a:t>1980</a:t>
                      </a:r>
                      <a:endParaRPr lang="en-US" sz="2400" baseline="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1990</a:t>
                      </a:r>
                      <a:endParaRPr lang="en-US" sz="2400" baseline="0" dirty="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2000</a:t>
                      </a:r>
                      <a:endParaRPr lang="en-US" sz="2400" baseline="0" dirty="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2010</a:t>
                      </a:r>
                      <a:endParaRPr lang="en-US" sz="2400" baseline="0" dirty="0">
                        <a:effectLst/>
                        <a:latin typeface="Arial Black" pitchFamily="34" charset="0"/>
                        <a:ea typeface="Calibri"/>
                        <a:cs typeface="Times New Roman"/>
                      </a:endParaRPr>
                    </a:p>
                  </a:txBody>
                  <a:tcPr marL="68580" marR="68580" marT="0" marB="0"/>
                </a:tc>
              </a:tr>
              <a:tr h="672612">
                <a:tc>
                  <a:txBody>
                    <a:bodyPr/>
                    <a:lstStyle/>
                    <a:p>
                      <a:pPr marL="0" marR="0">
                        <a:lnSpc>
                          <a:spcPct val="115000"/>
                        </a:lnSpc>
                        <a:spcBef>
                          <a:spcPts val="0"/>
                        </a:spcBef>
                        <a:spcAft>
                          <a:spcPts val="0"/>
                        </a:spcAft>
                      </a:pPr>
                      <a:r>
                        <a:rPr lang="en-US" sz="2400" baseline="0" dirty="0">
                          <a:effectLst/>
                        </a:rPr>
                        <a:t> </a:t>
                      </a:r>
                      <a:endParaRPr lang="en-US" sz="2400" baseline="0" dirty="0">
                        <a:effectLst/>
                        <a:latin typeface="Calibri"/>
                        <a:ea typeface="Calibri"/>
                        <a:cs typeface="Times New Roman"/>
                      </a:endParaRPr>
                    </a:p>
                  </a:txBody>
                  <a:tcPr marL="68580" marR="68580" marT="0" marB="0"/>
                </a:tc>
                <a:tc gridSpan="6">
                  <a:txBody>
                    <a:bodyPr/>
                    <a:lstStyle/>
                    <a:p>
                      <a:pPr marL="0" marR="0" algn="ctr">
                        <a:lnSpc>
                          <a:spcPct val="115000"/>
                        </a:lnSpc>
                        <a:spcBef>
                          <a:spcPts val="0"/>
                        </a:spcBef>
                        <a:spcAft>
                          <a:spcPts val="0"/>
                        </a:spcAft>
                      </a:pPr>
                      <a:r>
                        <a:rPr lang="en-US" sz="2400" baseline="0" dirty="0" smtClean="0">
                          <a:effectLst/>
                          <a:latin typeface="Arial Black" pitchFamily="34" charset="0"/>
                        </a:rPr>
                        <a:t>------------------------</a:t>
                      </a:r>
                      <a:r>
                        <a:rPr lang="en-US" sz="2400" baseline="0" dirty="0">
                          <a:effectLst/>
                          <a:latin typeface="Arial Black" pitchFamily="34" charset="0"/>
                        </a:rPr>
                        <a:t>Million </a:t>
                      </a:r>
                      <a:r>
                        <a:rPr lang="en-US" sz="2400" baseline="0" dirty="0" err="1">
                          <a:effectLst/>
                          <a:latin typeface="Arial Black" pitchFamily="34" charset="0"/>
                        </a:rPr>
                        <a:t>tonnes</a:t>
                      </a:r>
                      <a:r>
                        <a:rPr lang="en-US" sz="2400" baseline="0" dirty="0">
                          <a:effectLst/>
                          <a:latin typeface="Arial Black" pitchFamily="34" charset="0"/>
                        </a:rPr>
                        <a:t>-</a:t>
                      </a:r>
                      <a:r>
                        <a:rPr lang="en-US" sz="2400" baseline="0" dirty="0" smtClean="0">
                          <a:effectLst/>
                          <a:latin typeface="Arial Black" pitchFamily="34" charset="0"/>
                        </a:rPr>
                        <a:t>-------------------------</a:t>
                      </a:r>
                      <a:endParaRPr lang="en-US" sz="2400" baseline="0" dirty="0">
                        <a:effectLst/>
                        <a:latin typeface="Arial Black" pitchFamily="34" charset="0"/>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2612">
                <a:tc>
                  <a:txBody>
                    <a:bodyPr/>
                    <a:lstStyle/>
                    <a:p>
                      <a:pPr marL="0" marR="0">
                        <a:lnSpc>
                          <a:spcPct val="115000"/>
                        </a:lnSpc>
                        <a:spcBef>
                          <a:spcPts val="0"/>
                        </a:spcBef>
                        <a:spcAft>
                          <a:spcPts val="0"/>
                        </a:spcAft>
                      </a:pPr>
                      <a:r>
                        <a:rPr lang="en-US" sz="2400" baseline="0" dirty="0">
                          <a:effectLst/>
                        </a:rPr>
                        <a:t>Wheat</a:t>
                      </a:r>
                      <a:endParaRPr lang="en-US" sz="2400" baseline="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222</a:t>
                      </a:r>
                      <a:endParaRPr lang="en-US" sz="2400" baseline="0" dirty="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310</a:t>
                      </a:r>
                      <a:endParaRPr lang="en-US" sz="2400" baseline="0" dirty="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a:effectLst/>
                          <a:latin typeface="Arial Black" pitchFamily="34" charset="0"/>
                        </a:rPr>
                        <a:t>440</a:t>
                      </a:r>
                      <a:endParaRPr lang="en-US" sz="2400" baseline="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a:effectLst/>
                          <a:latin typeface="Arial Black" pitchFamily="34" charset="0"/>
                        </a:rPr>
                        <a:t>592</a:t>
                      </a:r>
                      <a:endParaRPr lang="en-US" sz="2400" baseline="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a:effectLst/>
                          <a:latin typeface="Arial Black" pitchFamily="34" charset="0"/>
                        </a:rPr>
                        <a:t>586</a:t>
                      </a:r>
                      <a:endParaRPr lang="en-US" sz="2400" baseline="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654</a:t>
                      </a:r>
                      <a:endParaRPr lang="en-US" sz="2400" baseline="0" dirty="0">
                        <a:effectLst/>
                        <a:latin typeface="Arial Black" pitchFamily="34" charset="0"/>
                        <a:ea typeface="Calibri"/>
                        <a:cs typeface="Times New Roman"/>
                      </a:endParaRPr>
                    </a:p>
                  </a:txBody>
                  <a:tcPr marL="68580" marR="68580" marT="0" marB="0"/>
                </a:tc>
              </a:tr>
              <a:tr h="672612">
                <a:tc>
                  <a:txBody>
                    <a:bodyPr/>
                    <a:lstStyle/>
                    <a:p>
                      <a:pPr marL="0" marR="0">
                        <a:lnSpc>
                          <a:spcPct val="115000"/>
                        </a:lnSpc>
                        <a:spcBef>
                          <a:spcPts val="0"/>
                        </a:spcBef>
                        <a:spcAft>
                          <a:spcPts val="0"/>
                        </a:spcAft>
                      </a:pPr>
                      <a:r>
                        <a:rPr lang="en-US" sz="2400" baseline="0">
                          <a:effectLst/>
                        </a:rPr>
                        <a:t>Rice</a:t>
                      </a:r>
                      <a:endParaRPr lang="en-US" sz="2400" baseline="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216</a:t>
                      </a:r>
                      <a:endParaRPr lang="en-US" sz="2400" baseline="0" dirty="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316</a:t>
                      </a:r>
                      <a:endParaRPr lang="en-US" sz="2400" baseline="0" dirty="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397</a:t>
                      </a:r>
                      <a:endParaRPr lang="en-US" sz="2400" baseline="0" dirty="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a:effectLst/>
                          <a:latin typeface="Arial Black" pitchFamily="34" charset="0"/>
                        </a:rPr>
                        <a:t>519</a:t>
                      </a:r>
                      <a:endParaRPr lang="en-US" sz="2400" baseline="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a:effectLst/>
                          <a:latin typeface="Arial Black" pitchFamily="34" charset="0"/>
                        </a:rPr>
                        <a:t>599</a:t>
                      </a:r>
                      <a:endParaRPr lang="en-US" sz="2400" baseline="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696</a:t>
                      </a:r>
                      <a:endParaRPr lang="en-US" sz="2400" baseline="0" dirty="0">
                        <a:effectLst/>
                        <a:latin typeface="Arial Black" pitchFamily="34" charset="0"/>
                        <a:ea typeface="Calibri"/>
                        <a:cs typeface="Times New Roman"/>
                      </a:endParaRPr>
                    </a:p>
                  </a:txBody>
                  <a:tcPr marL="68580" marR="68580" marT="0" marB="0"/>
                </a:tc>
              </a:tr>
              <a:tr h="672612">
                <a:tc>
                  <a:txBody>
                    <a:bodyPr/>
                    <a:lstStyle/>
                    <a:p>
                      <a:pPr marL="0" marR="0">
                        <a:lnSpc>
                          <a:spcPct val="115000"/>
                        </a:lnSpc>
                        <a:spcBef>
                          <a:spcPts val="0"/>
                        </a:spcBef>
                        <a:spcAft>
                          <a:spcPts val="0"/>
                        </a:spcAft>
                      </a:pPr>
                      <a:r>
                        <a:rPr lang="en-US" sz="2400" baseline="0">
                          <a:effectLst/>
                        </a:rPr>
                        <a:t>Corn</a:t>
                      </a:r>
                      <a:endParaRPr lang="en-US" sz="2400" baseline="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205</a:t>
                      </a:r>
                      <a:endParaRPr lang="en-US" sz="2400" baseline="0" dirty="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266</a:t>
                      </a:r>
                      <a:endParaRPr lang="en-US" sz="2400" baseline="0" dirty="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397</a:t>
                      </a:r>
                      <a:endParaRPr lang="en-US" sz="2400" baseline="0" dirty="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483</a:t>
                      </a:r>
                      <a:endParaRPr lang="en-US" sz="2400" baseline="0" dirty="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592</a:t>
                      </a:r>
                      <a:endParaRPr lang="en-US" sz="2400" baseline="0" dirty="0">
                        <a:effectLst/>
                        <a:latin typeface="Arial Black"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aseline="0" dirty="0">
                          <a:effectLst/>
                          <a:latin typeface="Arial Black" pitchFamily="34" charset="0"/>
                        </a:rPr>
                        <a:t>840</a:t>
                      </a:r>
                      <a:endParaRPr lang="en-US" sz="2400" baseline="0" dirty="0">
                        <a:effectLst/>
                        <a:latin typeface="Arial Black" pitchFamily="34" charset="0"/>
                        <a:ea typeface="Calibri"/>
                        <a:cs typeface="Times New Roman"/>
                      </a:endParaRPr>
                    </a:p>
                  </a:txBody>
                  <a:tcPr marL="68580" marR="68580" marT="0" marB="0"/>
                </a:tc>
              </a:tr>
            </a:tbl>
          </a:graphicData>
        </a:graphic>
      </p:graphicFrame>
    </p:spTree>
    <p:extLst>
      <p:ext uri="{BB962C8B-B14F-4D97-AF65-F5344CB8AC3E}">
        <p14:creationId xmlns="" xmlns:p14="http://schemas.microsoft.com/office/powerpoint/2010/main" val="2608026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605893755"/>
              </p:ext>
            </p:extLst>
          </p:nvPr>
        </p:nvGraphicFramePr>
        <p:xfrm>
          <a:off x="0" y="19228"/>
          <a:ext cx="9144000" cy="6305372"/>
        </p:xfrm>
        <a:graphic>
          <a:graphicData uri="http://schemas.openxmlformats.org/drawingml/2006/table">
            <a:tbl>
              <a:tblPr firstRow="1" bandRow="1">
                <a:tableStyleId>{5C22544A-7EE6-4342-B048-85BDC9FD1C3A}</a:tableStyleId>
              </a:tblPr>
              <a:tblGrid>
                <a:gridCol w="2286000"/>
                <a:gridCol w="1143000"/>
                <a:gridCol w="1143000"/>
                <a:gridCol w="1143000"/>
                <a:gridCol w="1143000"/>
                <a:gridCol w="1143000"/>
                <a:gridCol w="1143000"/>
              </a:tblGrid>
              <a:tr h="503931">
                <a:tc>
                  <a:txBody>
                    <a:bodyPr/>
                    <a:lstStyle/>
                    <a:p>
                      <a:endParaRPr lang="en-US" sz="2400" b="0" i="0" baseline="0" dirty="0">
                        <a:solidFill>
                          <a:schemeClr val="tx1"/>
                        </a:solidFill>
                        <a:latin typeface="Arial" pitchFamily="34" charset="0"/>
                      </a:endParaRPr>
                    </a:p>
                  </a:txBody>
                  <a:tcPr>
                    <a:solidFill>
                      <a:schemeClr val="bg1"/>
                    </a:solidFill>
                  </a:tcPr>
                </a:tc>
                <a:tc>
                  <a:txBody>
                    <a:bodyPr/>
                    <a:lstStyle/>
                    <a:p>
                      <a:r>
                        <a:rPr lang="en-US" sz="2400" b="1" i="0" u="sng" baseline="0" dirty="0" smtClean="0">
                          <a:solidFill>
                            <a:schemeClr val="tx1"/>
                          </a:solidFill>
                          <a:latin typeface="Arial" pitchFamily="34" charset="0"/>
                        </a:rPr>
                        <a:t>1961</a:t>
                      </a:r>
                      <a:endParaRPr lang="en-US" sz="2400" b="1" i="0" u="sng" baseline="0" dirty="0">
                        <a:solidFill>
                          <a:schemeClr val="tx1"/>
                        </a:solidFill>
                        <a:latin typeface="Arial" pitchFamily="34" charset="0"/>
                      </a:endParaRPr>
                    </a:p>
                  </a:txBody>
                  <a:tcPr>
                    <a:solidFill>
                      <a:schemeClr val="bg1"/>
                    </a:solidFill>
                  </a:tcPr>
                </a:tc>
                <a:tc>
                  <a:txBody>
                    <a:bodyPr/>
                    <a:lstStyle/>
                    <a:p>
                      <a:r>
                        <a:rPr lang="en-US" sz="2400" b="1" i="0" u="sng" baseline="0" dirty="0" smtClean="0">
                          <a:solidFill>
                            <a:schemeClr val="tx1"/>
                          </a:solidFill>
                          <a:latin typeface="Arial" pitchFamily="34" charset="0"/>
                        </a:rPr>
                        <a:t>1970</a:t>
                      </a:r>
                      <a:endParaRPr lang="en-US" sz="2400" b="1" i="0" u="sng" baseline="0" dirty="0">
                        <a:solidFill>
                          <a:schemeClr val="tx1"/>
                        </a:solidFill>
                        <a:latin typeface="Arial" pitchFamily="34" charset="0"/>
                      </a:endParaRPr>
                    </a:p>
                  </a:txBody>
                  <a:tcPr>
                    <a:solidFill>
                      <a:schemeClr val="bg1"/>
                    </a:solidFill>
                  </a:tcPr>
                </a:tc>
                <a:tc>
                  <a:txBody>
                    <a:bodyPr/>
                    <a:lstStyle/>
                    <a:p>
                      <a:r>
                        <a:rPr lang="en-US" sz="2400" b="1" i="0" u="sng" baseline="0" dirty="0" smtClean="0">
                          <a:solidFill>
                            <a:schemeClr val="tx1"/>
                          </a:solidFill>
                          <a:latin typeface="Arial" pitchFamily="34" charset="0"/>
                        </a:rPr>
                        <a:t>1980</a:t>
                      </a:r>
                      <a:endParaRPr lang="en-US" sz="2400" b="1" i="0" u="sng" baseline="0" dirty="0">
                        <a:solidFill>
                          <a:schemeClr val="tx1"/>
                        </a:solidFill>
                        <a:latin typeface="Arial" pitchFamily="34" charset="0"/>
                      </a:endParaRPr>
                    </a:p>
                  </a:txBody>
                  <a:tcPr>
                    <a:solidFill>
                      <a:schemeClr val="bg1"/>
                    </a:solidFill>
                  </a:tcPr>
                </a:tc>
                <a:tc>
                  <a:txBody>
                    <a:bodyPr/>
                    <a:lstStyle/>
                    <a:p>
                      <a:r>
                        <a:rPr lang="en-US" sz="2400" b="1" i="0" u="sng" baseline="0" dirty="0" smtClean="0">
                          <a:solidFill>
                            <a:schemeClr val="tx1"/>
                          </a:solidFill>
                          <a:latin typeface="Arial" pitchFamily="34" charset="0"/>
                        </a:rPr>
                        <a:t>1990</a:t>
                      </a:r>
                      <a:endParaRPr lang="en-US" sz="2400" b="1" i="0" u="sng" baseline="0" dirty="0">
                        <a:solidFill>
                          <a:schemeClr val="tx1"/>
                        </a:solidFill>
                        <a:latin typeface="Arial" pitchFamily="34" charset="0"/>
                      </a:endParaRPr>
                    </a:p>
                  </a:txBody>
                  <a:tcPr>
                    <a:solidFill>
                      <a:schemeClr val="bg1"/>
                    </a:solidFill>
                  </a:tcPr>
                </a:tc>
                <a:tc>
                  <a:txBody>
                    <a:bodyPr/>
                    <a:lstStyle/>
                    <a:p>
                      <a:r>
                        <a:rPr lang="en-US" sz="2400" b="1" i="0" u="sng" baseline="0" dirty="0" smtClean="0">
                          <a:solidFill>
                            <a:schemeClr val="tx1"/>
                          </a:solidFill>
                          <a:latin typeface="Arial" pitchFamily="34" charset="0"/>
                        </a:rPr>
                        <a:t>2000</a:t>
                      </a:r>
                      <a:endParaRPr lang="en-US" sz="2400" b="1" i="0" u="sng" baseline="0" dirty="0">
                        <a:solidFill>
                          <a:schemeClr val="tx1"/>
                        </a:solidFill>
                        <a:latin typeface="Arial" pitchFamily="34" charset="0"/>
                      </a:endParaRPr>
                    </a:p>
                  </a:txBody>
                  <a:tcPr>
                    <a:solidFill>
                      <a:schemeClr val="bg1"/>
                    </a:solidFill>
                  </a:tcPr>
                </a:tc>
                <a:tc>
                  <a:txBody>
                    <a:bodyPr/>
                    <a:lstStyle/>
                    <a:p>
                      <a:r>
                        <a:rPr lang="en-US" sz="2400" b="1" i="0" u="sng" baseline="0" dirty="0" smtClean="0">
                          <a:solidFill>
                            <a:schemeClr val="tx1"/>
                          </a:solidFill>
                          <a:latin typeface="Arial" pitchFamily="34" charset="0"/>
                        </a:rPr>
                        <a:t>2009</a:t>
                      </a:r>
                      <a:endParaRPr lang="en-US" sz="2400" b="1" i="0" u="sng" baseline="0" dirty="0">
                        <a:solidFill>
                          <a:schemeClr val="tx1"/>
                        </a:solidFill>
                        <a:latin typeface="Arial" pitchFamily="34" charset="0"/>
                      </a:endParaRPr>
                    </a:p>
                  </a:txBody>
                  <a:tcPr>
                    <a:solidFill>
                      <a:schemeClr val="bg1"/>
                    </a:solidFill>
                  </a:tcPr>
                </a:tc>
              </a:tr>
              <a:tr h="1310219">
                <a:tc>
                  <a:txBody>
                    <a:bodyPr/>
                    <a:lstStyle/>
                    <a:p>
                      <a:endParaRPr lang="en-US" sz="2400" b="0" i="0" baseline="0" dirty="0" smtClean="0">
                        <a:solidFill>
                          <a:schemeClr val="tx1"/>
                        </a:solidFill>
                        <a:latin typeface="Arial" pitchFamily="34" charset="0"/>
                      </a:endParaRPr>
                    </a:p>
                    <a:p>
                      <a:r>
                        <a:rPr lang="en-US" sz="2400" b="0" i="0" baseline="0" dirty="0" smtClean="0">
                          <a:solidFill>
                            <a:schemeClr val="tx1"/>
                          </a:solidFill>
                          <a:latin typeface="Arial" pitchFamily="34" charset="0"/>
                        </a:rPr>
                        <a:t>Cropland </a:t>
                      </a:r>
                    </a:p>
                    <a:p>
                      <a:r>
                        <a:rPr lang="en-US" sz="2400" b="0" i="0" baseline="0" dirty="0" smtClean="0">
                          <a:solidFill>
                            <a:schemeClr val="tx1"/>
                          </a:solidFill>
                          <a:latin typeface="Arial" pitchFamily="34" charset="0"/>
                        </a:rPr>
                        <a:t>(Million ha)</a:t>
                      </a:r>
                      <a:endParaRPr lang="en-US" sz="2400" b="0"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1282</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1330</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1352</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1404</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1385</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1381</a:t>
                      </a:r>
                      <a:endParaRPr lang="en-US" sz="2400" b="1" i="0" baseline="0" dirty="0">
                        <a:solidFill>
                          <a:schemeClr val="tx1"/>
                        </a:solidFill>
                        <a:latin typeface="Arial" pitchFamily="34" charset="0"/>
                      </a:endParaRPr>
                    </a:p>
                  </a:txBody>
                  <a:tcPr>
                    <a:solidFill>
                      <a:schemeClr val="bg1"/>
                    </a:solidFill>
                  </a:tcPr>
                </a:tc>
              </a:tr>
              <a:tr h="1019285">
                <a:tc>
                  <a:txBody>
                    <a:bodyPr/>
                    <a:lstStyle/>
                    <a:p>
                      <a:r>
                        <a:rPr lang="en-US" sz="2400" b="0" i="0" baseline="0" dirty="0" smtClean="0">
                          <a:solidFill>
                            <a:schemeClr val="tx1"/>
                          </a:solidFill>
                          <a:latin typeface="Arial" pitchFamily="34" charset="0"/>
                        </a:rPr>
                        <a:t>Irrigated land </a:t>
                      </a:r>
                    </a:p>
                    <a:p>
                      <a:r>
                        <a:rPr lang="en-US" sz="2400" b="0" i="0" baseline="0" dirty="0" smtClean="0">
                          <a:solidFill>
                            <a:schemeClr val="tx1"/>
                          </a:solidFill>
                          <a:latin typeface="Arial" pitchFamily="34" charset="0"/>
                        </a:rPr>
                        <a:t>(Million ha)</a:t>
                      </a:r>
                      <a:endParaRPr lang="en-US" sz="2400" b="0"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139</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168</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210</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244</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277</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280</a:t>
                      </a:r>
                      <a:endParaRPr lang="en-US" sz="2400" b="1" i="0" baseline="0" dirty="0">
                        <a:solidFill>
                          <a:schemeClr val="tx1"/>
                        </a:solidFill>
                        <a:latin typeface="Arial" pitchFamily="34" charset="0"/>
                      </a:endParaRPr>
                    </a:p>
                  </a:txBody>
                  <a:tcPr>
                    <a:solidFill>
                      <a:schemeClr val="bg1"/>
                    </a:solidFill>
                  </a:tcPr>
                </a:tc>
              </a:tr>
              <a:tr h="1310219">
                <a:tc>
                  <a:txBody>
                    <a:bodyPr/>
                    <a:lstStyle/>
                    <a:p>
                      <a:r>
                        <a:rPr lang="en-US" sz="2400" b="0" i="0" baseline="0" dirty="0" smtClean="0">
                          <a:solidFill>
                            <a:schemeClr val="tx1"/>
                          </a:solidFill>
                          <a:latin typeface="Arial" pitchFamily="34" charset="0"/>
                        </a:rPr>
                        <a:t>% Cropland Irrigated</a:t>
                      </a:r>
                    </a:p>
                    <a:p>
                      <a:endParaRPr lang="en-US" sz="2400" b="0"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10.8</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12.9</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15.8</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17.7</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20.0</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20.3</a:t>
                      </a:r>
                      <a:endParaRPr lang="en-US" sz="2400" b="1" i="0" baseline="0" dirty="0">
                        <a:solidFill>
                          <a:schemeClr val="tx1"/>
                        </a:solidFill>
                        <a:latin typeface="Arial" pitchFamily="34" charset="0"/>
                      </a:endParaRPr>
                    </a:p>
                  </a:txBody>
                  <a:tcPr>
                    <a:solidFill>
                      <a:schemeClr val="bg1"/>
                    </a:solidFill>
                  </a:tcPr>
                </a:tc>
              </a:tr>
              <a:tr h="907075">
                <a:tc>
                  <a:txBody>
                    <a:bodyPr/>
                    <a:lstStyle/>
                    <a:p>
                      <a:r>
                        <a:rPr lang="en-US" sz="2400" b="0" i="0" baseline="0" dirty="0" smtClean="0">
                          <a:solidFill>
                            <a:schemeClr val="tx1"/>
                          </a:solidFill>
                          <a:latin typeface="Arial" pitchFamily="34" charset="0"/>
                        </a:rPr>
                        <a:t>N fertilizer (Million t)</a:t>
                      </a:r>
                      <a:endParaRPr lang="en-US" sz="2400" b="0" i="0" baseline="0" dirty="0">
                        <a:solidFill>
                          <a:schemeClr val="tx1"/>
                        </a:solidFill>
                        <a:latin typeface="Arial" pitchFamily="34" charset="0"/>
                      </a:endParaRPr>
                    </a:p>
                  </a:txBody>
                  <a:tcPr>
                    <a:solidFill>
                      <a:schemeClr val="bg1"/>
                    </a:solidFill>
                  </a:tcPr>
                </a:tc>
                <a:tc>
                  <a:txBody>
                    <a:bodyPr/>
                    <a:lstStyle/>
                    <a:p>
                      <a:r>
                        <a:rPr lang="en-US" sz="2400" b="1" i="0" baseline="0" dirty="0" smtClean="0">
                          <a:solidFill>
                            <a:schemeClr val="tx1"/>
                          </a:solidFill>
                          <a:latin typeface="Arial" pitchFamily="34" charset="0"/>
                        </a:rPr>
                        <a:t> 11.6</a:t>
                      </a:r>
                      <a:endParaRPr lang="en-US" sz="2400" b="1" i="0" baseline="0" dirty="0">
                        <a:solidFill>
                          <a:schemeClr val="tx1"/>
                        </a:solidFill>
                        <a:latin typeface="Arial" pitchFamily="34" charset="0"/>
                      </a:endParaRPr>
                    </a:p>
                  </a:txBody>
                  <a:tcPr>
                    <a:solidFill>
                      <a:schemeClr val="bg1"/>
                    </a:solidFill>
                  </a:tcPr>
                </a:tc>
                <a:tc>
                  <a:txBody>
                    <a:bodyPr/>
                    <a:lstStyle/>
                    <a:p>
                      <a:r>
                        <a:rPr lang="en-US" sz="2400" b="1" i="0" baseline="0" dirty="0" smtClean="0">
                          <a:solidFill>
                            <a:schemeClr val="tx1"/>
                          </a:solidFill>
                          <a:latin typeface="Arial" pitchFamily="34" charset="0"/>
                        </a:rPr>
                        <a:t> 31.8</a:t>
                      </a:r>
                      <a:endParaRPr lang="en-US" sz="2400" b="1" i="0" baseline="0" dirty="0">
                        <a:solidFill>
                          <a:schemeClr val="tx1"/>
                        </a:solidFill>
                        <a:latin typeface="Arial" pitchFamily="34" charset="0"/>
                      </a:endParaRPr>
                    </a:p>
                  </a:txBody>
                  <a:tcPr>
                    <a:solidFill>
                      <a:schemeClr val="bg1"/>
                    </a:solidFill>
                  </a:tcPr>
                </a:tc>
                <a:tc>
                  <a:txBody>
                    <a:bodyPr/>
                    <a:lstStyle/>
                    <a:p>
                      <a:r>
                        <a:rPr lang="en-US" sz="2400" b="1" i="0" baseline="0" dirty="0" smtClean="0">
                          <a:solidFill>
                            <a:schemeClr val="tx1"/>
                          </a:solidFill>
                          <a:latin typeface="Arial" pitchFamily="34" charset="0"/>
                        </a:rPr>
                        <a:t> 60.8</a:t>
                      </a:r>
                      <a:endParaRPr lang="en-US" sz="2400" b="1" i="0" baseline="0" dirty="0">
                        <a:solidFill>
                          <a:schemeClr val="tx1"/>
                        </a:solidFill>
                        <a:latin typeface="Arial" pitchFamily="34" charset="0"/>
                      </a:endParaRPr>
                    </a:p>
                  </a:txBody>
                  <a:tcPr>
                    <a:solidFill>
                      <a:schemeClr val="bg1"/>
                    </a:solidFill>
                  </a:tcPr>
                </a:tc>
                <a:tc>
                  <a:txBody>
                    <a:bodyPr/>
                    <a:lstStyle/>
                    <a:p>
                      <a:r>
                        <a:rPr lang="en-US" sz="2400" b="1" i="0" baseline="0" dirty="0" smtClean="0">
                          <a:solidFill>
                            <a:schemeClr val="tx1"/>
                          </a:solidFill>
                          <a:latin typeface="Arial" pitchFamily="34" charset="0"/>
                        </a:rPr>
                        <a:t> 77.2</a:t>
                      </a:r>
                      <a:endParaRPr lang="en-US" sz="2400" b="1" i="0" baseline="0" dirty="0">
                        <a:solidFill>
                          <a:schemeClr val="tx1"/>
                        </a:solidFill>
                        <a:latin typeface="Arial" pitchFamily="34" charset="0"/>
                      </a:endParaRPr>
                    </a:p>
                  </a:txBody>
                  <a:tcPr>
                    <a:solidFill>
                      <a:schemeClr val="bg1"/>
                    </a:solidFill>
                  </a:tcPr>
                </a:tc>
                <a:tc>
                  <a:txBody>
                    <a:bodyPr/>
                    <a:lstStyle/>
                    <a:p>
                      <a:r>
                        <a:rPr lang="en-US" sz="2400" b="1" i="0" baseline="0" dirty="0" smtClean="0">
                          <a:solidFill>
                            <a:schemeClr val="tx1"/>
                          </a:solidFill>
                          <a:latin typeface="Arial" pitchFamily="34" charset="0"/>
                        </a:rPr>
                        <a:t> 80.8</a:t>
                      </a:r>
                      <a:endParaRPr lang="en-US" sz="2400" b="1" i="0" baseline="0" dirty="0">
                        <a:solidFill>
                          <a:schemeClr val="tx1"/>
                        </a:solidFill>
                        <a:latin typeface="Arial" pitchFamily="34" charset="0"/>
                      </a:endParaRPr>
                    </a:p>
                  </a:txBody>
                  <a:tcPr>
                    <a:solidFill>
                      <a:schemeClr val="bg1"/>
                    </a:solidFill>
                  </a:tcPr>
                </a:tc>
                <a:tc>
                  <a:txBody>
                    <a:bodyPr/>
                    <a:lstStyle/>
                    <a:p>
                      <a:r>
                        <a:rPr lang="en-US" sz="2400" b="1" i="0" baseline="0" dirty="0" smtClean="0">
                          <a:solidFill>
                            <a:schemeClr val="tx1"/>
                          </a:solidFill>
                          <a:latin typeface="Arial" pitchFamily="34" charset="0"/>
                        </a:rPr>
                        <a:t>105.1</a:t>
                      </a:r>
                      <a:endParaRPr lang="en-US" sz="2400" b="1" i="0" baseline="0" dirty="0">
                        <a:solidFill>
                          <a:schemeClr val="tx1"/>
                        </a:solidFill>
                        <a:latin typeface="Arial" pitchFamily="34" charset="0"/>
                      </a:endParaRPr>
                    </a:p>
                  </a:txBody>
                  <a:tcPr>
                    <a:solidFill>
                      <a:schemeClr val="bg1"/>
                    </a:solidFill>
                  </a:tcPr>
                </a:tc>
              </a:tr>
              <a:tr h="1254643">
                <a:tc>
                  <a:txBody>
                    <a:bodyPr/>
                    <a:lstStyle/>
                    <a:p>
                      <a:r>
                        <a:rPr lang="en-US" sz="2400" b="0" i="0" baseline="0" dirty="0" smtClean="0">
                          <a:solidFill>
                            <a:schemeClr val="tx1"/>
                          </a:solidFill>
                          <a:latin typeface="Arial" pitchFamily="34" charset="0"/>
                        </a:rPr>
                        <a:t>Phosphate (Million t)</a:t>
                      </a:r>
                      <a:endParaRPr lang="en-US" sz="2400" b="0"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10.9</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21.1</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31.7</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36.0</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32.4</a:t>
                      </a:r>
                      <a:endParaRPr lang="en-US" sz="2400" b="1" i="0" baseline="0" dirty="0">
                        <a:solidFill>
                          <a:schemeClr val="tx1"/>
                        </a:solidFill>
                        <a:latin typeface="Arial" pitchFamily="34" charset="0"/>
                      </a:endParaRPr>
                    </a:p>
                  </a:txBody>
                  <a:tcPr>
                    <a:solidFill>
                      <a:schemeClr val="bg1"/>
                    </a:solidFill>
                  </a:tcPr>
                </a:tc>
                <a:tc>
                  <a:txBody>
                    <a:bodyPr/>
                    <a:lstStyle/>
                    <a:p>
                      <a:endParaRPr lang="en-US" sz="2400" b="1" i="0" baseline="0" dirty="0" smtClean="0">
                        <a:solidFill>
                          <a:schemeClr val="tx1"/>
                        </a:solidFill>
                        <a:latin typeface="Arial" pitchFamily="34" charset="0"/>
                      </a:endParaRPr>
                    </a:p>
                    <a:p>
                      <a:r>
                        <a:rPr lang="en-US" sz="2400" b="1" i="0" baseline="0" dirty="0" smtClean="0">
                          <a:solidFill>
                            <a:schemeClr val="tx1"/>
                          </a:solidFill>
                          <a:latin typeface="Arial" pitchFamily="34" charset="0"/>
                        </a:rPr>
                        <a:t> 39.2</a:t>
                      </a:r>
                      <a:endParaRPr lang="en-US" sz="2400" b="1" i="0" baseline="0" dirty="0">
                        <a:solidFill>
                          <a:schemeClr val="tx1"/>
                        </a:solidFill>
                        <a:latin typeface="Arial" pitchFamily="34" charset="0"/>
                      </a:endParaRPr>
                    </a:p>
                  </a:txBody>
                  <a:tcPr>
                    <a:solidFill>
                      <a:schemeClr val="bg1"/>
                    </a:solidFill>
                  </a:tcPr>
                </a:tc>
              </a:tr>
            </a:tbl>
          </a:graphicData>
        </a:graphic>
      </p:graphicFrame>
      <p:sp>
        <p:nvSpPr>
          <p:cNvPr id="3" name="TextBox 2"/>
          <p:cNvSpPr txBox="1"/>
          <p:nvPr/>
        </p:nvSpPr>
        <p:spPr>
          <a:xfrm>
            <a:off x="4038600" y="6400800"/>
            <a:ext cx="4800600" cy="338554"/>
          </a:xfrm>
          <a:prstGeom prst="rect">
            <a:avLst/>
          </a:prstGeom>
          <a:noFill/>
        </p:spPr>
        <p:txBody>
          <a:bodyPr wrap="square" rtlCol="0">
            <a:spAutoFit/>
          </a:bodyPr>
          <a:lstStyle/>
          <a:p>
            <a:r>
              <a:rPr lang="en-US" sz="1600" dirty="0" smtClean="0"/>
              <a:t>Source: Food and Agriculture Organization, Rome</a:t>
            </a:r>
            <a:endParaRPr lang="en-US" sz="1600" dirty="0"/>
          </a:p>
        </p:txBody>
      </p:sp>
    </p:spTree>
    <p:extLst>
      <p:ext uri="{BB962C8B-B14F-4D97-AF65-F5344CB8AC3E}">
        <p14:creationId xmlns="" xmlns:p14="http://schemas.microsoft.com/office/powerpoint/2010/main" val="21278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85800" y="1905000"/>
            <a:ext cx="7848600" cy="3019425"/>
          </a:xfrm>
          <a:prstGeom prst="rect">
            <a:avLst/>
          </a:prstGeom>
          <a:noFill/>
          <a:ln w="9525">
            <a:noFill/>
            <a:miter lim="800000"/>
            <a:headEnd/>
            <a:tailEnd/>
          </a:ln>
          <a:effectLst/>
        </p:spPr>
        <p:txBody>
          <a:bodyPr>
            <a:spAutoFit/>
          </a:bodyPr>
          <a:lstStyle/>
          <a:p>
            <a:pPr>
              <a:spcBef>
                <a:spcPct val="50000"/>
              </a:spcBef>
            </a:pPr>
            <a:r>
              <a:rPr lang="en-US" sz="4800" b="1"/>
              <a:t>“The human mind, when stretched by a new idea, can never shrink to its original size”</a:t>
            </a:r>
            <a:r>
              <a:rPr lang="en-US" sz="4800" i="1"/>
              <a:t>  </a:t>
            </a:r>
            <a:r>
              <a:rPr lang="en-US" sz="2400"/>
              <a:t>Oliver Wendell Holmes</a:t>
            </a:r>
            <a:endParaRPr lang="en-US" sz="3600" i="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91600" cy="6370975"/>
          </a:xfrm>
          <a:prstGeom prst="rect">
            <a:avLst/>
          </a:prstGeom>
          <a:noFill/>
        </p:spPr>
        <p:txBody>
          <a:bodyPr wrap="square" rtlCol="0">
            <a:spAutoFit/>
          </a:bodyPr>
          <a:lstStyle/>
          <a:p>
            <a:r>
              <a:rPr lang="en-US" sz="3000" dirty="0" smtClean="0">
                <a:latin typeface="Arial" pitchFamily="34" charset="0"/>
                <a:cs typeface="Arial" pitchFamily="34" charset="0"/>
              </a:rPr>
              <a:t>Of the 7 billion people in the World, more than 1 billion live on less than $1 per day.</a:t>
            </a:r>
          </a:p>
          <a:p>
            <a:endParaRPr lang="en-US" sz="3000" dirty="0">
              <a:latin typeface="Arial" pitchFamily="34" charset="0"/>
              <a:cs typeface="Arial" pitchFamily="34" charset="0"/>
            </a:endParaRPr>
          </a:p>
          <a:p>
            <a:r>
              <a:rPr lang="en-US" sz="3000" dirty="0" smtClean="0">
                <a:latin typeface="Arial" pitchFamily="34" charset="0"/>
                <a:cs typeface="Arial" pitchFamily="34" charset="0"/>
              </a:rPr>
              <a:t>More than 2.7 billion live on less than $2 per day.</a:t>
            </a:r>
          </a:p>
          <a:p>
            <a:endParaRPr lang="en-US" sz="3000" dirty="0">
              <a:latin typeface="Arial" pitchFamily="34" charset="0"/>
              <a:cs typeface="Arial" pitchFamily="34" charset="0"/>
            </a:endParaRPr>
          </a:p>
          <a:p>
            <a:r>
              <a:rPr lang="en-US" sz="3000" dirty="0" smtClean="0">
                <a:latin typeface="Arial" pitchFamily="34" charset="0"/>
                <a:cs typeface="Arial" pitchFamily="34" charset="0"/>
              </a:rPr>
              <a:t>The World Bank has estimated that the number of people in developing countries with household incomes of $16,000 will increase from 352 million in 2000 to 2.1 billion by 2030.</a:t>
            </a:r>
          </a:p>
          <a:p>
            <a:endParaRPr lang="en-US" sz="3000" dirty="0">
              <a:latin typeface="Arial" pitchFamily="34" charset="0"/>
              <a:cs typeface="Arial" pitchFamily="34" charset="0"/>
            </a:endParaRPr>
          </a:p>
          <a:p>
            <a:r>
              <a:rPr lang="en-US" sz="3600" i="1" dirty="0" smtClean="0">
                <a:latin typeface="Arial" pitchFamily="34" charset="0"/>
                <a:cs typeface="Arial" pitchFamily="34" charset="0"/>
              </a:rPr>
              <a:t>The most important determinant for global food demand will depend on how many low income consumers are lifted out of poverty.   </a:t>
            </a:r>
            <a:endParaRPr lang="en-US" sz="3600" i="1" dirty="0">
              <a:latin typeface="Arial" pitchFamily="34" charset="0"/>
              <a:cs typeface="Arial" pitchFamily="34" charset="0"/>
            </a:endParaRPr>
          </a:p>
        </p:txBody>
      </p:sp>
    </p:spTree>
    <p:extLst>
      <p:ext uri="{BB962C8B-B14F-4D97-AF65-F5344CB8AC3E}">
        <p14:creationId xmlns="" xmlns:p14="http://schemas.microsoft.com/office/powerpoint/2010/main" val="1926500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3668456812"/>
              </p:ext>
            </p:extLst>
          </p:nvPr>
        </p:nvGraphicFramePr>
        <p:xfrm>
          <a:off x="0" y="457200"/>
          <a:ext cx="9220198" cy="6572250"/>
        </p:xfrm>
        <a:graphic>
          <a:graphicData uri="http://schemas.openxmlformats.org/drawingml/2006/table">
            <a:tbl>
              <a:tblPr firstRow="1" bandRow="1">
                <a:tableStyleId>{5C22544A-7EE6-4342-B048-85BDC9FD1C3A}</a:tableStyleId>
              </a:tblPr>
              <a:tblGrid>
                <a:gridCol w="1981200"/>
                <a:gridCol w="1143000"/>
                <a:gridCol w="1143000"/>
                <a:gridCol w="1295400"/>
                <a:gridCol w="1219200"/>
                <a:gridCol w="1219200"/>
                <a:gridCol w="1219198"/>
              </a:tblGrid>
              <a:tr h="657225">
                <a:tc>
                  <a:txBody>
                    <a:bodyPr/>
                    <a:lstStyle/>
                    <a:p>
                      <a:endParaRPr lang="en-US" dirty="0"/>
                    </a:p>
                  </a:txBody>
                  <a:tcPr/>
                </a:tc>
                <a:tc>
                  <a:txBody>
                    <a:bodyPr/>
                    <a:lstStyle/>
                    <a:p>
                      <a:pPr algn="ctr"/>
                      <a:r>
                        <a:rPr lang="en-US" sz="3200" b="0" dirty="0" smtClean="0">
                          <a:latin typeface="Arial" pitchFamily="34" charset="0"/>
                          <a:cs typeface="Arial" pitchFamily="34" charset="0"/>
                        </a:rPr>
                        <a:t>1961</a:t>
                      </a:r>
                      <a:endParaRPr lang="en-US" sz="3200" b="0" dirty="0">
                        <a:latin typeface="Arial" pitchFamily="34" charset="0"/>
                        <a:cs typeface="Arial" pitchFamily="34" charset="0"/>
                      </a:endParaRPr>
                    </a:p>
                  </a:txBody>
                  <a:tcPr/>
                </a:tc>
                <a:tc>
                  <a:txBody>
                    <a:bodyPr/>
                    <a:lstStyle/>
                    <a:p>
                      <a:pPr algn="ctr"/>
                      <a:r>
                        <a:rPr lang="en-US" sz="3200" b="0" dirty="0" smtClean="0">
                          <a:latin typeface="Arial" pitchFamily="34" charset="0"/>
                          <a:cs typeface="Arial" pitchFamily="34" charset="0"/>
                        </a:rPr>
                        <a:t>1970</a:t>
                      </a:r>
                      <a:endParaRPr lang="en-US" sz="3200" b="0" dirty="0">
                        <a:latin typeface="Arial" pitchFamily="34" charset="0"/>
                        <a:cs typeface="Arial" pitchFamily="34" charset="0"/>
                      </a:endParaRPr>
                    </a:p>
                  </a:txBody>
                  <a:tcPr/>
                </a:tc>
                <a:tc>
                  <a:txBody>
                    <a:bodyPr/>
                    <a:lstStyle/>
                    <a:p>
                      <a:pPr algn="ctr"/>
                      <a:r>
                        <a:rPr lang="en-US" sz="3200" b="0" dirty="0" smtClean="0">
                          <a:latin typeface="Arial" pitchFamily="34" charset="0"/>
                          <a:cs typeface="Arial" pitchFamily="34" charset="0"/>
                        </a:rPr>
                        <a:t>1980</a:t>
                      </a:r>
                      <a:endParaRPr lang="en-US" sz="3200" b="0" dirty="0">
                        <a:latin typeface="Arial" pitchFamily="34" charset="0"/>
                        <a:cs typeface="Arial" pitchFamily="34" charset="0"/>
                      </a:endParaRPr>
                    </a:p>
                  </a:txBody>
                  <a:tcPr/>
                </a:tc>
                <a:tc>
                  <a:txBody>
                    <a:bodyPr/>
                    <a:lstStyle/>
                    <a:p>
                      <a:pPr algn="ctr"/>
                      <a:r>
                        <a:rPr lang="en-US" sz="3200" b="0" dirty="0" smtClean="0">
                          <a:latin typeface="Arial" pitchFamily="34" charset="0"/>
                          <a:cs typeface="Arial" pitchFamily="34" charset="0"/>
                        </a:rPr>
                        <a:t>1990</a:t>
                      </a:r>
                      <a:endParaRPr lang="en-US" sz="3200" b="0" dirty="0">
                        <a:latin typeface="Arial" pitchFamily="34" charset="0"/>
                        <a:cs typeface="Arial" pitchFamily="34" charset="0"/>
                      </a:endParaRPr>
                    </a:p>
                  </a:txBody>
                  <a:tcPr/>
                </a:tc>
                <a:tc>
                  <a:txBody>
                    <a:bodyPr/>
                    <a:lstStyle/>
                    <a:p>
                      <a:pPr algn="ctr"/>
                      <a:r>
                        <a:rPr lang="en-US" sz="3200" b="0" dirty="0" smtClean="0">
                          <a:latin typeface="Arial" pitchFamily="34" charset="0"/>
                          <a:cs typeface="Arial" pitchFamily="34" charset="0"/>
                        </a:rPr>
                        <a:t>2000</a:t>
                      </a:r>
                      <a:endParaRPr lang="en-US" sz="3200" b="0" dirty="0">
                        <a:latin typeface="Arial" pitchFamily="34" charset="0"/>
                        <a:cs typeface="Arial" pitchFamily="34" charset="0"/>
                      </a:endParaRPr>
                    </a:p>
                  </a:txBody>
                  <a:tcPr/>
                </a:tc>
                <a:tc>
                  <a:txBody>
                    <a:bodyPr/>
                    <a:lstStyle/>
                    <a:p>
                      <a:pPr algn="ctr"/>
                      <a:r>
                        <a:rPr lang="en-US" sz="3200" b="0" dirty="0" smtClean="0">
                          <a:latin typeface="Arial" pitchFamily="34" charset="0"/>
                          <a:cs typeface="Arial" pitchFamily="34" charset="0"/>
                        </a:rPr>
                        <a:t>2009</a:t>
                      </a:r>
                      <a:endParaRPr lang="en-US" sz="3200" b="0" dirty="0">
                        <a:latin typeface="Arial" pitchFamily="34" charset="0"/>
                        <a:cs typeface="Arial" pitchFamily="34" charset="0"/>
                      </a:endParaRPr>
                    </a:p>
                  </a:txBody>
                  <a:tcPr/>
                </a:tc>
              </a:tr>
              <a:tr h="657225">
                <a:tc>
                  <a:txBody>
                    <a:bodyPr/>
                    <a:lstStyle/>
                    <a:p>
                      <a:r>
                        <a:rPr lang="en-US" sz="3200" dirty="0" smtClean="0">
                          <a:latin typeface="Arial" pitchFamily="34" charset="0"/>
                          <a:cs typeface="Arial" pitchFamily="34" charset="0"/>
                        </a:rPr>
                        <a:t>China</a:t>
                      </a:r>
                      <a:endParaRPr lang="en-US" sz="3200" dirty="0">
                        <a:latin typeface="Arial" pitchFamily="34" charset="0"/>
                        <a:cs typeface="Arial" pitchFamily="34"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657225">
                <a:tc>
                  <a:txBody>
                    <a:bodyPr/>
                    <a:lstStyle/>
                    <a:p>
                      <a:r>
                        <a:rPr lang="en-US" sz="3200" dirty="0" smtClean="0">
                          <a:latin typeface="Arial" pitchFamily="34" charset="0"/>
                          <a:cs typeface="Arial" pitchFamily="34" charset="0"/>
                        </a:rPr>
                        <a:t>    </a:t>
                      </a:r>
                      <a:r>
                        <a:rPr lang="en-US" sz="3200" i="1" dirty="0" smtClean="0">
                          <a:latin typeface="Arial" pitchFamily="34" charset="0"/>
                          <a:cs typeface="Arial" pitchFamily="34" charset="0"/>
                        </a:rPr>
                        <a:t>Total</a:t>
                      </a:r>
                      <a:endParaRPr lang="en-US" sz="3200" dirty="0">
                        <a:latin typeface="Arial" pitchFamily="34" charset="0"/>
                        <a:cs typeface="Arial" pitchFamily="34" charset="0"/>
                      </a:endParaRPr>
                    </a:p>
                  </a:txBody>
                  <a:tcPr/>
                </a:tc>
                <a:tc>
                  <a:txBody>
                    <a:bodyPr/>
                    <a:lstStyle/>
                    <a:p>
                      <a:pPr algn="ctr"/>
                      <a:r>
                        <a:rPr lang="en-US" sz="3200" dirty="0" smtClean="0"/>
                        <a:t>1426</a:t>
                      </a:r>
                      <a:endParaRPr lang="en-US" sz="3200" dirty="0"/>
                    </a:p>
                  </a:txBody>
                  <a:tcPr/>
                </a:tc>
                <a:tc>
                  <a:txBody>
                    <a:bodyPr/>
                    <a:lstStyle/>
                    <a:p>
                      <a:pPr algn="ctr"/>
                      <a:r>
                        <a:rPr lang="en-US" sz="3200" dirty="0" smtClean="0"/>
                        <a:t>1858</a:t>
                      </a:r>
                      <a:endParaRPr lang="en-US" sz="3200" dirty="0"/>
                    </a:p>
                  </a:txBody>
                  <a:tcPr/>
                </a:tc>
                <a:tc>
                  <a:txBody>
                    <a:bodyPr/>
                    <a:lstStyle/>
                    <a:p>
                      <a:pPr algn="ctr"/>
                      <a:r>
                        <a:rPr lang="en-US" sz="3200" dirty="0" smtClean="0"/>
                        <a:t>2163</a:t>
                      </a:r>
                      <a:endParaRPr lang="en-US" sz="3200" dirty="0"/>
                    </a:p>
                  </a:txBody>
                  <a:tcPr/>
                </a:tc>
                <a:tc>
                  <a:txBody>
                    <a:bodyPr/>
                    <a:lstStyle/>
                    <a:p>
                      <a:pPr algn="ctr"/>
                      <a:r>
                        <a:rPr lang="en-US" sz="3200" dirty="0" smtClean="0"/>
                        <a:t>2562</a:t>
                      </a:r>
                      <a:endParaRPr lang="en-US" sz="3200" dirty="0"/>
                    </a:p>
                  </a:txBody>
                  <a:tcPr/>
                </a:tc>
                <a:tc>
                  <a:txBody>
                    <a:bodyPr/>
                    <a:lstStyle/>
                    <a:p>
                      <a:pPr algn="ctr"/>
                      <a:r>
                        <a:rPr lang="en-US" sz="3200" dirty="0" smtClean="0"/>
                        <a:t>2867</a:t>
                      </a:r>
                      <a:endParaRPr lang="en-US" sz="3200" dirty="0"/>
                    </a:p>
                  </a:txBody>
                  <a:tcPr/>
                </a:tc>
                <a:tc>
                  <a:txBody>
                    <a:bodyPr/>
                    <a:lstStyle/>
                    <a:p>
                      <a:pPr algn="ctr"/>
                      <a:r>
                        <a:rPr lang="en-US" sz="3200" dirty="0" smtClean="0"/>
                        <a:t>3036</a:t>
                      </a:r>
                      <a:endParaRPr lang="en-US" sz="3200" dirty="0"/>
                    </a:p>
                  </a:txBody>
                  <a:tcPr/>
                </a:tc>
              </a:tr>
              <a:tr h="657225">
                <a:tc>
                  <a:txBody>
                    <a:bodyPr/>
                    <a:lstStyle/>
                    <a:p>
                      <a:r>
                        <a:rPr lang="en-US" sz="3200" dirty="0" smtClean="0">
                          <a:latin typeface="Arial" pitchFamily="34" charset="0"/>
                          <a:cs typeface="Arial" pitchFamily="34" charset="0"/>
                        </a:rPr>
                        <a:t>    </a:t>
                      </a:r>
                      <a:r>
                        <a:rPr lang="en-US" sz="3200" i="1" dirty="0" smtClean="0">
                          <a:latin typeface="Arial" pitchFamily="34" charset="0"/>
                          <a:cs typeface="Arial" pitchFamily="34" charset="0"/>
                        </a:rPr>
                        <a:t>Animal</a:t>
                      </a:r>
                      <a:endParaRPr lang="en-US" sz="3200" i="1" dirty="0">
                        <a:latin typeface="Arial" pitchFamily="34" charset="0"/>
                        <a:cs typeface="Arial" pitchFamily="34" charset="0"/>
                      </a:endParaRPr>
                    </a:p>
                  </a:txBody>
                  <a:tcPr/>
                </a:tc>
                <a:tc>
                  <a:txBody>
                    <a:bodyPr/>
                    <a:lstStyle/>
                    <a:p>
                      <a:pPr algn="ctr"/>
                      <a:r>
                        <a:rPr lang="en-US" sz="3200" dirty="0" smtClean="0"/>
                        <a:t>56</a:t>
                      </a:r>
                      <a:endParaRPr lang="en-US" sz="3200" dirty="0"/>
                    </a:p>
                  </a:txBody>
                  <a:tcPr/>
                </a:tc>
                <a:tc>
                  <a:txBody>
                    <a:bodyPr/>
                    <a:lstStyle/>
                    <a:p>
                      <a:pPr algn="ctr"/>
                      <a:r>
                        <a:rPr lang="en-US" sz="3200" dirty="0" smtClean="0"/>
                        <a:t>114</a:t>
                      </a:r>
                      <a:endParaRPr lang="en-US" sz="3200" dirty="0"/>
                    </a:p>
                  </a:txBody>
                  <a:tcPr/>
                </a:tc>
                <a:tc>
                  <a:txBody>
                    <a:bodyPr/>
                    <a:lstStyle/>
                    <a:p>
                      <a:pPr algn="ctr"/>
                      <a:r>
                        <a:rPr lang="en-US" sz="3200" dirty="0" smtClean="0"/>
                        <a:t>174</a:t>
                      </a:r>
                      <a:endParaRPr lang="en-US" sz="3200" dirty="0"/>
                    </a:p>
                  </a:txBody>
                  <a:tcPr/>
                </a:tc>
                <a:tc>
                  <a:txBody>
                    <a:bodyPr/>
                    <a:lstStyle/>
                    <a:p>
                      <a:pPr algn="ctr"/>
                      <a:r>
                        <a:rPr lang="en-US" sz="3200" dirty="0" smtClean="0"/>
                        <a:t>307</a:t>
                      </a:r>
                      <a:endParaRPr lang="en-US" sz="3200" dirty="0"/>
                    </a:p>
                  </a:txBody>
                  <a:tcPr/>
                </a:tc>
                <a:tc>
                  <a:txBody>
                    <a:bodyPr/>
                    <a:lstStyle/>
                    <a:p>
                      <a:pPr algn="ctr"/>
                      <a:r>
                        <a:rPr lang="en-US" sz="3200" dirty="0" smtClean="0"/>
                        <a:t>562</a:t>
                      </a:r>
                      <a:endParaRPr lang="en-US" sz="3200" dirty="0"/>
                    </a:p>
                  </a:txBody>
                  <a:tcPr/>
                </a:tc>
                <a:tc>
                  <a:txBody>
                    <a:bodyPr/>
                    <a:lstStyle/>
                    <a:p>
                      <a:pPr algn="ctr"/>
                      <a:r>
                        <a:rPr lang="en-US" sz="3200" dirty="0" smtClean="0"/>
                        <a:t>694</a:t>
                      </a:r>
                      <a:endParaRPr lang="en-US" sz="3200" dirty="0"/>
                    </a:p>
                  </a:txBody>
                  <a:tcPr/>
                </a:tc>
              </a:tr>
              <a:tr h="657225">
                <a:tc>
                  <a:txBody>
                    <a:bodyPr/>
                    <a:lstStyle/>
                    <a:p>
                      <a:r>
                        <a:rPr lang="en-US" sz="3200" dirty="0" smtClean="0">
                          <a:latin typeface="Arial" pitchFamily="34" charset="0"/>
                          <a:cs typeface="Arial" pitchFamily="34" charset="0"/>
                        </a:rPr>
                        <a:t>India</a:t>
                      </a:r>
                      <a:endParaRPr lang="en-US" sz="3200" dirty="0">
                        <a:latin typeface="Arial" pitchFamily="34" charset="0"/>
                        <a:cs typeface="Arial" pitchFamily="34" charset="0"/>
                      </a:endParaRPr>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r>
              <a:tr h="657225">
                <a:tc>
                  <a:txBody>
                    <a:bodyPr/>
                    <a:lstStyle/>
                    <a:p>
                      <a:r>
                        <a:rPr lang="en-US" sz="3200" dirty="0" smtClean="0">
                          <a:latin typeface="Arial" pitchFamily="34" charset="0"/>
                          <a:cs typeface="Arial" pitchFamily="34" charset="0"/>
                        </a:rPr>
                        <a:t>    </a:t>
                      </a:r>
                      <a:r>
                        <a:rPr lang="en-US" sz="3200" i="1" dirty="0" smtClean="0">
                          <a:latin typeface="Arial" pitchFamily="34" charset="0"/>
                          <a:cs typeface="Arial" pitchFamily="34" charset="0"/>
                        </a:rPr>
                        <a:t>Total</a:t>
                      </a:r>
                      <a:endParaRPr lang="en-US" sz="3200" dirty="0">
                        <a:latin typeface="Arial" pitchFamily="34" charset="0"/>
                        <a:cs typeface="Arial" pitchFamily="34" charset="0"/>
                      </a:endParaRPr>
                    </a:p>
                  </a:txBody>
                  <a:tcPr/>
                </a:tc>
                <a:tc>
                  <a:txBody>
                    <a:bodyPr/>
                    <a:lstStyle/>
                    <a:p>
                      <a:pPr algn="ctr"/>
                      <a:r>
                        <a:rPr lang="en-US" sz="3200" dirty="0" smtClean="0"/>
                        <a:t>2017</a:t>
                      </a:r>
                      <a:endParaRPr lang="en-US" sz="3200" dirty="0"/>
                    </a:p>
                  </a:txBody>
                  <a:tcPr/>
                </a:tc>
                <a:tc>
                  <a:txBody>
                    <a:bodyPr/>
                    <a:lstStyle/>
                    <a:p>
                      <a:pPr algn="ctr"/>
                      <a:r>
                        <a:rPr lang="en-US" sz="3200" dirty="0" smtClean="0"/>
                        <a:t>2116</a:t>
                      </a:r>
                      <a:endParaRPr lang="en-US" sz="3200" dirty="0"/>
                    </a:p>
                  </a:txBody>
                  <a:tcPr/>
                </a:tc>
                <a:tc>
                  <a:txBody>
                    <a:bodyPr/>
                    <a:lstStyle/>
                    <a:p>
                      <a:pPr algn="ctr"/>
                      <a:r>
                        <a:rPr lang="en-US" sz="3200" dirty="0" smtClean="0"/>
                        <a:t>1990</a:t>
                      </a:r>
                      <a:endParaRPr lang="en-US" sz="3200" dirty="0"/>
                    </a:p>
                  </a:txBody>
                  <a:tcPr/>
                </a:tc>
                <a:tc>
                  <a:txBody>
                    <a:bodyPr/>
                    <a:lstStyle/>
                    <a:p>
                      <a:pPr algn="ctr"/>
                      <a:r>
                        <a:rPr lang="en-US" sz="3200" dirty="0" smtClean="0"/>
                        <a:t>2185</a:t>
                      </a:r>
                      <a:endParaRPr lang="en-US" sz="3200" dirty="0"/>
                    </a:p>
                  </a:txBody>
                  <a:tcPr/>
                </a:tc>
                <a:tc>
                  <a:txBody>
                    <a:bodyPr/>
                    <a:lstStyle/>
                    <a:p>
                      <a:pPr algn="ctr"/>
                      <a:r>
                        <a:rPr lang="en-US" sz="3200" dirty="0" smtClean="0"/>
                        <a:t>2264</a:t>
                      </a:r>
                      <a:endParaRPr lang="en-US" sz="3200" dirty="0"/>
                    </a:p>
                  </a:txBody>
                  <a:tcPr/>
                </a:tc>
                <a:tc>
                  <a:txBody>
                    <a:bodyPr/>
                    <a:lstStyle/>
                    <a:p>
                      <a:pPr algn="ctr"/>
                      <a:r>
                        <a:rPr lang="en-US" sz="3200" dirty="0" smtClean="0"/>
                        <a:t>2321</a:t>
                      </a:r>
                      <a:endParaRPr lang="en-US" sz="3200" dirty="0"/>
                    </a:p>
                  </a:txBody>
                  <a:tcPr/>
                </a:tc>
              </a:tr>
              <a:tr h="657225">
                <a:tc>
                  <a:txBody>
                    <a:bodyPr/>
                    <a:lstStyle/>
                    <a:p>
                      <a:r>
                        <a:rPr lang="en-US" sz="3200" dirty="0" smtClean="0">
                          <a:latin typeface="Arial" pitchFamily="34" charset="0"/>
                          <a:cs typeface="Arial" pitchFamily="34" charset="0"/>
                        </a:rPr>
                        <a:t>    </a:t>
                      </a:r>
                      <a:r>
                        <a:rPr lang="en-US" sz="3200" i="1" dirty="0" smtClean="0">
                          <a:latin typeface="Arial" pitchFamily="34" charset="0"/>
                          <a:cs typeface="Arial" pitchFamily="34" charset="0"/>
                        </a:rPr>
                        <a:t>Animal</a:t>
                      </a:r>
                      <a:endParaRPr lang="en-US" sz="3200" i="1" dirty="0">
                        <a:latin typeface="Arial" pitchFamily="34" charset="0"/>
                        <a:cs typeface="Arial" pitchFamily="34" charset="0"/>
                      </a:endParaRPr>
                    </a:p>
                  </a:txBody>
                  <a:tcPr/>
                </a:tc>
                <a:tc>
                  <a:txBody>
                    <a:bodyPr/>
                    <a:lstStyle/>
                    <a:p>
                      <a:pPr algn="ctr"/>
                      <a:r>
                        <a:rPr lang="en-US" sz="3200" dirty="0" smtClean="0"/>
                        <a:t>112</a:t>
                      </a:r>
                      <a:endParaRPr lang="en-US" sz="3200" dirty="0"/>
                    </a:p>
                  </a:txBody>
                  <a:tcPr/>
                </a:tc>
                <a:tc>
                  <a:txBody>
                    <a:bodyPr/>
                    <a:lstStyle/>
                    <a:p>
                      <a:pPr algn="ctr"/>
                      <a:r>
                        <a:rPr lang="en-US" sz="3200" dirty="0" smtClean="0"/>
                        <a:t>101</a:t>
                      </a:r>
                      <a:endParaRPr lang="en-US" sz="3200" dirty="0"/>
                    </a:p>
                  </a:txBody>
                  <a:tcPr/>
                </a:tc>
                <a:tc>
                  <a:txBody>
                    <a:bodyPr/>
                    <a:lstStyle/>
                    <a:p>
                      <a:pPr algn="ctr"/>
                      <a:r>
                        <a:rPr lang="en-US" sz="3200" dirty="0" smtClean="0"/>
                        <a:t>116</a:t>
                      </a:r>
                      <a:endParaRPr lang="en-US" sz="3200" dirty="0"/>
                    </a:p>
                  </a:txBody>
                  <a:tcPr/>
                </a:tc>
                <a:tc>
                  <a:txBody>
                    <a:bodyPr/>
                    <a:lstStyle/>
                    <a:p>
                      <a:pPr algn="ctr"/>
                      <a:r>
                        <a:rPr lang="en-US" sz="3200" dirty="0" smtClean="0"/>
                        <a:t>157</a:t>
                      </a:r>
                      <a:endParaRPr lang="en-US" sz="3200" dirty="0"/>
                    </a:p>
                  </a:txBody>
                  <a:tcPr/>
                </a:tc>
                <a:tc>
                  <a:txBody>
                    <a:bodyPr/>
                    <a:lstStyle/>
                    <a:p>
                      <a:pPr algn="ctr"/>
                      <a:r>
                        <a:rPr lang="en-US" sz="3200" dirty="0" smtClean="0"/>
                        <a:t>180</a:t>
                      </a:r>
                      <a:endParaRPr lang="en-US" sz="3200" dirty="0"/>
                    </a:p>
                  </a:txBody>
                  <a:tcPr/>
                </a:tc>
                <a:tc>
                  <a:txBody>
                    <a:bodyPr/>
                    <a:lstStyle/>
                    <a:p>
                      <a:pPr algn="ctr"/>
                      <a:r>
                        <a:rPr lang="en-US" sz="3200" dirty="0" smtClean="0"/>
                        <a:t>209</a:t>
                      </a:r>
                      <a:endParaRPr lang="en-US" sz="3200" dirty="0"/>
                    </a:p>
                  </a:txBody>
                  <a:tcPr/>
                </a:tc>
              </a:tr>
              <a:tr h="657225">
                <a:tc>
                  <a:txBody>
                    <a:bodyPr/>
                    <a:lstStyle/>
                    <a:p>
                      <a:r>
                        <a:rPr lang="en-US" sz="3200" dirty="0" smtClean="0">
                          <a:latin typeface="Arial" pitchFamily="34" charset="0"/>
                          <a:cs typeface="Arial" pitchFamily="34" charset="0"/>
                        </a:rPr>
                        <a:t>Africa</a:t>
                      </a:r>
                      <a:endParaRPr lang="en-US" sz="3200" dirty="0">
                        <a:latin typeface="Arial" pitchFamily="34" charset="0"/>
                        <a:cs typeface="Arial" pitchFamily="34" charset="0"/>
                      </a:endParaRPr>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dirty="0"/>
                    </a:p>
                  </a:txBody>
                  <a:tcPr/>
                </a:tc>
              </a:tr>
              <a:tr h="657225">
                <a:tc>
                  <a:txBody>
                    <a:bodyPr/>
                    <a:lstStyle/>
                    <a:p>
                      <a:r>
                        <a:rPr lang="en-US" sz="3200" dirty="0" smtClean="0">
                          <a:latin typeface="Arial" pitchFamily="34" charset="0"/>
                          <a:cs typeface="Arial" pitchFamily="34" charset="0"/>
                        </a:rPr>
                        <a:t>    </a:t>
                      </a:r>
                      <a:r>
                        <a:rPr lang="en-US" sz="3200" i="1" dirty="0" smtClean="0">
                          <a:latin typeface="Arial" pitchFamily="34" charset="0"/>
                          <a:cs typeface="Arial" pitchFamily="34" charset="0"/>
                        </a:rPr>
                        <a:t>Total</a:t>
                      </a:r>
                      <a:endParaRPr lang="en-US" sz="3200" dirty="0">
                        <a:latin typeface="Arial" pitchFamily="34" charset="0"/>
                        <a:cs typeface="Arial" pitchFamily="34" charset="0"/>
                      </a:endParaRPr>
                    </a:p>
                  </a:txBody>
                  <a:tcPr/>
                </a:tc>
                <a:tc>
                  <a:txBody>
                    <a:bodyPr/>
                    <a:lstStyle/>
                    <a:p>
                      <a:pPr algn="ctr"/>
                      <a:r>
                        <a:rPr lang="en-US" sz="3200" dirty="0" smtClean="0"/>
                        <a:t>1997</a:t>
                      </a:r>
                      <a:endParaRPr lang="en-US" sz="3200" dirty="0"/>
                    </a:p>
                  </a:txBody>
                  <a:tcPr/>
                </a:tc>
                <a:tc>
                  <a:txBody>
                    <a:bodyPr/>
                    <a:lstStyle/>
                    <a:p>
                      <a:pPr algn="ctr"/>
                      <a:r>
                        <a:rPr lang="en-US" sz="3200" dirty="0" smtClean="0"/>
                        <a:t>2109</a:t>
                      </a:r>
                      <a:endParaRPr lang="en-US" sz="3200" dirty="0"/>
                    </a:p>
                  </a:txBody>
                  <a:tcPr/>
                </a:tc>
                <a:tc>
                  <a:txBody>
                    <a:bodyPr/>
                    <a:lstStyle/>
                    <a:p>
                      <a:pPr algn="ctr"/>
                      <a:r>
                        <a:rPr lang="en-US" sz="3200" dirty="0" smtClean="0"/>
                        <a:t>2221</a:t>
                      </a:r>
                      <a:endParaRPr lang="en-US" sz="3200" dirty="0"/>
                    </a:p>
                  </a:txBody>
                  <a:tcPr/>
                </a:tc>
                <a:tc>
                  <a:txBody>
                    <a:bodyPr/>
                    <a:lstStyle/>
                    <a:p>
                      <a:pPr algn="ctr"/>
                      <a:r>
                        <a:rPr lang="en-US" sz="3200" dirty="0" smtClean="0"/>
                        <a:t>2278</a:t>
                      </a:r>
                      <a:endParaRPr lang="en-US" sz="3200" dirty="0"/>
                    </a:p>
                  </a:txBody>
                  <a:tcPr/>
                </a:tc>
                <a:tc>
                  <a:txBody>
                    <a:bodyPr/>
                    <a:lstStyle/>
                    <a:p>
                      <a:pPr algn="ctr"/>
                      <a:r>
                        <a:rPr lang="en-US" sz="3200" dirty="0" smtClean="0"/>
                        <a:t>2421</a:t>
                      </a:r>
                      <a:endParaRPr lang="en-US" sz="3200" dirty="0"/>
                    </a:p>
                  </a:txBody>
                  <a:tcPr/>
                </a:tc>
                <a:tc>
                  <a:txBody>
                    <a:bodyPr/>
                    <a:lstStyle/>
                    <a:p>
                      <a:pPr algn="ctr"/>
                      <a:r>
                        <a:rPr lang="en-US" sz="3200" dirty="0" smtClean="0"/>
                        <a:t>2560</a:t>
                      </a:r>
                      <a:endParaRPr lang="en-US" sz="3200" dirty="0"/>
                    </a:p>
                  </a:txBody>
                  <a:tcPr/>
                </a:tc>
              </a:tr>
              <a:tr h="657225">
                <a:tc>
                  <a:txBody>
                    <a:bodyPr/>
                    <a:lstStyle/>
                    <a:p>
                      <a:r>
                        <a:rPr lang="en-US" sz="3200" dirty="0" smtClean="0">
                          <a:latin typeface="Arial" pitchFamily="34" charset="0"/>
                          <a:cs typeface="Arial" pitchFamily="34" charset="0"/>
                        </a:rPr>
                        <a:t>    </a:t>
                      </a:r>
                      <a:r>
                        <a:rPr lang="en-US" sz="3200" i="1" dirty="0" smtClean="0">
                          <a:latin typeface="Arial" pitchFamily="34" charset="0"/>
                          <a:cs typeface="Arial" pitchFamily="34" charset="0"/>
                        </a:rPr>
                        <a:t>Animal</a:t>
                      </a:r>
                      <a:endParaRPr lang="en-US" sz="3200" i="1" dirty="0">
                        <a:latin typeface="Arial" pitchFamily="34" charset="0"/>
                        <a:cs typeface="Arial" pitchFamily="34" charset="0"/>
                      </a:endParaRPr>
                    </a:p>
                  </a:txBody>
                  <a:tcPr/>
                </a:tc>
                <a:tc>
                  <a:txBody>
                    <a:bodyPr/>
                    <a:lstStyle/>
                    <a:p>
                      <a:pPr algn="ctr"/>
                      <a:r>
                        <a:rPr lang="en-US" sz="3200" dirty="0" smtClean="0"/>
                        <a:t>160</a:t>
                      </a:r>
                      <a:endParaRPr lang="en-US" sz="3200" dirty="0"/>
                    </a:p>
                  </a:txBody>
                  <a:tcPr/>
                </a:tc>
                <a:tc>
                  <a:txBody>
                    <a:bodyPr/>
                    <a:lstStyle/>
                    <a:p>
                      <a:pPr algn="ctr"/>
                      <a:r>
                        <a:rPr lang="en-US" sz="3200" dirty="0" smtClean="0"/>
                        <a:t>172</a:t>
                      </a:r>
                      <a:endParaRPr lang="en-US" sz="3200" dirty="0"/>
                    </a:p>
                  </a:txBody>
                  <a:tcPr/>
                </a:tc>
                <a:tc>
                  <a:txBody>
                    <a:bodyPr/>
                    <a:lstStyle/>
                    <a:p>
                      <a:pPr algn="ctr"/>
                      <a:r>
                        <a:rPr lang="en-US" sz="3200" dirty="0" smtClean="0"/>
                        <a:t>192</a:t>
                      </a:r>
                      <a:endParaRPr lang="en-US" sz="3200" dirty="0"/>
                    </a:p>
                  </a:txBody>
                  <a:tcPr/>
                </a:tc>
                <a:tc>
                  <a:txBody>
                    <a:bodyPr/>
                    <a:lstStyle/>
                    <a:p>
                      <a:pPr algn="ctr"/>
                      <a:r>
                        <a:rPr lang="en-US" sz="3200" dirty="0" smtClean="0"/>
                        <a:t>184</a:t>
                      </a:r>
                      <a:endParaRPr lang="en-US" sz="3200" dirty="0"/>
                    </a:p>
                  </a:txBody>
                  <a:tcPr/>
                </a:tc>
                <a:tc>
                  <a:txBody>
                    <a:bodyPr/>
                    <a:lstStyle/>
                    <a:p>
                      <a:pPr algn="ctr"/>
                      <a:r>
                        <a:rPr lang="en-US" sz="3200" dirty="0" smtClean="0"/>
                        <a:t>185</a:t>
                      </a:r>
                      <a:endParaRPr lang="en-US" sz="3200" dirty="0"/>
                    </a:p>
                  </a:txBody>
                  <a:tcPr/>
                </a:tc>
                <a:tc>
                  <a:txBody>
                    <a:bodyPr/>
                    <a:lstStyle/>
                    <a:p>
                      <a:pPr algn="ctr"/>
                      <a:r>
                        <a:rPr lang="en-US" sz="3200" dirty="0" smtClean="0"/>
                        <a:t>207</a:t>
                      </a:r>
                      <a:endParaRPr lang="en-US" sz="3200" dirty="0"/>
                    </a:p>
                  </a:txBody>
                  <a:tcPr/>
                </a:tc>
              </a:tr>
            </a:tbl>
          </a:graphicData>
        </a:graphic>
      </p:graphicFrame>
      <p:sp>
        <p:nvSpPr>
          <p:cNvPr id="3" name="TextBox 2"/>
          <p:cNvSpPr txBox="1"/>
          <p:nvPr/>
        </p:nvSpPr>
        <p:spPr>
          <a:xfrm>
            <a:off x="0" y="-9258"/>
            <a:ext cx="9144000" cy="584775"/>
          </a:xfrm>
          <a:prstGeom prst="rect">
            <a:avLst/>
          </a:prstGeom>
          <a:noFill/>
        </p:spPr>
        <p:txBody>
          <a:bodyPr wrap="square" rtlCol="0">
            <a:spAutoFit/>
          </a:bodyPr>
          <a:lstStyle/>
          <a:p>
            <a:r>
              <a:rPr lang="en-US" sz="3200" dirty="0" smtClean="0"/>
              <a:t>Calories/person: FAO minimum requirement 2500 </a:t>
            </a:r>
            <a:endParaRPr lang="en-US" sz="3200" dirty="0"/>
          </a:p>
        </p:txBody>
      </p:sp>
    </p:spTree>
    <p:extLst>
      <p:ext uri="{BB962C8B-B14F-4D97-AF65-F5344CB8AC3E}">
        <p14:creationId xmlns="" xmlns:p14="http://schemas.microsoft.com/office/powerpoint/2010/main" val="2533013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666123981"/>
              </p:ext>
            </p:extLst>
          </p:nvPr>
        </p:nvGraphicFramePr>
        <p:xfrm>
          <a:off x="0" y="457200"/>
          <a:ext cx="9220198" cy="6572250"/>
        </p:xfrm>
        <a:graphic>
          <a:graphicData uri="http://schemas.openxmlformats.org/drawingml/2006/table">
            <a:tbl>
              <a:tblPr firstRow="1" bandRow="1">
                <a:tableStyleId>{5C22544A-7EE6-4342-B048-85BDC9FD1C3A}</a:tableStyleId>
              </a:tblPr>
              <a:tblGrid>
                <a:gridCol w="1981200"/>
                <a:gridCol w="1143000"/>
                <a:gridCol w="1143000"/>
                <a:gridCol w="1295400"/>
                <a:gridCol w="1219200"/>
                <a:gridCol w="1219200"/>
                <a:gridCol w="1219198"/>
              </a:tblGrid>
              <a:tr h="657225">
                <a:tc>
                  <a:txBody>
                    <a:bodyPr/>
                    <a:lstStyle/>
                    <a:p>
                      <a:endParaRPr lang="en-US" dirty="0"/>
                    </a:p>
                  </a:txBody>
                  <a:tcPr/>
                </a:tc>
                <a:tc>
                  <a:txBody>
                    <a:bodyPr/>
                    <a:lstStyle/>
                    <a:p>
                      <a:pPr algn="ctr"/>
                      <a:r>
                        <a:rPr lang="en-US" sz="3200" b="0" dirty="0" smtClean="0">
                          <a:latin typeface="Arial" pitchFamily="34" charset="0"/>
                          <a:cs typeface="Arial" pitchFamily="34" charset="0"/>
                        </a:rPr>
                        <a:t>1961</a:t>
                      </a:r>
                      <a:endParaRPr lang="en-US" sz="3200" b="0" dirty="0">
                        <a:latin typeface="Arial" pitchFamily="34" charset="0"/>
                        <a:cs typeface="Arial" pitchFamily="34" charset="0"/>
                      </a:endParaRPr>
                    </a:p>
                  </a:txBody>
                  <a:tcPr/>
                </a:tc>
                <a:tc>
                  <a:txBody>
                    <a:bodyPr/>
                    <a:lstStyle/>
                    <a:p>
                      <a:pPr algn="ctr"/>
                      <a:r>
                        <a:rPr lang="en-US" sz="3200" b="0" dirty="0" smtClean="0">
                          <a:latin typeface="Arial" pitchFamily="34" charset="0"/>
                          <a:cs typeface="Arial" pitchFamily="34" charset="0"/>
                        </a:rPr>
                        <a:t>1970</a:t>
                      </a:r>
                      <a:endParaRPr lang="en-US" sz="3200" b="0" dirty="0">
                        <a:latin typeface="Arial" pitchFamily="34" charset="0"/>
                        <a:cs typeface="Arial" pitchFamily="34" charset="0"/>
                      </a:endParaRPr>
                    </a:p>
                  </a:txBody>
                  <a:tcPr/>
                </a:tc>
                <a:tc>
                  <a:txBody>
                    <a:bodyPr/>
                    <a:lstStyle/>
                    <a:p>
                      <a:pPr algn="ctr"/>
                      <a:r>
                        <a:rPr lang="en-US" sz="3200" b="0" dirty="0" smtClean="0">
                          <a:latin typeface="Arial" pitchFamily="34" charset="0"/>
                          <a:cs typeface="Arial" pitchFamily="34" charset="0"/>
                        </a:rPr>
                        <a:t>1980</a:t>
                      </a:r>
                      <a:endParaRPr lang="en-US" sz="3200" b="0" dirty="0">
                        <a:latin typeface="Arial" pitchFamily="34" charset="0"/>
                        <a:cs typeface="Arial" pitchFamily="34" charset="0"/>
                      </a:endParaRPr>
                    </a:p>
                  </a:txBody>
                  <a:tcPr/>
                </a:tc>
                <a:tc>
                  <a:txBody>
                    <a:bodyPr/>
                    <a:lstStyle/>
                    <a:p>
                      <a:pPr algn="ctr"/>
                      <a:r>
                        <a:rPr lang="en-US" sz="3200" b="0" dirty="0" smtClean="0">
                          <a:latin typeface="Arial" pitchFamily="34" charset="0"/>
                          <a:cs typeface="Arial" pitchFamily="34" charset="0"/>
                        </a:rPr>
                        <a:t>1990</a:t>
                      </a:r>
                      <a:endParaRPr lang="en-US" sz="3200" b="0" dirty="0">
                        <a:latin typeface="Arial" pitchFamily="34" charset="0"/>
                        <a:cs typeface="Arial" pitchFamily="34" charset="0"/>
                      </a:endParaRPr>
                    </a:p>
                  </a:txBody>
                  <a:tcPr/>
                </a:tc>
                <a:tc>
                  <a:txBody>
                    <a:bodyPr/>
                    <a:lstStyle/>
                    <a:p>
                      <a:pPr algn="ctr"/>
                      <a:r>
                        <a:rPr lang="en-US" sz="3200" b="0" dirty="0" smtClean="0">
                          <a:latin typeface="Arial" pitchFamily="34" charset="0"/>
                          <a:cs typeface="Arial" pitchFamily="34" charset="0"/>
                        </a:rPr>
                        <a:t>2000</a:t>
                      </a:r>
                      <a:endParaRPr lang="en-US" sz="3200" b="0" dirty="0">
                        <a:latin typeface="Arial" pitchFamily="34" charset="0"/>
                        <a:cs typeface="Arial" pitchFamily="34" charset="0"/>
                      </a:endParaRPr>
                    </a:p>
                  </a:txBody>
                  <a:tcPr/>
                </a:tc>
                <a:tc>
                  <a:txBody>
                    <a:bodyPr/>
                    <a:lstStyle/>
                    <a:p>
                      <a:pPr algn="ctr"/>
                      <a:r>
                        <a:rPr lang="en-US" sz="3200" b="0" dirty="0" smtClean="0">
                          <a:latin typeface="Arial" pitchFamily="34" charset="0"/>
                          <a:cs typeface="Arial" pitchFamily="34" charset="0"/>
                        </a:rPr>
                        <a:t>2009</a:t>
                      </a:r>
                      <a:endParaRPr lang="en-US" sz="3200" b="0" dirty="0">
                        <a:latin typeface="Arial" pitchFamily="34" charset="0"/>
                        <a:cs typeface="Arial" pitchFamily="34" charset="0"/>
                      </a:endParaRPr>
                    </a:p>
                  </a:txBody>
                  <a:tcPr/>
                </a:tc>
              </a:tr>
              <a:tr h="657225">
                <a:tc>
                  <a:txBody>
                    <a:bodyPr/>
                    <a:lstStyle/>
                    <a:p>
                      <a:r>
                        <a:rPr lang="en-US" sz="3200" dirty="0" smtClean="0">
                          <a:latin typeface="Arial" pitchFamily="34" charset="0"/>
                          <a:cs typeface="Arial" pitchFamily="34" charset="0"/>
                        </a:rPr>
                        <a:t>Japan</a:t>
                      </a:r>
                      <a:endParaRPr lang="en-US" sz="3200" dirty="0">
                        <a:latin typeface="Arial" pitchFamily="34" charset="0"/>
                        <a:cs typeface="Arial" pitchFamily="34" charset="0"/>
                      </a:endParaRPr>
                    </a:p>
                  </a:txBody>
                  <a:tcPr/>
                </a:tc>
                <a:tc>
                  <a:txBody>
                    <a:bodyPr/>
                    <a:lstStyle/>
                    <a:p>
                      <a:endParaRPr lang="en-US" sz="3200" dirty="0"/>
                    </a:p>
                  </a:txBody>
                  <a:tcPr/>
                </a:tc>
                <a:tc>
                  <a:txBody>
                    <a:bodyPr/>
                    <a:lstStyle/>
                    <a:p>
                      <a:endParaRPr lang="en-US" sz="3200" dirty="0"/>
                    </a:p>
                  </a:txBody>
                  <a:tcPr/>
                </a:tc>
                <a:tc>
                  <a:txBody>
                    <a:bodyPr/>
                    <a:lstStyle/>
                    <a:p>
                      <a:endParaRPr lang="en-US" sz="3200"/>
                    </a:p>
                  </a:txBody>
                  <a:tcPr/>
                </a:tc>
                <a:tc>
                  <a:txBody>
                    <a:bodyPr/>
                    <a:lstStyle/>
                    <a:p>
                      <a:endParaRPr lang="en-US" sz="3200"/>
                    </a:p>
                  </a:txBody>
                  <a:tcPr/>
                </a:tc>
                <a:tc>
                  <a:txBody>
                    <a:bodyPr/>
                    <a:lstStyle/>
                    <a:p>
                      <a:endParaRPr lang="en-US" sz="3200"/>
                    </a:p>
                  </a:txBody>
                  <a:tcPr/>
                </a:tc>
                <a:tc>
                  <a:txBody>
                    <a:bodyPr/>
                    <a:lstStyle/>
                    <a:p>
                      <a:endParaRPr lang="en-US" sz="3200" dirty="0"/>
                    </a:p>
                  </a:txBody>
                  <a:tcPr/>
                </a:tc>
              </a:tr>
              <a:tr h="657225">
                <a:tc>
                  <a:txBody>
                    <a:bodyPr/>
                    <a:lstStyle/>
                    <a:p>
                      <a:r>
                        <a:rPr lang="en-US" sz="3200" dirty="0" smtClean="0">
                          <a:latin typeface="Arial" pitchFamily="34" charset="0"/>
                          <a:cs typeface="Arial" pitchFamily="34" charset="0"/>
                        </a:rPr>
                        <a:t>    </a:t>
                      </a:r>
                      <a:r>
                        <a:rPr lang="en-US" sz="3200" i="1" dirty="0" smtClean="0">
                          <a:latin typeface="Arial" pitchFamily="34" charset="0"/>
                          <a:cs typeface="Arial" pitchFamily="34" charset="0"/>
                        </a:rPr>
                        <a:t>Total</a:t>
                      </a:r>
                      <a:endParaRPr lang="en-US" sz="3200" dirty="0">
                        <a:latin typeface="Arial" pitchFamily="34" charset="0"/>
                        <a:cs typeface="Arial" pitchFamily="34" charset="0"/>
                      </a:endParaRPr>
                    </a:p>
                  </a:txBody>
                  <a:tcPr/>
                </a:tc>
                <a:tc>
                  <a:txBody>
                    <a:bodyPr/>
                    <a:lstStyle/>
                    <a:p>
                      <a:pPr algn="ctr"/>
                      <a:r>
                        <a:rPr lang="en-US" sz="3200" dirty="0" smtClean="0"/>
                        <a:t>2524</a:t>
                      </a:r>
                      <a:endParaRPr lang="en-US" sz="3200" dirty="0"/>
                    </a:p>
                  </a:txBody>
                  <a:tcPr/>
                </a:tc>
                <a:tc>
                  <a:txBody>
                    <a:bodyPr/>
                    <a:lstStyle/>
                    <a:p>
                      <a:pPr algn="ctr"/>
                      <a:r>
                        <a:rPr lang="en-US" sz="3200" dirty="0" smtClean="0"/>
                        <a:t>2743</a:t>
                      </a:r>
                      <a:endParaRPr lang="en-US" sz="3200" dirty="0"/>
                    </a:p>
                  </a:txBody>
                  <a:tcPr/>
                </a:tc>
                <a:tc>
                  <a:txBody>
                    <a:bodyPr/>
                    <a:lstStyle/>
                    <a:p>
                      <a:pPr algn="ctr"/>
                      <a:r>
                        <a:rPr lang="en-US" sz="3200" dirty="0" smtClean="0"/>
                        <a:t>2795</a:t>
                      </a:r>
                      <a:endParaRPr lang="en-US" sz="3200" dirty="0"/>
                    </a:p>
                  </a:txBody>
                  <a:tcPr/>
                </a:tc>
                <a:tc>
                  <a:txBody>
                    <a:bodyPr/>
                    <a:lstStyle/>
                    <a:p>
                      <a:pPr algn="ctr"/>
                      <a:r>
                        <a:rPr lang="en-US" sz="3200" dirty="0" smtClean="0"/>
                        <a:t>2945</a:t>
                      </a:r>
                      <a:endParaRPr lang="en-US" sz="3200" dirty="0"/>
                    </a:p>
                  </a:txBody>
                  <a:tcPr/>
                </a:tc>
                <a:tc>
                  <a:txBody>
                    <a:bodyPr/>
                    <a:lstStyle/>
                    <a:p>
                      <a:pPr algn="ctr"/>
                      <a:r>
                        <a:rPr lang="en-US" sz="3200" dirty="0" smtClean="0"/>
                        <a:t>2902</a:t>
                      </a:r>
                      <a:endParaRPr lang="en-US" sz="3200" dirty="0"/>
                    </a:p>
                  </a:txBody>
                  <a:tcPr/>
                </a:tc>
                <a:tc>
                  <a:txBody>
                    <a:bodyPr/>
                    <a:lstStyle/>
                    <a:p>
                      <a:pPr algn="ctr"/>
                      <a:r>
                        <a:rPr lang="en-US" sz="3200" dirty="0" smtClean="0"/>
                        <a:t>2723</a:t>
                      </a:r>
                      <a:endParaRPr lang="en-US" sz="3200" dirty="0"/>
                    </a:p>
                  </a:txBody>
                  <a:tcPr/>
                </a:tc>
              </a:tr>
              <a:tr h="657225">
                <a:tc>
                  <a:txBody>
                    <a:bodyPr/>
                    <a:lstStyle/>
                    <a:p>
                      <a:r>
                        <a:rPr lang="en-US" sz="3200" dirty="0" smtClean="0">
                          <a:latin typeface="Arial" pitchFamily="34" charset="0"/>
                          <a:cs typeface="Arial" pitchFamily="34" charset="0"/>
                        </a:rPr>
                        <a:t>    </a:t>
                      </a:r>
                      <a:r>
                        <a:rPr lang="en-US" sz="3200" i="1" dirty="0" smtClean="0">
                          <a:latin typeface="Arial" pitchFamily="34" charset="0"/>
                          <a:cs typeface="Arial" pitchFamily="34" charset="0"/>
                        </a:rPr>
                        <a:t>Animal</a:t>
                      </a:r>
                      <a:endParaRPr lang="en-US" sz="3200" i="1" dirty="0">
                        <a:latin typeface="Arial" pitchFamily="34" charset="0"/>
                        <a:cs typeface="Arial" pitchFamily="34" charset="0"/>
                      </a:endParaRPr>
                    </a:p>
                  </a:txBody>
                  <a:tcPr/>
                </a:tc>
                <a:tc>
                  <a:txBody>
                    <a:bodyPr/>
                    <a:lstStyle/>
                    <a:p>
                      <a:pPr algn="ctr"/>
                      <a:r>
                        <a:rPr lang="en-US" sz="3200" dirty="0" smtClean="0"/>
                        <a:t>249</a:t>
                      </a:r>
                      <a:endParaRPr lang="en-US" sz="3200" dirty="0"/>
                    </a:p>
                  </a:txBody>
                  <a:tcPr/>
                </a:tc>
                <a:tc>
                  <a:txBody>
                    <a:bodyPr/>
                    <a:lstStyle/>
                    <a:p>
                      <a:pPr algn="ctr"/>
                      <a:r>
                        <a:rPr lang="en-US" sz="3200" dirty="0" smtClean="0"/>
                        <a:t>428</a:t>
                      </a:r>
                      <a:endParaRPr lang="en-US" sz="3200" dirty="0"/>
                    </a:p>
                  </a:txBody>
                  <a:tcPr/>
                </a:tc>
                <a:tc>
                  <a:txBody>
                    <a:bodyPr/>
                    <a:lstStyle/>
                    <a:p>
                      <a:pPr algn="ctr"/>
                      <a:r>
                        <a:rPr lang="en-US" sz="3200" dirty="0" smtClean="0"/>
                        <a:t>537</a:t>
                      </a:r>
                      <a:endParaRPr lang="en-US" sz="3200" dirty="0"/>
                    </a:p>
                  </a:txBody>
                  <a:tcPr/>
                </a:tc>
                <a:tc>
                  <a:txBody>
                    <a:bodyPr/>
                    <a:lstStyle/>
                    <a:p>
                      <a:pPr algn="ctr"/>
                      <a:r>
                        <a:rPr lang="en-US" sz="3200" dirty="0" smtClean="0"/>
                        <a:t>616</a:t>
                      </a:r>
                      <a:endParaRPr lang="en-US" sz="3200" dirty="0"/>
                    </a:p>
                  </a:txBody>
                  <a:tcPr/>
                </a:tc>
                <a:tc>
                  <a:txBody>
                    <a:bodyPr/>
                    <a:lstStyle/>
                    <a:p>
                      <a:pPr algn="ctr"/>
                      <a:r>
                        <a:rPr lang="en-US" sz="3200" dirty="0" smtClean="0"/>
                        <a:t>609</a:t>
                      </a:r>
                      <a:endParaRPr lang="en-US" sz="3200" dirty="0"/>
                    </a:p>
                  </a:txBody>
                  <a:tcPr/>
                </a:tc>
                <a:tc>
                  <a:txBody>
                    <a:bodyPr/>
                    <a:lstStyle/>
                    <a:p>
                      <a:pPr algn="ctr"/>
                      <a:r>
                        <a:rPr lang="en-US" sz="3200" dirty="0" smtClean="0"/>
                        <a:t>566</a:t>
                      </a:r>
                      <a:endParaRPr lang="en-US" sz="3200" dirty="0"/>
                    </a:p>
                  </a:txBody>
                  <a:tcPr/>
                </a:tc>
              </a:tr>
              <a:tr h="657225">
                <a:tc>
                  <a:txBody>
                    <a:bodyPr/>
                    <a:lstStyle/>
                    <a:p>
                      <a:r>
                        <a:rPr lang="en-US" sz="3200" dirty="0" smtClean="0">
                          <a:latin typeface="Arial" pitchFamily="34" charset="0"/>
                          <a:cs typeface="Arial" pitchFamily="34" charset="0"/>
                        </a:rPr>
                        <a:t>Ethiopia</a:t>
                      </a:r>
                      <a:endParaRPr lang="en-US" sz="3200" dirty="0">
                        <a:latin typeface="Arial" pitchFamily="34" charset="0"/>
                        <a:cs typeface="Arial" pitchFamily="34" charset="0"/>
                      </a:endParaRPr>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a:p>
                  </a:txBody>
                  <a:tcPr/>
                </a:tc>
              </a:tr>
              <a:tr h="657225">
                <a:tc>
                  <a:txBody>
                    <a:bodyPr/>
                    <a:lstStyle/>
                    <a:p>
                      <a:r>
                        <a:rPr lang="en-US" sz="3200" dirty="0" smtClean="0">
                          <a:latin typeface="Arial" pitchFamily="34" charset="0"/>
                          <a:cs typeface="Arial" pitchFamily="34" charset="0"/>
                        </a:rPr>
                        <a:t>    </a:t>
                      </a:r>
                      <a:r>
                        <a:rPr lang="en-US" sz="3200" i="1" dirty="0" smtClean="0">
                          <a:latin typeface="Arial" pitchFamily="34" charset="0"/>
                          <a:cs typeface="Arial" pitchFamily="34" charset="0"/>
                        </a:rPr>
                        <a:t>Total</a:t>
                      </a:r>
                      <a:endParaRPr lang="en-US" sz="3200" dirty="0">
                        <a:latin typeface="Arial" pitchFamily="34" charset="0"/>
                        <a:cs typeface="Arial" pitchFamily="34" charset="0"/>
                      </a:endParaRPr>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dirty="0"/>
                    </a:p>
                  </a:txBody>
                  <a:tcPr/>
                </a:tc>
                <a:tc>
                  <a:txBody>
                    <a:bodyPr/>
                    <a:lstStyle/>
                    <a:p>
                      <a:pPr algn="ctr"/>
                      <a:r>
                        <a:rPr lang="en-US" sz="3200" dirty="0" smtClean="0"/>
                        <a:t>1808</a:t>
                      </a:r>
                      <a:endParaRPr lang="en-US" sz="3200" dirty="0"/>
                    </a:p>
                  </a:txBody>
                  <a:tcPr/>
                </a:tc>
                <a:tc>
                  <a:txBody>
                    <a:bodyPr/>
                    <a:lstStyle/>
                    <a:p>
                      <a:pPr algn="ctr"/>
                      <a:r>
                        <a:rPr lang="en-US" sz="3200" dirty="0" smtClean="0"/>
                        <a:t>2097</a:t>
                      </a:r>
                      <a:endParaRPr lang="en-US" sz="3200" dirty="0"/>
                    </a:p>
                  </a:txBody>
                  <a:tcPr/>
                </a:tc>
              </a:tr>
              <a:tr h="657225">
                <a:tc>
                  <a:txBody>
                    <a:bodyPr/>
                    <a:lstStyle/>
                    <a:p>
                      <a:r>
                        <a:rPr lang="en-US" sz="3200" dirty="0" smtClean="0">
                          <a:latin typeface="Arial" pitchFamily="34" charset="0"/>
                          <a:cs typeface="Arial" pitchFamily="34" charset="0"/>
                        </a:rPr>
                        <a:t>    </a:t>
                      </a:r>
                      <a:r>
                        <a:rPr lang="en-US" sz="3200" i="1" dirty="0" smtClean="0">
                          <a:latin typeface="Arial" pitchFamily="34" charset="0"/>
                          <a:cs typeface="Arial" pitchFamily="34" charset="0"/>
                        </a:rPr>
                        <a:t>Animal</a:t>
                      </a:r>
                      <a:endParaRPr lang="en-US" sz="3200" i="1" dirty="0">
                        <a:latin typeface="Arial" pitchFamily="34" charset="0"/>
                        <a:cs typeface="Arial" pitchFamily="34" charset="0"/>
                      </a:endParaRPr>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dirty="0"/>
                    </a:p>
                  </a:txBody>
                  <a:tcPr/>
                </a:tc>
                <a:tc>
                  <a:txBody>
                    <a:bodyPr/>
                    <a:lstStyle/>
                    <a:p>
                      <a:pPr algn="ctr"/>
                      <a:r>
                        <a:rPr lang="en-US" sz="3200" dirty="0" smtClean="0"/>
                        <a:t>81</a:t>
                      </a:r>
                      <a:endParaRPr lang="en-US" sz="3200" dirty="0"/>
                    </a:p>
                  </a:txBody>
                  <a:tcPr/>
                </a:tc>
                <a:tc>
                  <a:txBody>
                    <a:bodyPr/>
                    <a:lstStyle/>
                    <a:p>
                      <a:pPr algn="ctr"/>
                      <a:r>
                        <a:rPr lang="en-US" sz="3200" dirty="0" smtClean="0"/>
                        <a:t>97</a:t>
                      </a:r>
                      <a:endParaRPr lang="en-US" sz="3200" dirty="0"/>
                    </a:p>
                  </a:txBody>
                  <a:tcPr/>
                </a:tc>
              </a:tr>
              <a:tr h="657225">
                <a:tc>
                  <a:txBody>
                    <a:bodyPr/>
                    <a:lstStyle/>
                    <a:p>
                      <a:r>
                        <a:rPr lang="en-US" sz="3200" dirty="0" smtClean="0">
                          <a:latin typeface="Arial" pitchFamily="34" charset="0"/>
                          <a:cs typeface="Arial" pitchFamily="34" charset="0"/>
                        </a:rPr>
                        <a:t>U.S.</a:t>
                      </a:r>
                      <a:endParaRPr lang="en-US" sz="3200" dirty="0">
                        <a:latin typeface="Arial" pitchFamily="34" charset="0"/>
                        <a:cs typeface="Arial" pitchFamily="34" charset="0"/>
                      </a:endParaRPr>
                    </a:p>
                  </a:txBody>
                  <a:tcPr/>
                </a:tc>
                <a:tc>
                  <a:txBody>
                    <a:bodyPr/>
                    <a:lstStyle/>
                    <a:p>
                      <a:pPr algn="ctr"/>
                      <a:endParaRPr lang="en-US" sz="3200"/>
                    </a:p>
                  </a:txBody>
                  <a:tcPr/>
                </a:tc>
                <a:tc>
                  <a:txBody>
                    <a:bodyPr/>
                    <a:lstStyle/>
                    <a:p>
                      <a:pPr algn="ctr"/>
                      <a:endParaRPr lang="en-US" sz="3200"/>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dirty="0"/>
                    </a:p>
                  </a:txBody>
                  <a:tcPr/>
                </a:tc>
                <a:tc>
                  <a:txBody>
                    <a:bodyPr/>
                    <a:lstStyle/>
                    <a:p>
                      <a:pPr algn="ctr"/>
                      <a:endParaRPr lang="en-US" sz="3200" dirty="0"/>
                    </a:p>
                  </a:txBody>
                  <a:tcPr/>
                </a:tc>
              </a:tr>
              <a:tr h="657225">
                <a:tc>
                  <a:txBody>
                    <a:bodyPr/>
                    <a:lstStyle/>
                    <a:p>
                      <a:r>
                        <a:rPr lang="en-US" sz="3200" dirty="0" smtClean="0">
                          <a:latin typeface="Arial" pitchFamily="34" charset="0"/>
                          <a:cs typeface="Arial" pitchFamily="34" charset="0"/>
                        </a:rPr>
                        <a:t>    </a:t>
                      </a:r>
                      <a:r>
                        <a:rPr lang="en-US" sz="3200" i="1" dirty="0" smtClean="0">
                          <a:latin typeface="Arial" pitchFamily="34" charset="0"/>
                          <a:cs typeface="Arial" pitchFamily="34" charset="0"/>
                        </a:rPr>
                        <a:t>Total</a:t>
                      </a:r>
                      <a:endParaRPr lang="en-US" sz="3200" dirty="0">
                        <a:latin typeface="Arial" pitchFamily="34" charset="0"/>
                        <a:cs typeface="Arial" pitchFamily="34" charset="0"/>
                      </a:endParaRPr>
                    </a:p>
                  </a:txBody>
                  <a:tcPr/>
                </a:tc>
                <a:tc>
                  <a:txBody>
                    <a:bodyPr/>
                    <a:lstStyle/>
                    <a:p>
                      <a:pPr algn="ctr"/>
                      <a:r>
                        <a:rPr lang="en-US" sz="3200" dirty="0" smtClean="0"/>
                        <a:t>2851</a:t>
                      </a:r>
                      <a:endParaRPr lang="en-US" sz="3200" dirty="0"/>
                    </a:p>
                  </a:txBody>
                  <a:tcPr/>
                </a:tc>
                <a:tc>
                  <a:txBody>
                    <a:bodyPr/>
                    <a:lstStyle/>
                    <a:p>
                      <a:pPr algn="ctr"/>
                      <a:r>
                        <a:rPr lang="en-US" sz="3200" dirty="0" smtClean="0"/>
                        <a:t>3035</a:t>
                      </a:r>
                      <a:endParaRPr lang="en-US" sz="3200" dirty="0"/>
                    </a:p>
                  </a:txBody>
                  <a:tcPr/>
                </a:tc>
                <a:tc>
                  <a:txBody>
                    <a:bodyPr/>
                    <a:lstStyle/>
                    <a:p>
                      <a:pPr algn="ctr"/>
                      <a:r>
                        <a:rPr lang="en-US" sz="3200" dirty="0" smtClean="0"/>
                        <a:t>3183</a:t>
                      </a:r>
                      <a:endParaRPr lang="en-US" sz="3200" dirty="0"/>
                    </a:p>
                  </a:txBody>
                  <a:tcPr/>
                </a:tc>
                <a:tc>
                  <a:txBody>
                    <a:bodyPr/>
                    <a:lstStyle/>
                    <a:p>
                      <a:pPr algn="ctr"/>
                      <a:r>
                        <a:rPr lang="en-US" sz="3200" dirty="0" smtClean="0"/>
                        <a:t>3507</a:t>
                      </a:r>
                      <a:endParaRPr lang="en-US" sz="3200" dirty="0"/>
                    </a:p>
                  </a:txBody>
                  <a:tcPr/>
                </a:tc>
                <a:tc>
                  <a:txBody>
                    <a:bodyPr/>
                    <a:lstStyle/>
                    <a:p>
                      <a:pPr algn="ctr"/>
                      <a:r>
                        <a:rPr lang="en-US" sz="3200" dirty="0" smtClean="0"/>
                        <a:t>3804</a:t>
                      </a:r>
                      <a:endParaRPr lang="en-US" sz="3200" dirty="0"/>
                    </a:p>
                  </a:txBody>
                  <a:tcPr/>
                </a:tc>
                <a:tc>
                  <a:txBody>
                    <a:bodyPr/>
                    <a:lstStyle/>
                    <a:p>
                      <a:pPr algn="ctr"/>
                      <a:r>
                        <a:rPr lang="en-US" sz="3200" dirty="0" smtClean="0"/>
                        <a:t>3688</a:t>
                      </a:r>
                      <a:endParaRPr lang="en-US" sz="3200" dirty="0"/>
                    </a:p>
                  </a:txBody>
                  <a:tcPr/>
                </a:tc>
              </a:tr>
              <a:tr h="657225">
                <a:tc>
                  <a:txBody>
                    <a:bodyPr/>
                    <a:lstStyle/>
                    <a:p>
                      <a:r>
                        <a:rPr lang="en-US" sz="3200" dirty="0" smtClean="0">
                          <a:latin typeface="Arial" pitchFamily="34" charset="0"/>
                          <a:cs typeface="Arial" pitchFamily="34" charset="0"/>
                        </a:rPr>
                        <a:t>    </a:t>
                      </a:r>
                      <a:r>
                        <a:rPr lang="en-US" sz="3200" i="1" dirty="0" smtClean="0">
                          <a:latin typeface="Arial" pitchFamily="34" charset="0"/>
                          <a:cs typeface="Arial" pitchFamily="34" charset="0"/>
                        </a:rPr>
                        <a:t>Animal</a:t>
                      </a:r>
                      <a:endParaRPr lang="en-US" sz="3200" i="1" dirty="0">
                        <a:latin typeface="Arial" pitchFamily="34" charset="0"/>
                        <a:cs typeface="Arial" pitchFamily="34" charset="0"/>
                      </a:endParaRPr>
                    </a:p>
                  </a:txBody>
                  <a:tcPr/>
                </a:tc>
                <a:tc>
                  <a:txBody>
                    <a:bodyPr/>
                    <a:lstStyle/>
                    <a:p>
                      <a:pPr algn="ctr"/>
                      <a:r>
                        <a:rPr lang="en-US" sz="3200" dirty="0" smtClean="0"/>
                        <a:t>1010</a:t>
                      </a:r>
                      <a:endParaRPr lang="en-US" sz="3200" dirty="0"/>
                    </a:p>
                  </a:txBody>
                  <a:tcPr/>
                </a:tc>
                <a:tc>
                  <a:txBody>
                    <a:bodyPr/>
                    <a:lstStyle/>
                    <a:p>
                      <a:pPr algn="ctr"/>
                      <a:r>
                        <a:rPr lang="en-US" sz="3200" dirty="0" smtClean="0"/>
                        <a:t>982</a:t>
                      </a:r>
                      <a:endParaRPr lang="en-US" sz="3200" dirty="0"/>
                    </a:p>
                  </a:txBody>
                  <a:tcPr/>
                </a:tc>
                <a:tc>
                  <a:txBody>
                    <a:bodyPr/>
                    <a:lstStyle/>
                    <a:p>
                      <a:pPr algn="ctr"/>
                      <a:r>
                        <a:rPr lang="en-US" sz="3200" dirty="0" smtClean="0"/>
                        <a:t>966</a:t>
                      </a:r>
                      <a:endParaRPr lang="en-US" sz="3200" dirty="0"/>
                    </a:p>
                  </a:txBody>
                  <a:tcPr/>
                </a:tc>
                <a:tc>
                  <a:txBody>
                    <a:bodyPr/>
                    <a:lstStyle/>
                    <a:p>
                      <a:pPr algn="ctr"/>
                      <a:r>
                        <a:rPr lang="en-US" sz="3200" dirty="0" smtClean="0"/>
                        <a:t>975</a:t>
                      </a:r>
                      <a:endParaRPr lang="en-US" sz="3200" dirty="0"/>
                    </a:p>
                  </a:txBody>
                  <a:tcPr/>
                </a:tc>
                <a:tc>
                  <a:txBody>
                    <a:bodyPr/>
                    <a:lstStyle/>
                    <a:p>
                      <a:pPr algn="ctr"/>
                      <a:r>
                        <a:rPr lang="en-US" sz="3200" dirty="0" smtClean="0"/>
                        <a:t>1033</a:t>
                      </a:r>
                      <a:endParaRPr lang="en-US" sz="3200" dirty="0"/>
                    </a:p>
                  </a:txBody>
                  <a:tcPr/>
                </a:tc>
                <a:tc>
                  <a:txBody>
                    <a:bodyPr/>
                    <a:lstStyle/>
                    <a:p>
                      <a:pPr algn="ctr"/>
                      <a:r>
                        <a:rPr lang="en-US" sz="3200" dirty="0" smtClean="0"/>
                        <a:t>1013</a:t>
                      </a:r>
                      <a:endParaRPr lang="en-US" sz="3200" dirty="0"/>
                    </a:p>
                  </a:txBody>
                  <a:tcPr/>
                </a:tc>
              </a:tr>
            </a:tbl>
          </a:graphicData>
        </a:graphic>
      </p:graphicFrame>
      <p:sp>
        <p:nvSpPr>
          <p:cNvPr id="3" name="TextBox 2"/>
          <p:cNvSpPr txBox="1"/>
          <p:nvPr/>
        </p:nvSpPr>
        <p:spPr>
          <a:xfrm>
            <a:off x="9258" y="-76200"/>
            <a:ext cx="9144000" cy="584775"/>
          </a:xfrm>
          <a:prstGeom prst="rect">
            <a:avLst/>
          </a:prstGeom>
          <a:noFill/>
        </p:spPr>
        <p:txBody>
          <a:bodyPr wrap="square" rtlCol="0">
            <a:spAutoFit/>
          </a:bodyPr>
          <a:lstStyle/>
          <a:p>
            <a:r>
              <a:rPr lang="en-US" sz="3200" dirty="0" smtClean="0"/>
              <a:t>Calories/person: FAO minimum requirement 2500 </a:t>
            </a:r>
            <a:endParaRPr lang="en-US" sz="3200" dirty="0"/>
          </a:p>
        </p:txBody>
      </p:sp>
    </p:spTree>
    <p:extLst>
      <p:ext uri="{BB962C8B-B14F-4D97-AF65-F5344CB8AC3E}">
        <p14:creationId xmlns="" xmlns:p14="http://schemas.microsoft.com/office/powerpoint/2010/main" val="67572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ao.org/fileadmin/templates/worldfood/images/home_graph_3.jpg"/>
          <p:cNvPicPr>
            <a:picLocks noChangeAspect="1" noChangeArrowheads="1"/>
          </p:cNvPicPr>
          <p:nvPr/>
        </p:nvPicPr>
        <p:blipFill>
          <a:blip r:embed="rId2" cstate="print"/>
          <a:srcRect/>
          <a:stretch>
            <a:fillRect/>
          </a:stretch>
        </p:blipFill>
        <p:spPr bwMode="auto">
          <a:xfrm>
            <a:off x="0" y="0"/>
            <a:ext cx="9198931" cy="4419600"/>
          </a:xfrm>
          <a:prstGeom prst="rect">
            <a:avLst/>
          </a:prstGeom>
          <a:noFill/>
        </p:spPr>
      </p:pic>
      <p:sp>
        <p:nvSpPr>
          <p:cNvPr id="2" name="TextBox 1"/>
          <p:cNvSpPr txBox="1"/>
          <p:nvPr/>
        </p:nvSpPr>
        <p:spPr>
          <a:xfrm>
            <a:off x="228600" y="4648200"/>
            <a:ext cx="8839200" cy="1938992"/>
          </a:xfrm>
          <a:prstGeom prst="rect">
            <a:avLst/>
          </a:prstGeom>
          <a:noFill/>
        </p:spPr>
        <p:txBody>
          <a:bodyPr wrap="square" rtlCol="0">
            <a:spAutoFit/>
          </a:bodyPr>
          <a:lstStyle/>
          <a:p>
            <a:r>
              <a:rPr lang="en-US" sz="2400" dirty="0" smtClean="0"/>
              <a:t>U.S.  6.9%     3770 calories	Ethiopia  57%   1950 calories</a:t>
            </a:r>
          </a:p>
          <a:p>
            <a:r>
              <a:rPr lang="en-US" sz="2400" dirty="0" smtClean="0"/>
              <a:t>Ireland  8.5%  3530 	cal.		Bolivia  61%  2090 cal.</a:t>
            </a:r>
          </a:p>
          <a:p>
            <a:r>
              <a:rPr lang="en-US" sz="2400" dirty="0" smtClean="0"/>
              <a:t>France  13.8%  3550 cal.		Angola  80%  1950 cal.</a:t>
            </a:r>
          </a:p>
          <a:p>
            <a:r>
              <a:rPr lang="en-US" sz="2400" dirty="0" smtClean="0"/>
              <a:t>Italy  14.7%  3550 cal.</a:t>
            </a:r>
          </a:p>
          <a:p>
            <a:r>
              <a:rPr lang="en-US" sz="2400" dirty="0"/>
              <a:t> </a:t>
            </a:r>
            <a:r>
              <a:rPr lang="en-US" sz="2400" dirty="0" smtClean="0"/>
              <a:t>    </a:t>
            </a:r>
            <a:r>
              <a:rPr lang="en-US" sz="2000" dirty="0" smtClean="0"/>
              <a:t>Twenty poorest countries spend more than 50% of income on food.</a:t>
            </a:r>
            <a:endParaRPr lang="en-US" sz="2000" dirty="0"/>
          </a:p>
        </p:txBody>
      </p:sp>
    </p:spTree>
    <p:extLst>
      <p:ext uri="{BB962C8B-B14F-4D97-AF65-F5344CB8AC3E}">
        <p14:creationId xmlns="" xmlns:p14="http://schemas.microsoft.com/office/powerpoint/2010/main" val="632077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treehugger.com/assets/images/2012/03/fat_americans_photo.jpg.492x0_q85_crop-smar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044" y="3048000"/>
            <a:ext cx="4686300" cy="313372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5029200" y="2133600"/>
            <a:ext cx="3733800" cy="4093428"/>
          </a:xfrm>
          <a:prstGeom prst="rect">
            <a:avLst/>
          </a:prstGeom>
        </p:spPr>
        <p:txBody>
          <a:bodyPr wrap="square">
            <a:spAutoFit/>
          </a:bodyPr>
          <a:lstStyle/>
          <a:p>
            <a:r>
              <a:rPr lang="en-US" sz="2000" dirty="0"/>
              <a:t>USDA data shows that in 2010 Americans spent </a:t>
            </a:r>
            <a:r>
              <a:rPr lang="en-US" sz="2000" u="sng" dirty="0">
                <a:hlinkClick r:id="rId3"/>
              </a:rPr>
              <a:t>9.4 percent of their disposable income on food</a:t>
            </a:r>
            <a:r>
              <a:rPr lang="en-US" sz="2000" dirty="0"/>
              <a:t>, which equals 5.5 percent at home and 3.9 percent eating out. As a nation, we spend far less of a percentage on our food than we ever have before. For example, in 1929 we spent </a:t>
            </a:r>
            <a:r>
              <a:rPr lang="en-US" sz="2000" u="sng" dirty="0">
                <a:hlinkClick r:id="rId3"/>
              </a:rPr>
              <a:t>23.4 percent of our disposable income on food</a:t>
            </a:r>
            <a:r>
              <a:rPr lang="en-US" sz="2000" dirty="0"/>
              <a:t>, which equaled 20.3 percent at home and 3.1 percent eating out.</a:t>
            </a:r>
          </a:p>
        </p:txBody>
      </p:sp>
      <p:sp>
        <p:nvSpPr>
          <p:cNvPr id="4" name="Rectangle 3"/>
          <p:cNvSpPr/>
          <p:nvPr/>
        </p:nvSpPr>
        <p:spPr>
          <a:xfrm>
            <a:off x="533400" y="685800"/>
            <a:ext cx="7924800" cy="830997"/>
          </a:xfrm>
          <a:prstGeom prst="rect">
            <a:avLst/>
          </a:prstGeom>
        </p:spPr>
        <p:txBody>
          <a:bodyPr wrap="square">
            <a:spAutoFit/>
          </a:bodyPr>
          <a:lstStyle/>
          <a:p>
            <a:pPr algn="ctr"/>
            <a:r>
              <a:rPr lang="en-US" sz="2400" b="1" dirty="0"/>
              <a:t>Americans Eat the Cheapest Food in the World, </a:t>
            </a:r>
            <a:endParaRPr lang="en-US" sz="2400" b="1" dirty="0" smtClean="0"/>
          </a:p>
          <a:p>
            <a:pPr algn="ctr"/>
            <a:r>
              <a:rPr lang="en-US" sz="2400" b="1" dirty="0" smtClean="0"/>
              <a:t>But </a:t>
            </a:r>
            <a:r>
              <a:rPr lang="en-US" sz="2400" b="1" dirty="0"/>
              <a:t>What is It Really Costing Us?</a:t>
            </a:r>
            <a:endParaRPr lang="en-US" sz="2400" dirty="0"/>
          </a:p>
        </p:txBody>
      </p:sp>
    </p:spTree>
    <p:extLst>
      <p:ext uri="{BB962C8B-B14F-4D97-AF65-F5344CB8AC3E}">
        <p14:creationId xmlns="" xmlns:p14="http://schemas.microsoft.com/office/powerpoint/2010/main" val="2533468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905000"/>
            <a:ext cx="5486400" cy="707886"/>
          </a:xfrm>
          <a:prstGeom prst="rect">
            <a:avLst/>
          </a:prstGeom>
          <a:noFill/>
        </p:spPr>
        <p:txBody>
          <a:bodyPr wrap="square" rtlCol="0">
            <a:spAutoFit/>
          </a:bodyPr>
          <a:lstStyle/>
          <a:p>
            <a:pPr algn="ctr"/>
            <a:r>
              <a:rPr lang="en-US" b="1" dirty="0" smtClean="0"/>
              <a:t>Land Resources</a:t>
            </a:r>
            <a:endParaRPr lang="en-US" b="1" dirty="0"/>
          </a:p>
        </p:txBody>
      </p:sp>
    </p:spTree>
    <p:extLst>
      <p:ext uri="{BB962C8B-B14F-4D97-AF65-F5344CB8AC3E}">
        <p14:creationId xmlns="" xmlns:p14="http://schemas.microsoft.com/office/powerpoint/2010/main" val="1438017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ncantopotash.com/CustomBlox/Files/Live/Blox/508/hectares-arable-land-per-person.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380" y="0"/>
            <a:ext cx="9194380" cy="5562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52400" y="5638800"/>
            <a:ext cx="8915400" cy="1200329"/>
          </a:xfrm>
          <a:prstGeom prst="rect">
            <a:avLst/>
          </a:prstGeom>
          <a:noFill/>
        </p:spPr>
        <p:txBody>
          <a:bodyPr wrap="square" rtlCol="0">
            <a:spAutoFit/>
          </a:bodyPr>
          <a:lstStyle/>
          <a:p>
            <a:r>
              <a:rPr lang="en-US" sz="3600" dirty="0" smtClean="0"/>
              <a:t>Australia 6 ac./p     United States 1.5 ac./p</a:t>
            </a:r>
          </a:p>
          <a:p>
            <a:r>
              <a:rPr lang="en-US" sz="3600" dirty="0" smtClean="0"/>
              <a:t>China  0.2 ac./p      Japan  0.1 ac./p</a:t>
            </a:r>
            <a:endParaRPr lang="en-US" sz="3600" dirty="0"/>
          </a:p>
        </p:txBody>
      </p:sp>
      <p:sp>
        <p:nvSpPr>
          <p:cNvPr id="4" name="TextBox 3"/>
          <p:cNvSpPr txBox="1"/>
          <p:nvPr/>
        </p:nvSpPr>
        <p:spPr>
          <a:xfrm>
            <a:off x="6934200" y="2667000"/>
            <a:ext cx="2209800" cy="646331"/>
          </a:xfrm>
          <a:prstGeom prst="rect">
            <a:avLst/>
          </a:prstGeom>
          <a:noFill/>
        </p:spPr>
        <p:txBody>
          <a:bodyPr wrap="square" rtlCol="0">
            <a:spAutoFit/>
          </a:bodyPr>
          <a:lstStyle/>
          <a:p>
            <a:r>
              <a:rPr lang="en-US" sz="3600" dirty="0" smtClean="0"/>
              <a:t>0.5 acre</a:t>
            </a:r>
            <a:endParaRPr lang="en-US" sz="3600" dirty="0"/>
          </a:p>
        </p:txBody>
      </p:sp>
      <p:sp>
        <p:nvSpPr>
          <p:cNvPr id="5" name="TextBox 4"/>
          <p:cNvSpPr txBox="1"/>
          <p:nvPr/>
        </p:nvSpPr>
        <p:spPr>
          <a:xfrm>
            <a:off x="1524000" y="609600"/>
            <a:ext cx="2667000" cy="646331"/>
          </a:xfrm>
          <a:prstGeom prst="rect">
            <a:avLst/>
          </a:prstGeom>
          <a:noFill/>
        </p:spPr>
        <p:txBody>
          <a:bodyPr wrap="square" rtlCol="0">
            <a:spAutoFit/>
          </a:bodyPr>
          <a:lstStyle/>
          <a:p>
            <a:r>
              <a:rPr lang="en-US" sz="3600" dirty="0" smtClean="0"/>
              <a:t>1.25 acre</a:t>
            </a:r>
            <a:endParaRPr lang="en-US" sz="3600" dirty="0"/>
          </a:p>
        </p:txBody>
      </p:sp>
    </p:spTree>
    <p:extLst>
      <p:ext uri="{BB962C8B-B14F-4D97-AF65-F5344CB8AC3E}">
        <p14:creationId xmlns="" xmlns:p14="http://schemas.microsoft.com/office/powerpoint/2010/main" val="1115687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382000" cy="5632311"/>
          </a:xfrm>
          <a:prstGeom prst="rect">
            <a:avLst/>
          </a:prstGeom>
          <a:noFill/>
        </p:spPr>
        <p:txBody>
          <a:bodyPr wrap="square" rtlCol="0">
            <a:spAutoFit/>
          </a:bodyPr>
          <a:lstStyle/>
          <a:p>
            <a:endParaRPr lang="en-US" dirty="0"/>
          </a:p>
          <a:p>
            <a:r>
              <a:rPr lang="en-US" dirty="0" smtClean="0"/>
              <a:t>There </a:t>
            </a:r>
            <a:r>
              <a:rPr lang="en-US" dirty="0"/>
              <a:t>currently remains some 2.7 billion hectares of land with potential for crop production in the world, concentrated in South and Central American and Sub-Saharan Africa</a:t>
            </a:r>
            <a:r>
              <a:rPr lang="en-US" dirty="0" smtClean="0"/>
              <a:t>. This is about 20% of current use. </a:t>
            </a:r>
          </a:p>
          <a:p>
            <a:endParaRPr lang="en-US" dirty="0"/>
          </a:p>
          <a:p>
            <a:r>
              <a:rPr lang="en-US" dirty="0" smtClean="0"/>
              <a:t>                            </a:t>
            </a:r>
            <a:r>
              <a:rPr lang="en-US" sz="1800" dirty="0" smtClean="0"/>
              <a:t>(Source: Future Directions International)</a:t>
            </a:r>
            <a:endParaRPr lang="en-US" dirty="0"/>
          </a:p>
        </p:txBody>
      </p:sp>
    </p:spTree>
    <p:extLst>
      <p:ext uri="{BB962C8B-B14F-4D97-AF65-F5344CB8AC3E}">
        <p14:creationId xmlns="" xmlns:p14="http://schemas.microsoft.com/office/powerpoint/2010/main" val="3778291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942036"/>
            <a:ext cx="5257800" cy="707886"/>
          </a:xfrm>
          <a:prstGeom prst="rect">
            <a:avLst/>
          </a:prstGeom>
          <a:noFill/>
        </p:spPr>
        <p:txBody>
          <a:bodyPr wrap="square" rtlCol="0">
            <a:spAutoFit/>
          </a:bodyPr>
          <a:lstStyle/>
          <a:p>
            <a:pPr algn="ctr"/>
            <a:r>
              <a:rPr lang="en-US" b="1" dirty="0" smtClean="0"/>
              <a:t>Water Resources</a:t>
            </a:r>
            <a:endParaRPr lang="en-US" b="1" dirty="0"/>
          </a:p>
        </p:txBody>
      </p:sp>
    </p:spTree>
    <p:extLst>
      <p:ext uri="{BB962C8B-B14F-4D97-AF65-F5344CB8AC3E}">
        <p14:creationId xmlns="" xmlns:p14="http://schemas.microsoft.com/office/powerpoint/2010/main" val="3847782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81000" y="228600"/>
            <a:ext cx="8534400" cy="6247864"/>
          </a:xfrm>
          <a:prstGeom prst="rect">
            <a:avLst/>
          </a:prstGeom>
          <a:noFill/>
          <a:ln w="9525">
            <a:noFill/>
            <a:miter lim="800000"/>
            <a:headEnd/>
            <a:tailEnd/>
          </a:ln>
          <a:effectLst/>
        </p:spPr>
        <p:txBody>
          <a:bodyPr wrap="square">
            <a:spAutoFit/>
          </a:bodyPr>
          <a:lstStyle/>
          <a:p>
            <a:pPr>
              <a:spcBef>
                <a:spcPct val="50000"/>
              </a:spcBef>
            </a:pPr>
            <a:r>
              <a:rPr lang="en-US" dirty="0"/>
              <a:t>Worldwide, 70% of all the water </a:t>
            </a:r>
            <a:r>
              <a:rPr lang="en-US" dirty="0" smtClean="0"/>
              <a:t>used </a:t>
            </a:r>
            <a:r>
              <a:rPr lang="en-US" dirty="0"/>
              <a:t>from </a:t>
            </a:r>
            <a:r>
              <a:rPr lang="en-US" dirty="0" smtClean="0"/>
              <a:t>rivers and lakes, or </a:t>
            </a:r>
            <a:r>
              <a:rPr lang="en-US" dirty="0"/>
              <a:t>pumped from aquifers is used for irrigation, 20% for industry, and 10% for residential purposes. With water demand increasing in all sectors, competition is intensifying and agriculture almost always lose to cities and industries</a:t>
            </a:r>
            <a:r>
              <a:rPr lang="en-US" dirty="0" smtClean="0"/>
              <a:t>. Agriculture must improve irrigation efficiency.</a:t>
            </a:r>
            <a:endParaRPr lang="en-US" dirty="0"/>
          </a:p>
        </p:txBody>
      </p:sp>
    </p:spTree>
    <p:extLst>
      <p:ext uri="{BB962C8B-B14F-4D97-AF65-F5344CB8AC3E}">
        <p14:creationId xmlns="" xmlns:p14="http://schemas.microsoft.com/office/powerpoint/2010/main" val="2377818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3400" y="838200"/>
            <a:ext cx="8153400" cy="4483100"/>
          </a:xfrm>
          <a:prstGeom prst="rect">
            <a:avLst/>
          </a:prstGeom>
          <a:noFill/>
          <a:ln w="9525">
            <a:noFill/>
            <a:miter lim="800000"/>
            <a:headEnd/>
            <a:tailEnd/>
          </a:ln>
          <a:effectLst/>
        </p:spPr>
        <p:txBody>
          <a:bodyPr>
            <a:spAutoFit/>
          </a:bodyPr>
          <a:lstStyle/>
          <a:p>
            <a:pPr>
              <a:spcBef>
                <a:spcPct val="50000"/>
              </a:spcBef>
            </a:pPr>
            <a:r>
              <a:rPr lang="en-US" sz="4800" b="1"/>
              <a:t>“Leadership is a quality of people that when other people observe their actions, they gain confidence in their own actions”</a:t>
            </a:r>
            <a:r>
              <a:rPr lang="en-US" sz="2400"/>
              <a:t>   </a:t>
            </a:r>
            <a:r>
              <a:rPr lang="en-US" sz="2800"/>
              <a:t>Tom Landry</a:t>
            </a:r>
            <a:endParaRPr lang="en-US" sz="4800"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1026"/>
          <p:cNvGraphicFramePr>
            <a:graphicFrameLocks noChangeAspect="1"/>
          </p:cNvGraphicFramePr>
          <p:nvPr>
            <p:extLst>
              <p:ext uri="{D42A27DB-BD31-4B8C-83A1-F6EECF244321}">
                <p14:modId xmlns="" xmlns:p14="http://schemas.microsoft.com/office/powerpoint/2010/main" val="2671411698"/>
              </p:ext>
            </p:extLst>
          </p:nvPr>
        </p:nvGraphicFramePr>
        <p:xfrm>
          <a:off x="-152400" y="685800"/>
          <a:ext cx="9448800" cy="5303838"/>
        </p:xfrm>
        <a:graphic>
          <a:graphicData uri="http://schemas.openxmlformats.org/presentationml/2006/ole">
            <p:oleObj spid="_x0000_s1051" name="Worksheet" r:id="rId4" imgW="3558623" imgH="1714608" progId="Excel.Sheet.8">
              <p:embed/>
            </p:oleObj>
          </a:graphicData>
        </a:graphic>
      </p:graphicFrame>
      <p:sp>
        <p:nvSpPr>
          <p:cNvPr id="50180" name="Line 1028"/>
          <p:cNvSpPr>
            <a:spLocks noChangeShapeType="1"/>
          </p:cNvSpPr>
          <p:nvPr/>
        </p:nvSpPr>
        <p:spPr bwMode="auto">
          <a:xfrm flipV="1">
            <a:off x="3276600" y="2133600"/>
            <a:ext cx="4419600" cy="1524000"/>
          </a:xfrm>
          <a:prstGeom prst="line">
            <a:avLst/>
          </a:prstGeom>
          <a:noFill/>
          <a:ln w="25400">
            <a:solidFill>
              <a:srgbClr val="FF0000"/>
            </a:solidFill>
            <a:miter lim="800000"/>
            <a:headEnd/>
            <a:tailEnd type="triangle" w="med" len="med"/>
          </a:ln>
          <a:effectLst/>
        </p:spPr>
        <p:txBody>
          <a:bodyPr wrap="none"/>
          <a:lstStyle/>
          <a:p>
            <a:endParaRPr lang="en-US"/>
          </a:p>
        </p:txBody>
      </p:sp>
      <p:sp>
        <p:nvSpPr>
          <p:cNvPr id="2" name="TextBox 1"/>
          <p:cNvSpPr txBox="1"/>
          <p:nvPr/>
        </p:nvSpPr>
        <p:spPr>
          <a:xfrm>
            <a:off x="1143000" y="5791200"/>
            <a:ext cx="7696200" cy="1077218"/>
          </a:xfrm>
          <a:prstGeom prst="rect">
            <a:avLst/>
          </a:prstGeom>
          <a:noFill/>
        </p:spPr>
        <p:txBody>
          <a:bodyPr wrap="square" rtlCol="0">
            <a:spAutoFit/>
          </a:bodyPr>
          <a:lstStyle/>
          <a:p>
            <a:r>
              <a:rPr lang="en-US" sz="3200" dirty="0" smtClean="0"/>
              <a:t>Irrigation is expanding at a slower rate. Area per capita is decreasing.</a:t>
            </a:r>
            <a:endParaRPr lang="en-US" sz="3200" dirty="0"/>
          </a:p>
        </p:txBody>
      </p:sp>
    </p:spTree>
    <p:extLst>
      <p:ext uri="{BB962C8B-B14F-4D97-AF65-F5344CB8AC3E}">
        <p14:creationId xmlns="" xmlns:p14="http://schemas.microsoft.com/office/powerpoint/2010/main" val="1497338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362200"/>
            <a:ext cx="5562600" cy="707886"/>
          </a:xfrm>
          <a:prstGeom prst="rect">
            <a:avLst/>
          </a:prstGeom>
          <a:noFill/>
        </p:spPr>
        <p:txBody>
          <a:bodyPr wrap="square" rtlCol="0">
            <a:spAutoFit/>
          </a:bodyPr>
          <a:lstStyle/>
          <a:p>
            <a:r>
              <a:rPr lang="en-US" b="1" dirty="0" smtClean="0"/>
              <a:t>Energy Resources</a:t>
            </a:r>
            <a:endParaRPr lang="en-US" b="1" dirty="0"/>
          </a:p>
        </p:txBody>
      </p:sp>
    </p:spTree>
    <p:extLst>
      <p:ext uri="{BB962C8B-B14F-4D97-AF65-F5344CB8AC3E}">
        <p14:creationId xmlns="" xmlns:p14="http://schemas.microsoft.com/office/powerpoint/2010/main" val="530144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915400" cy="5632311"/>
          </a:xfrm>
          <a:prstGeom prst="rect">
            <a:avLst/>
          </a:prstGeom>
          <a:noFill/>
        </p:spPr>
        <p:txBody>
          <a:bodyPr wrap="square" rtlCol="0">
            <a:spAutoFit/>
          </a:bodyPr>
          <a:lstStyle/>
          <a:p>
            <a:r>
              <a:rPr lang="en-US" dirty="0" smtClean="0"/>
              <a:t>Following World War II, agriculture was developed with cheap energy. Between 1950 and 1980, agricultural production doubled. This increase was largely due to energy inputs. Between 1950 and 1985, tractor fleet quadrupled, irrigated area tripled, fertilizer use increased nine-fold. Total energy use increased 6.9 times.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0" y="304800"/>
            <a:ext cx="9144000" cy="6188075"/>
          </a:xfrm>
          <a:prstGeom prst="rect">
            <a:avLst/>
          </a:prstGeom>
          <a:noFill/>
          <a:ln w="9525">
            <a:noFill/>
            <a:miter lim="800000"/>
            <a:headEnd/>
            <a:tailEnd/>
          </a:ln>
          <a:effectLst/>
        </p:spPr>
        <p:txBody>
          <a:bodyPr>
            <a:spAutoFit/>
          </a:bodyPr>
          <a:lstStyle/>
          <a:p>
            <a:pPr>
              <a:spcBef>
                <a:spcPct val="50000"/>
              </a:spcBef>
            </a:pPr>
            <a:r>
              <a:rPr lang="en-US" sz="4000"/>
              <a:t>Since 1900 the world’s cultivated area increased by about one-third, but because of a more than fourfold increase in productivity, total production has increased almost sixfold. A major portion of this gain can be attributed to selective breeding programs and to an </a:t>
            </a:r>
            <a:r>
              <a:rPr lang="en-US" sz="4000" b="1" i="1"/>
              <a:t>eightyfold </a:t>
            </a:r>
            <a:r>
              <a:rPr lang="en-US" sz="4000"/>
              <a:t>increase in external energy inputs, mostly in the form of fossil fuels. (Jason Clay, 2004).</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 xmlns:p14="http://schemas.microsoft.com/office/powerpoint/2010/main" val="2240820580"/>
              </p:ext>
            </p:extLst>
          </p:nvPr>
        </p:nvGraphicFramePr>
        <p:xfrm>
          <a:off x="0" y="914400"/>
          <a:ext cx="91440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2400" y="228600"/>
            <a:ext cx="8839200" cy="646331"/>
          </a:xfrm>
          <a:prstGeom prst="rect">
            <a:avLst/>
          </a:prstGeom>
          <a:noFill/>
        </p:spPr>
        <p:txBody>
          <a:bodyPr wrap="square" rtlCol="0">
            <a:spAutoFit/>
          </a:bodyPr>
          <a:lstStyle/>
          <a:p>
            <a:r>
              <a:rPr lang="en-US" sz="3600" dirty="0" smtClean="0">
                <a:latin typeface="Arial" pitchFamily="34" charset="0"/>
                <a:cs typeface="Arial" pitchFamily="34" charset="0"/>
              </a:rPr>
              <a:t>Bushels wheat required to buy barrel of oil</a:t>
            </a:r>
            <a:endParaRPr lang="en-US" sz="3600" dirty="0">
              <a:latin typeface="Arial" pitchFamily="34" charset="0"/>
              <a:cs typeface="Arial" pitchFamily="34" charset="0"/>
            </a:endParaRPr>
          </a:p>
        </p:txBody>
      </p:sp>
      <p:sp>
        <p:nvSpPr>
          <p:cNvPr id="4" name="TextBox 3"/>
          <p:cNvSpPr txBox="1"/>
          <p:nvPr/>
        </p:nvSpPr>
        <p:spPr>
          <a:xfrm>
            <a:off x="1752600" y="3124200"/>
            <a:ext cx="4038600" cy="523220"/>
          </a:xfrm>
          <a:prstGeom prst="rect">
            <a:avLst/>
          </a:prstGeom>
          <a:noFill/>
        </p:spPr>
        <p:txBody>
          <a:bodyPr wrap="square" rtlCol="0">
            <a:spAutoFit/>
          </a:bodyPr>
          <a:lstStyle/>
          <a:p>
            <a:r>
              <a:rPr lang="en-US" sz="2800" dirty="0" smtClean="0"/>
              <a:t>OPEC was formed</a:t>
            </a:r>
            <a:endParaRPr lang="en-US" sz="2800" dirty="0"/>
          </a:p>
        </p:txBody>
      </p:sp>
      <p:cxnSp>
        <p:nvCxnSpPr>
          <p:cNvPr id="6" name="Straight Arrow Connector 5"/>
          <p:cNvCxnSpPr/>
          <p:nvPr/>
        </p:nvCxnSpPr>
        <p:spPr bwMode="auto">
          <a:xfrm>
            <a:off x="2743200" y="3647420"/>
            <a:ext cx="838200" cy="130558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 xmlns:p14="http://schemas.microsoft.com/office/powerpoint/2010/main" val="583533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 xmlns:p14="http://schemas.microsoft.com/office/powerpoint/2010/main" val="721697821"/>
              </p:ext>
            </p:extLst>
          </p:nvPr>
        </p:nvGraphicFramePr>
        <p:xfrm>
          <a:off x="0" y="457200"/>
          <a:ext cx="90678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181600" y="2971800"/>
            <a:ext cx="3962400" cy="830997"/>
          </a:xfrm>
          <a:prstGeom prst="rect">
            <a:avLst/>
          </a:prstGeom>
          <a:noFill/>
        </p:spPr>
        <p:txBody>
          <a:bodyPr wrap="square" rtlCol="0">
            <a:spAutoFit/>
          </a:bodyPr>
          <a:lstStyle/>
          <a:p>
            <a:r>
              <a:rPr lang="en-US" sz="2400" dirty="0" smtClean="0"/>
              <a:t>China’s use doubled between 2000 and 2010 </a:t>
            </a:r>
            <a:endParaRPr lang="en-US" sz="2400" dirty="0"/>
          </a:p>
        </p:txBody>
      </p:sp>
      <p:sp>
        <p:nvSpPr>
          <p:cNvPr id="2" name="TextBox 1"/>
          <p:cNvSpPr txBox="1"/>
          <p:nvPr/>
        </p:nvSpPr>
        <p:spPr>
          <a:xfrm>
            <a:off x="228600" y="5867400"/>
            <a:ext cx="8763000" cy="954107"/>
          </a:xfrm>
          <a:prstGeom prst="rect">
            <a:avLst/>
          </a:prstGeom>
          <a:noFill/>
        </p:spPr>
        <p:txBody>
          <a:bodyPr wrap="square" rtlCol="0">
            <a:spAutoFit/>
          </a:bodyPr>
          <a:lstStyle/>
          <a:p>
            <a:r>
              <a:rPr lang="en-US" sz="2800" dirty="0" smtClean="0"/>
              <a:t>Canada and U.S. 5% of people; India and China 36% and their economies growing 8 to 10% per year.</a:t>
            </a:r>
            <a:endParaRPr lang="en-US" sz="2800" dirty="0"/>
          </a:p>
        </p:txBody>
      </p:sp>
    </p:spTree>
    <p:extLst>
      <p:ext uri="{BB962C8B-B14F-4D97-AF65-F5344CB8AC3E}">
        <p14:creationId xmlns="" xmlns:p14="http://schemas.microsoft.com/office/powerpoint/2010/main" val="2392454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590800"/>
            <a:ext cx="3733800" cy="707886"/>
          </a:xfrm>
          <a:prstGeom prst="rect">
            <a:avLst/>
          </a:prstGeom>
          <a:noFill/>
        </p:spPr>
        <p:txBody>
          <a:bodyPr wrap="square" rtlCol="0">
            <a:spAutoFit/>
          </a:bodyPr>
          <a:lstStyle/>
          <a:p>
            <a:pPr algn="ctr"/>
            <a:r>
              <a:rPr lang="en-US" b="1" dirty="0" smtClean="0"/>
              <a:t>Nutrients</a:t>
            </a:r>
            <a:endParaRPr lang="en-US" b="1" dirty="0"/>
          </a:p>
        </p:txBody>
      </p:sp>
    </p:spTree>
    <p:extLst>
      <p:ext uri="{BB962C8B-B14F-4D97-AF65-F5344CB8AC3E}">
        <p14:creationId xmlns="" xmlns:p14="http://schemas.microsoft.com/office/powerpoint/2010/main" val="2928975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391" y="457200"/>
            <a:ext cx="8534400" cy="6247864"/>
          </a:xfrm>
          <a:prstGeom prst="rect">
            <a:avLst/>
          </a:prstGeom>
          <a:noFill/>
        </p:spPr>
        <p:txBody>
          <a:bodyPr wrap="square" rtlCol="0">
            <a:spAutoFit/>
          </a:bodyPr>
          <a:lstStyle/>
          <a:p>
            <a:r>
              <a:rPr lang="en-US" dirty="0" smtClean="0"/>
              <a:t>With cheap energy, the world started “experimenting” with the chemistry of the environment, and the results have raised far more questions than answers, and agriculture is in the eye of the storm. The Haber-Bosch process uses energy to convert N</a:t>
            </a:r>
            <a:r>
              <a:rPr lang="en-US" baseline="-25000" dirty="0" smtClean="0"/>
              <a:t>2</a:t>
            </a:r>
            <a:r>
              <a:rPr lang="en-US" dirty="0" smtClean="0"/>
              <a:t> that makes up 80% of the air into NH</a:t>
            </a:r>
            <a:r>
              <a:rPr lang="en-US" baseline="-25000" dirty="0" smtClean="0"/>
              <a:t>3 </a:t>
            </a:r>
            <a:r>
              <a:rPr lang="en-US" dirty="0" smtClean="0"/>
              <a:t>that can be used by plants. This revolutionized agriculture.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04" y="0"/>
            <a:ext cx="9126196" cy="569387"/>
          </a:xfrm>
          <a:prstGeom prst="rect">
            <a:avLst/>
          </a:prstGeom>
          <a:noFill/>
        </p:spPr>
        <p:txBody>
          <a:bodyPr wrap="square" rtlCol="0">
            <a:spAutoFit/>
          </a:bodyPr>
          <a:lstStyle/>
          <a:p>
            <a:r>
              <a:rPr lang="en-US" sz="3100" dirty="0" smtClean="0"/>
              <a:t>Worldwide use of N fertilizer and cereal production</a:t>
            </a:r>
            <a:endParaRPr lang="en-US" sz="3100" dirty="0"/>
          </a:p>
        </p:txBody>
      </p:sp>
      <p:pic>
        <p:nvPicPr>
          <p:cNvPr id="3" name="Picture 2" descr="F:\pic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044" y="838200"/>
            <a:ext cx="9144000" cy="489397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28600" y="5867400"/>
            <a:ext cx="8686800" cy="830997"/>
          </a:xfrm>
          <a:prstGeom prst="rect">
            <a:avLst/>
          </a:prstGeom>
          <a:noFill/>
        </p:spPr>
        <p:txBody>
          <a:bodyPr wrap="square" rtlCol="0">
            <a:spAutoFit/>
          </a:bodyPr>
          <a:lstStyle/>
          <a:p>
            <a:r>
              <a:rPr lang="en-US" sz="2400" dirty="0" smtClean="0"/>
              <a:t>Assuming 10% protein, less than 40 Mt of N are removed annually by all the grains produced in the world. </a:t>
            </a:r>
            <a:endParaRPr lang="en-US" sz="2400" dirty="0"/>
          </a:p>
        </p:txBody>
      </p:sp>
      <p:sp>
        <p:nvSpPr>
          <p:cNvPr id="5" name="TextBox 4"/>
          <p:cNvSpPr txBox="1"/>
          <p:nvPr/>
        </p:nvSpPr>
        <p:spPr>
          <a:xfrm>
            <a:off x="1143000" y="2392634"/>
            <a:ext cx="2667000" cy="1785104"/>
          </a:xfrm>
          <a:prstGeom prst="rect">
            <a:avLst/>
          </a:prstGeom>
          <a:noFill/>
        </p:spPr>
        <p:txBody>
          <a:bodyPr wrap="square" rtlCol="0">
            <a:spAutoFit/>
          </a:bodyPr>
          <a:lstStyle/>
          <a:p>
            <a:r>
              <a:rPr lang="en-US" sz="2200" dirty="0" smtClean="0"/>
              <a:t>World War II ended and plants used to make N for bombs were converted to Fertilizer plants</a:t>
            </a:r>
            <a:endParaRPr lang="en-US" sz="2200" dirty="0"/>
          </a:p>
        </p:txBody>
      </p:sp>
      <p:cxnSp>
        <p:nvCxnSpPr>
          <p:cNvPr id="9" name="Straight Arrow Connector 8"/>
          <p:cNvCxnSpPr/>
          <p:nvPr/>
        </p:nvCxnSpPr>
        <p:spPr bwMode="auto">
          <a:xfrm flipH="1">
            <a:off x="3048000" y="4191000"/>
            <a:ext cx="76200" cy="304800"/>
          </a:xfrm>
          <a:prstGeom prst="straightConnector1">
            <a:avLst/>
          </a:prstGeom>
          <a:solidFill>
            <a:schemeClr val="accent1"/>
          </a:solidFill>
          <a:ln w="41275" cap="flat" cmpd="sng" algn="ctr">
            <a:solidFill>
              <a:schemeClr val="tx1"/>
            </a:solidFill>
            <a:prstDash val="solid"/>
            <a:round/>
            <a:headEnd type="none" w="med" len="med"/>
            <a:tailEnd type="arrow"/>
          </a:ln>
          <a:effectLst/>
        </p:spPr>
      </p:cxnSp>
    </p:spTree>
    <p:extLst>
      <p:ext uri="{BB962C8B-B14F-4D97-AF65-F5344CB8AC3E}">
        <p14:creationId xmlns="" xmlns:p14="http://schemas.microsoft.com/office/powerpoint/2010/main" val="2197925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stewart\Documents\AdvancesSoilScience-LalStewart\Volume 5\Stewart-Facts and Myths of Feeding the World with Organic Farming Methods\4.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9164141" cy="6934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609600" y="5975930"/>
            <a:ext cx="4419600" cy="338554"/>
          </a:xfrm>
          <a:prstGeom prst="rect">
            <a:avLst/>
          </a:prstGeom>
          <a:noFill/>
        </p:spPr>
        <p:txBody>
          <a:bodyPr wrap="square" rtlCol="0">
            <a:spAutoFit/>
          </a:bodyPr>
          <a:lstStyle/>
          <a:p>
            <a:endParaRPr lang="en-US" sz="1600" dirty="0"/>
          </a:p>
        </p:txBody>
      </p:sp>
      <p:sp>
        <p:nvSpPr>
          <p:cNvPr id="3" name="TextBox 2"/>
          <p:cNvSpPr txBox="1"/>
          <p:nvPr/>
        </p:nvSpPr>
        <p:spPr>
          <a:xfrm>
            <a:off x="152400" y="6477000"/>
            <a:ext cx="4572000" cy="338554"/>
          </a:xfrm>
          <a:prstGeom prst="rect">
            <a:avLst/>
          </a:prstGeom>
          <a:noFill/>
        </p:spPr>
        <p:txBody>
          <a:bodyPr wrap="square" rtlCol="0">
            <a:spAutoFit/>
          </a:bodyPr>
          <a:lstStyle/>
          <a:p>
            <a:endParaRPr lang="en-US" sz="1600" dirty="0"/>
          </a:p>
        </p:txBody>
      </p:sp>
      <p:sp>
        <p:nvSpPr>
          <p:cNvPr id="4" name="TextBox 3"/>
          <p:cNvSpPr txBox="1"/>
          <p:nvPr/>
        </p:nvSpPr>
        <p:spPr>
          <a:xfrm>
            <a:off x="228600" y="6314484"/>
            <a:ext cx="4495800" cy="338554"/>
          </a:xfrm>
          <a:prstGeom prst="rect">
            <a:avLst/>
          </a:prstGeom>
          <a:noFill/>
        </p:spPr>
        <p:txBody>
          <a:bodyPr wrap="square" rtlCol="0">
            <a:spAutoFit/>
          </a:bodyPr>
          <a:lstStyle/>
          <a:p>
            <a:r>
              <a:rPr lang="en-US" sz="1600" dirty="0" smtClean="0"/>
              <a:t>Townsend et al. 2003 Ecol. Environ. 1:240-248</a:t>
            </a:r>
            <a:endParaRPr lang="en-US" sz="1600" dirty="0"/>
          </a:p>
        </p:txBody>
      </p:sp>
    </p:spTree>
    <p:extLst>
      <p:ext uri="{BB962C8B-B14F-4D97-AF65-F5344CB8AC3E}">
        <p14:creationId xmlns="" xmlns:p14="http://schemas.microsoft.com/office/powerpoint/2010/main" val="1612080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62000" y="990600"/>
            <a:ext cx="7696200" cy="5276850"/>
          </a:xfrm>
          <a:prstGeom prst="rect">
            <a:avLst/>
          </a:prstGeom>
          <a:noFill/>
          <a:ln w="9525">
            <a:noFill/>
            <a:miter lim="800000"/>
            <a:headEnd/>
            <a:tailEnd/>
          </a:ln>
          <a:effectLst/>
        </p:spPr>
        <p:txBody>
          <a:bodyPr>
            <a:spAutoFit/>
          </a:bodyPr>
          <a:lstStyle/>
          <a:p>
            <a:pPr>
              <a:spcBef>
                <a:spcPct val="50000"/>
              </a:spcBef>
            </a:pPr>
            <a:r>
              <a:rPr lang="en-US" sz="4800" b="1"/>
              <a:t>“What I like about the American people is that they always do what is right — </a:t>
            </a:r>
            <a:r>
              <a:rPr lang="en-US" sz="4800" b="1" i="1"/>
              <a:t>after they have tried everything else” </a:t>
            </a:r>
            <a:r>
              <a:rPr lang="en-US" sz="2800"/>
              <a:t>Winston Churchill</a:t>
            </a:r>
            <a:endParaRPr lang="en-US" sz="4800" b="1" i="1"/>
          </a:p>
          <a:p>
            <a:pPr>
              <a:spcBef>
                <a:spcPct val="50000"/>
              </a:spcBef>
            </a:pPr>
            <a:endParaRPr lang="en-US" sz="4800" b="1"/>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258" y="152400"/>
            <a:ext cx="9144000" cy="550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400" dirty="0">
                <a:latin typeface="Arial" charset="0"/>
              </a:rPr>
              <a:t>The U.S. uses more than 10 million tons of </a:t>
            </a:r>
            <a:r>
              <a:rPr lang="en-US" sz="4400" dirty="0" smtClean="0">
                <a:latin typeface="Arial" charset="0"/>
              </a:rPr>
              <a:t>fertilizer nitrogen and </a:t>
            </a:r>
            <a:r>
              <a:rPr lang="en-US" sz="4400" dirty="0">
                <a:latin typeface="Arial" charset="0"/>
              </a:rPr>
              <a:t>about 4 million tons of P</a:t>
            </a:r>
            <a:r>
              <a:rPr lang="en-US" sz="4400" b="1" baseline="-25000" dirty="0">
                <a:latin typeface="Arial" charset="0"/>
              </a:rPr>
              <a:t>2</a:t>
            </a:r>
            <a:r>
              <a:rPr lang="en-US" sz="4400" dirty="0">
                <a:latin typeface="Arial" charset="0"/>
              </a:rPr>
              <a:t>O</a:t>
            </a:r>
            <a:r>
              <a:rPr lang="en-US" sz="4400" b="1" baseline="-25000" dirty="0">
                <a:latin typeface="Arial" charset="0"/>
              </a:rPr>
              <a:t>5</a:t>
            </a:r>
            <a:r>
              <a:rPr lang="en-US" sz="4400" dirty="0">
                <a:latin typeface="Arial" charset="0"/>
              </a:rPr>
              <a:t> each year. </a:t>
            </a:r>
            <a:r>
              <a:rPr lang="en-US" sz="4400" dirty="0" smtClean="0">
                <a:latin typeface="Arial" charset="0"/>
              </a:rPr>
              <a:t>The </a:t>
            </a:r>
            <a:r>
              <a:rPr lang="en-US" sz="4400" dirty="0">
                <a:latin typeface="Arial" charset="0"/>
              </a:rPr>
              <a:t>N comes from the air, and </a:t>
            </a:r>
            <a:r>
              <a:rPr lang="en-US" sz="4400" dirty="0" smtClean="0">
                <a:latin typeface="Arial" charset="0"/>
              </a:rPr>
              <a:t>the </a:t>
            </a:r>
            <a:r>
              <a:rPr lang="en-US" sz="4400" dirty="0">
                <a:latin typeface="Arial" charset="0"/>
              </a:rPr>
              <a:t>P comes from mines. Much of the fertilizer is </a:t>
            </a:r>
            <a:r>
              <a:rPr lang="en-US" sz="4400" dirty="0" smtClean="0">
                <a:latin typeface="Arial" charset="0"/>
              </a:rPr>
              <a:t>used </a:t>
            </a:r>
            <a:r>
              <a:rPr lang="en-US" sz="4400" dirty="0">
                <a:latin typeface="Arial" charset="0"/>
              </a:rPr>
              <a:t>for growing corn and </a:t>
            </a:r>
            <a:r>
              <a:rPr lang="en-US" sz="4400" dirty="0" smtClean="0">
                <a:latin typeface="Arial" charset="0"/>
              </a:rPr>
              <a:t>soybeans, a lot of which is </a:t>
            </a:r>
            <a:r>
              <a:rPr lang="en-US" sz="4400" dirty="0">
                <a:latin typeface="Arial" charset="0"/>
              </a:rPr>
              <a:t>moved to animal growing </a:t>
            </a:r>
            <a:r>
              <a:rPr lang="en-US" sz="4400" dirty="0" smtClean="0">
                <a:latin typeface="Arial" charset="0"/>
              </a:rPr>
              <a:t>areas.</a:t>
            </a:r>
            <a:endParaRPr lang="en-US" sz="4400" dirty="0">
              <a:latin typeface="Arial" charset="0"/>
            </a:endParaRPr>
          </a:p>
        </p:txBody>
      </p:sp>
    </p:spTree>
    <p:extLst>
      <p:ext uri="{BB962C8B-B14F-4D97-AF65-F5344CB8AC3E}">
        <p14:creationId xmlns="" xmlns:p14="http://schemas.microsoft.com/office/powerpoint/2010/main" val="705222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5016758"/>
          </a:xfrm>
          <a:prstGeom prst="rect">
            <a:avLst/>
          </a:prstGeom>
          <a:noFill/>
        </p:spPr>
        <p:txBody>
          <a:bodyPr wrap="square" rtlCol="0">
            <a:spAutoFit/>
          </a:bodyPr>
          <a:lstStyle/>
          <a:p>
            <a:r>
              <a:rPr lang="en-US" dirty="0" smtClean="0"/>
              <a:t>This process is repeated year after year so tremendous amounts of N and P are </a:t>
            </a:r>
            <a:r>
              <a:rPr lang="en-US" b="1" dirty="0" smtClean="0"/>
              <a:t>ADDED</a:t>
            </a:r>
            <a:r>
              <a:rPr lang="en-US" dirty="0" smtClean="0"/>
              <a:t> to the environment every year. Where are these nutrients going and how are they affecting the “chemistry of the environment?” This is one of the “experiments” we are conducting.</a:t>
            </a:r>
            <a:endParaRPr lang="en-US" dirty="0"/>
          </a:p>
        </p:txBody>
      </p:sp>
    </p:spTree>
    <p:extLst>
      <p:ext uri="{BB962C8B-B14F-4D97-AF65-F5344CB8AC3E}">
        <p14:creationId xmlns="" xmlns:p14="http://schemas.microsoft.com/office/powerpoint/2010/main" val="3138653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067800" cy="6247864"/>
          </a:xfrm>
          <a:prstGeom prst="rect">
            <a:avLst/>
          </a:prstGeom>
          <a:noFill/>
        </p:spPr>
        <p:txBody>
          <a:bodyPr wrap="square" rtlCol="0">
            <a:spAutoFit/>
          </a:bodyPr>
          <a:lstStyle/>
          <a:p>
            <a:r>
              <a:rPr lang="en-US" dirty="0" smtClean="0"/>
              <a:t>Every action has a reaction, and there are consequences. Some are short-term, some are long-term, some are positive, but some are negative. My generation focused mostly on the short term and positive results. Your generation MUST be concerned with the long-term and consider the negative as well as the positive. You must think SYSTEMS, not wheat fields.</a:t>
            </a:r>
            <a:endParaRPr lang="en-US" dirty="0"/>
          </a:p>
        </p:txBody>
      </p:sp>
    </p:spTree>
    <p:extLst>
      <p:ext uri="{BB962C8B-B14F-4D97-AF65-F5344CB8AC3E}">
        <p14:creationId xmlns="" xmlns:p14="http://schemas.microsoft.com/office/powerpoint/2010/main" val="18668672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pic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81000"/>
            <a:ext cx="9144000" cy="489057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0" y="5334000"/>
            <a:ext cx="8991600" cy="1323439"/>
          </a:xfrm>
          <a:prstGeom prst="rect">
            <a:avLst/>
          </a:prstGeom>
          <a:noFill/>
        </p:spPr>
        <p:txBody>
          <a:bodyPr wrap="square" rtlCol="0">
            <a:spAutoFit/>
          </a:bodyPr>
          <a:lstStyle/>
          <a:p>
            <a:r>
              <a:rPr lang="en-US" sz="2000" dirty="0" smtClean="0"/>
              <a:t>Rachel Carson wrote “Silent Spring” in 1962. April 22, 1970, first Earth Day in U.S., when 20 million Americans took to the streets, is often cited as start of environmental movement. Environmental Protection Agency (EPA) was established in 1970.</a:t>
            </a:r>
            <a:endParaRPr lang="en-US" sz="2000" dirty="0"/>
          </a:p>
        </p:txBody>
      </p:sp>
      <p:sp>
        <p:nvSpPr>
          <p:cNvPr id="5" name="TextBox 4"/>
          <p:cNvSpPr txBox="1"/>
          <p:nvPr/>
        </p:nvSpPr>
        <p:spPr>
          <a:xfrm>
            <a:off x="5257800" y="4953000"/>
            <a:ext cx="3886200" cy="276999"/>
          </a:xfrm>
          <a:prstGeom prst="rect">
            <a:avLst/>
          </a:prstGeom>
          <a:noFill/>
        </p:spPr>
        <p:txBody>
          <a:bodyPr wrap="square" rtlCol="0">
            <a:spAutoFit/>
          </a:bodyPr>
          <a:lstStyle/>
          <a:p>
            <a:r>
              <a:rPr lang="en-US" sz="1200" dirty="0" smtClean="0"/>
              <a:t>Source: USDA National Agricultural Statistics Service </a:t>
            </a:r>
            <a:endParaRPr lang="en-US" sz="1200" dirty="0"/>
          </a:p>
        </p:txBody>
      </p:sp>
    </p:spTree>
    <p:extLst>
      <p:ext uri="{BB962C8B-B14F-4D97-AF65-F5344CB8AC3E}">
        <p14:creationId xmlns="" xmlns:p14="http://schemas.microsoft.com/office/powerpoint/2010/main" val="38937594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9144000" cy="618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400" dirty="0" smtClean="0">
                <a:latin typeface="Arial" charset="0"/>
              </a:rPr>
              <a:t>Nutrients </a:t>
            </a:r>
            <a:r>
              <a:rPr lang="en-US" sz="4400" dirty="0">
                <a:latin typeface="Arial" charset="0"/>
              </a:rPr>
              <a:t>in grain from cropland areas </a:t>
            </a:r>
            <a:r>
              <a:rPr lang="en-US" sz="4400" dirty="0" smtClean="0">
                <a:latin typeface="Arial" charset="0"/>
              </a:rPr>
              <a:t>are moved to </a:t>
            </a:r>
            <a:r>
              <a:rPr lang="en-US" sz="4400" dirty="0">
                <a:latin typeface="Arial" charset="0"/>
              </a:rPr>
              <a:t>animal feeding areas where most of the nutrients end up in manure </a:t>
            </a:r>
            <a:r>
              <a:rPr lang="en-US" sz="4400" dirty="0" smtClean="0">
                <a:latin typeface="Arial" charset="0"/>
              </a:rPr>
              <a:t>and results </a:t>
            </a:r>
            <a:r>
              <a:rPr lang="en-US" sz="4400" dirty="0">
                <a:latin typeface="Arial" charset="0"/>
              </a:rPr>
              <a:t>in an excess of nutrients, particularly N and P,  in areas where they are not needed. Then, more N is taken from the air, and more P from the mines, and the process begins again.  </a:t>
            </a:r>
          </a:p>
        </p:txBody>
      </p:sp>
    </p:spTree>
    <p:extLst>
      <p:ext uri="{BB962C8B-B14F-4D97-AF65-F5344CB8AC3E}">
        <p14:creationId xmlns="" xmlns:p14="http://schemas.microsoft.com/office/powerpoint/2010/main" val="5239560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umber%20of%20Cattle%20on%20Feed%20Sol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6363"/>
            <a:ext cx="9144000" cy="7072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082436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Map of Milk Cows - Inventory: 200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6363"/>
            <a:ext cx="9144000" cy="7043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407080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Map of Hogs and Pigs - Inventory: 200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113"/>
            <a:ext cx="9144000" cy="692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45942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Map of Number of Broilers and Other Meat-Type Chickens Sold: 200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113"/>
            <a:ext cx="9144000" cy="692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93744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Map of Corn for Grain, Harvested Acres: 200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0"/>
            <a:ext cx="8991600" cy="680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45078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6001643"/>
          </a:xfrm>
          <a:prstGeom prst="rect">
            <a:avLst/>
          </a:prstGeom>
          <a:noFill/>
        </p:spPr>
        <p:txBody>
          <a:bodyPr wrap="square" rtlCol="0">
            <a:spAutoFit/>
          </a:bodyPr>
          <a:lstStyle/>
          <a:p>
            <a:r>
              <a:rPr lang="en-US" sz="4800" dirty="0" smtClean="0"/>
              <a:t>We cannot talk about agriculture without talking about the environment; we cannot talk about the environment with talking about agriculture; and we cannot talk about either without talking about  the entire world. They are inextricably linked.</a:t>
            </a:r>
            <a:endParaRPr lang="en-US" sz="4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Map of Soybeans for Beans, Harvested Acres: 200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113"/>
            <a:ext cx="9144000" cy="692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15135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507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400" dirty="0">
                <a:latin typeface="Arial" charset="0"/>
              </a:rPr>
              <a:t>The next several figures are going to show </a:t>
            </a:r>
            <a:r>
              <a:rPr lang="en-US" sz="5400" dirty="0" smtClean="0">
                <a:latin typeface="Arial" charset="0"/>
              </a:rPr>
              <a:t>the </a:t>
            </a:r>
            <a:r>
              <a:rPr lang="en-US" sz="5400" dirty="0">
                <a:latin typeface="Arial" charset="0"/>
              </a:rPr>
              <a:t>trends of P in manure compared to P removed by crops for all counties in the 48 contiguous states.  </a:t>
            </a:r>
          </a:p>
        </p:txBody>
      </p:sp>
    </p:spTree>
    <p:extLst>
      <p:ext uri="{BB962C8B-B14F-4D97-AF65-F5344CB8AC3E}">
        <p14:creationId xmlns="" xmlns:p14="http://schemas.microsoft.com/office/powerpoint/2010/main" val="35380366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838200" y="0"/>
            <a:ext cx="7772400" cy="1143000"/>
          </a:xfrm>
        </p:spPr>
        <p:txBody>
          <a:bodyPr/>
          <a:lstStyle/>
          <a:p>
            <a:pPr eaLnBrk="1" hangingPunct="1"/>
            <a:r>
              <a:rPr lang="en-US" sz="5400" dirty="0" smtClean="0">
                <a:latin typeface="Arial" charset="0"/>
              </a:rPr>
              <a:t>Legends for P Maps</a:t>
            </a:r>
          </a:p>
        </p:txBody>
      </p:sp>
      <p:sp>
        <p:nvSpPr>
          <p:cNvPr id="15364" name="Rectangle 4"/>
          <p:cNvSpPr>
            <a:spLocks noGrp="1" noChangeArrowheads="1"/>
          </p:cNvSpPr>
          <p:nvPr>
            <p:ph type="body" idx="1"/>
          </p:nvPr>
        </p:nvSpPr>
        <p:spPr>
          <a:xfrm>
            <a:off x="304800" y="1219200"/>
            <a:ext cx="8839200" cy="5181600"/>
          </a:xfrm>
        </p:spPr>
        <p:txBody>
          <a:bodyPr/>
          <a:lstStyle/>
          <a:p>
            <a:pPr eaLnBrk="1" hangingPunct="1"/>
            <a:r>
              <a:rPr lang="en-US" sz="4400" dirty="0" smtClean="0">
                <a:latin typeface="Arial" charset="0"/>
              </a:rPr>
              <a:t>Less than 25% P taken up and removed by crops (or applied to pasture) could be supplied from manure (WHITE)</a:t>
            </a:r>
          </a:p>
          <a:p>
            <a:pPr eaLnBrk="1" hangingPunct="1"/>
            <a:r>
              <a:rPr lang="en-US" sz="4400" dirty="0" smtClean="0">
                <a:latin typeface="Arial" charset="0"/>
              </a:rPr>
              <a:t>25 to 50%  (LIGHT TAN)</a:t>
            </a:r>
          </a:p>
          <a:p>
            <a:pPr eaLnBrk="1" hangingPunct="1"/>
            <a:r>
              <a:rPr lang="en-US" sz="4400" dirty="0" smtClean="0">
                <a:latin typeface="Arial" charset="0"/>
              </a:rPr>
              <a:t>50 to 100%  (DARK BROWN)</a:t>
            </a:r>
          </a:p>
          <a:p>
            <a:pPr eaLnBrk="1" hangingPunct="1"/>
            <a:r>
              <a:rPr lang="en-US" sz="4400" dirty="0" smtClean="0">
                <a:latin typeface="Arial" charset="0"/>
              </a:rPr>
              <a:t>Greater than 100%  (BLUE)</a:t>
            </a:r>
          </a:p>
          <a:p>
            <a:pPr eaLnBrk="1" hangingPunct="1"/>
            <a:endParaRPr lang="en-US" sz="4400" dirty="0" smtClean="0">
              <a:latin typeface="Arial" charset="0"/>
            </a:endParaRPr>
          </a:p>
        </p:txBody>
      </p:sp>
    </p:spTree>
    <p:extLst>
      <p:ext uri="{BB962C8B-B14F-4D97-AF65-F5344CB8AC3E}">
        <p14:creationId xmlns="" xmlns:p14="http://schemas.microsoft.com/office/powerpoint/2010/main" val="12096580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4176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55358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4178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007940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4084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9531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4080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302371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4078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171232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4074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904123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m4070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53059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8" name="Picture 4"/>
          <p:cNvPicPr>
            <a:picLocks noChangeAspect="1" noChangeArrowheads="1"/>
          </p:cNvPicPr>
          <p:nvPr/>
        </p:nvPicPr>
        <p:blipFill>
          <a:blip r:embed="rId2" cstate="print"/>
          <a:srcRect/>
          <a:stretch>
            <a:fillRect/>
          </a:stretch>
        </p:blipFill>
        <p:spPr bwMode="auto">
          <a:xfrm>
            <a:off x="457200" y="0"/>
            <a:ext cx="8229600" cy="6516688"/>
          </a:xfrm>
          <a:prstGeom prst="rect">
            <a:avLst/>
          </a:prstGeom>
          <a:noFill/>
          <a:ln w="9525">
            <a:noFill/>
            <a:miter lim="800000"/>
            <a:headEnd/>
            <a:tailEnd/>
          </a:ln>
          <a:effectLst/>
        </p:spPr>
      </p:pic>
      <p:sp>
        <p:nvSpPr>
          <p:cNvPr id="4" name="TextBox 3"/>
          <p:cNvSpPr txBox="1"/>
          <p:nvPr/>
        </p:nvSpPr>
        <p:spPr>
          <a:xfrm>
            <a:off x="1295400" y="1219200"/>
            <a:ext cx="4038600" cy="2862322"/>
          </a:xfrm>
          <a:prstGeom prst="rect">
            <a:avLst/>
          </a:prstGeom>
          <a:solidFill>
            <a:schemeClr val="bg1"/>
          </a:solidFill>
        </p:spPr>
        <p:txBody>
          <a:bodyPr wrap="square" rtlCol="0">
            <a:spAutoFit/>
          </a:bodyPr>
          <a:lstStyle/>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              World War II ended 1945      </a:t>
            </a:r>
          </a:p>
          <a:p>
            <a:endParaRPr lang="en-US" sz="2000" dirty="0" smtClean="0"/>
          </a:p>
          <a:p>
            <a:r>
              <a:rPr lang="en-US" sz="2000" dirty="0" smtClean="0"/>
              <a:t>Oklahoma State</a:t>
            </a:r>
          </a:p>
          <a:p>
            <a:r>
              <a:rPr lang="en-US" sz="2000" dirty="0" smtClean="0"/>
              <a:t>University established 1890</a:t>
            </a:r>
            <a:endParaRPr lang="en-US" sz="2000" dirty="0"/>
          </a:p>
        </p:txBody>
      </p:sp>
      <p:cxnSp>
        <p:nvCxnSpPr>
          <p:cNvPr id="6" name="Straight Arrow Connector 5"/>
          <p:cNvCxnSpPr/>
          <p:nvPr/>
        </p:nvCxnSpPr>
        <p:spPr bwMode="auto">
          <a:xfrm flipH="1">
            <a:off x="2590800" y="4038600"/>
            <a:ext cx="457200" cy="914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4724400" y="3200400"/>
            <a:ext cx="457200" cy="14478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7" name="TextBox 6"/>
          <p:cNvSpPr txBox="1"/>
          <p:nvPr/>
        </p:nvSpPr>
        <p:spPr>
          <a:xfrm>
            <a:off x="2209800" y="6457890"/>
            <a:ext cx="6553200" cy="400110"/>
          </a:xfrm>
          <a:prstGeom prst="rect">
            <a:avLst/>
          </a:prstGeom>
          <a:noFill/>
        </p:spPr>
        <p:txBody>
          <a:bodyPr wrap="square" rtlCol="0">
            <a:spAutoFit/>
          </a:bodyPr>
          <a:lstStyle/>
          <a:p>
            <a:r>
              <a:rPr lang="en-US" sz="2000" dirty="0" smtClean="0"/>
              <a:t>         Farm Foundation Issue Report   September 2009</a:t>
            </a:r>
            <a:endParaRPr lang="en-US" sz="2000" dirty="0"/>
          </a:p>
        </p:txBody>
      </p:sp>
    </p:spTree>
    <p:extLst>
      <p:ext uri="{BB962C8B-B14F-4D97-AF65-F5344CB8AC3E}">
        <p14:creationId xmlns="" xmlns:p14="http://schemas.microsoft.com/office/powerpoint/2010/main" val="13909991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4066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310692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997 Manure Phosphoru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42863"/>
            <a:ext cx="8229600" cy="690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492067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ulfhypoxia.net/overview/images/image003.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439" y="16379"/>
            <a:ext cx="9135955" cy="5410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52400" y="6324600"/>
            <a:ext cx="8686800" cy="338554"/>
          </a:xfrm>
          <a:prstGeom prst="rect">
            <a:avLst/>
          </a:prstGeom>
          <a:noFill/>
        </p:spPr>
        <p:txBody>
          <a:bodyPr wrap="square" rtlCol="0">
            <a:spAutoFit/>
          </a:bodyPr>
          <a:lstStyle/>
          <a:p>
            <a:r>
              <a:rPr lang="en-US" sz="1600" dirty="0" smtClean="0"/>
              <a:t>Source: Louisiana Universities Marine </a:t>
            </a:r>
            <a:r>
              <a:rPr lang="en-US" sz="1600" dirty="0"/>
              <a:t>Consortium  http://www.gulfhypoxia.net/overview/ </a:t>
            </a:r>
          </a:p>
        </p:txBody>
      </p:sp>
      <p:sp>
        <p:nvSpPr>
          <p:cNvPr id="3" name="TextBox 2"/>
          <p:cNvSpPr txBox="1"/>
          <p:nvPr/>
        </p:nvSpPr>
        <p:spPr>
          <a:xfrm>
            <a:off x="381000" y="5638800"/>
            <a:ext cx="8458200" cy="584775"/>
          </a:xfrm>
          <a:prstGeom prst="rect">
            <a:avLst/>
          </a:prstGeom>
          <a:noFill/>
        </p:spPr>
        <p:txBody>
          <a:bodyPr wrap="square" rtlCol="0">
            <a:spAutoFit/>
          </a:bodyPr>
          <a:lstStyle/>
          <a:p>
            <a:pPr algn="ctr"/>
            <a:r>
              <a:rPr lang="en-US" sz="3200" dirty="0" smtClean="0"/>
              <a:t>Hypoxia in the Gulf of Mexico</a:t>
            </a:r>
            <a:endParaRPr lang="en-US" sz="3200" dirty="0"/>
          </a:p>
        </p:txBody>
      </p:sp>
      <p:sp>
        <p:nvSpPr>
          <p:cNvPr id="5" name="TextBox 4"/>
          <p:cNvSpPr txBox="1"/>
          <p:nvPr/>
        </p:nvSpPr>
        <p:spPr>
          <a:xfrm>
            <a:off x="152400" y="4648200"/>
            <a:ext cx="3886200" cy="707886"/>
          </a:xfrm>
          <a:prstGeom prst="rect">
            <a:avLst/>
          </a:prstGeom>
          <a:noFill/>
        </p:spPr>
        <p:txBody>
          <a:bodyPr wrap="square" rtlCol="0">
            <a:spAutoFit/>
          </a:bodyPr>
          <a:lstStyle/>
          <a:p>
            <a:r>
              <a:rPr lang="en-US" sz="2000" b="1" dirty="0" smtClean="0"/>
              <a:t>Enrichment of nutrients causing depletion of oxygen.</a:t>
            </a:r>
            <a:endParaRPr lang="en-US" sz="2000" dirty="0"/>
          </a:p>
        </p:txBody>
      </p:sp>
    </p:spTree>
    <p:extLst>
      <p:ext uri="{BB962C8B-B14F-4D97-AF65-F5344CB8AC3E}">
        <p14:creationId xmlns="" xmlns:p14="http://schemas.microsoft.com/office/powerpoint/2010/main" val="16486002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6186309"/>
          </a:xfrm>
          <a:prstGeom prst="rect">
            <a:avLst/>
          </a:prstGeom>
          <a:noFill/>
        </p:spPr>
        <p:txBody>
          <a:bodyPr wrap="square" rtlCol="0">
            <a:spAutoFit/>
          </a:bodyPr>
          <a:lstStyle/>
          <a:p>
            <a:r>
              <a:rPr lang="en-US" sz="3600" dirty="0" smtClean="0"/>
              <a:t>Nov. 2, 2012  Des Moines Register releases collection of articles on Gulf Dead Zone</a:t>
            </a:r>
          </a:p>
          <a:p>
            <a:r>
              <a:rPr lang="en-US" sz="3600" dirty="0"/>
              <a:t> </a:t>
            </a:r>
            <a:r>
              <a:rPr lang="en-US" sz="3600" dirty="0" smtClean="0"/>
              <a:t> </a:t>
            </a:r>
            <a:r>
              <a:rPr lang="en-US" sz="2800" dirty="0" smtClean="0"/>
              <a:t>Dead Zone’s size tied to water levels</a:t>
            </a:r>
          </a:p>
          <a:p>
            <a:r>
              <a:rPr lang="en-US" sz="2800" dirty="0"/>
              <a:t> </a:t>
            </a:r>
            <a:r>
              <a:rPr lang="en-US" sz="2800" dirty="0" smtClean="0"/>
              <a:t>   </a:t>
            </a:r>
          </a:p>
          <a:p>
            <a:r>
              <a:rPr lang="en-US" sz="2800" dirty="0"/>
              <a:t> </a:t>
            </a:r>
            <a:r>
              <a:rPr lang="en-US" sz="2800" dirty="0" smtClean="0"/>
              <a:t>  Years of work fail to cut flow of nitrates in Gulf</a:t>
            </a:r>
          </a:p>
          <a:p>
            <a:endParaRPr lang="en-US" sz="2800" dirty="0"/>
          </a:p>
          <a:p>
            <a:r>
              <a:rPr lang="en-US" sz="2800" dirty="0"/>
              <a:t> </a:t>
            </a:r>
            <a:r>
              <a:rPr lang="en-US" sz="2800" dirty="0" smtClean="0"/>
              <a:t>  Runoff from Iowa farms growing concern in Dead Zone</a:t>
            </a:r>
          </a:p>
          <a:p>
            <a:endParaRPr lang="en-US" sz="2800" dirty="0"/>
          </a:p>
          <a:p>
            <a:r>
              <a:rPr lang="en-US" sz="2800" dirty="0" smtClean="0"/>
              <a:t>   Farmers motivated to help the cause</a:t>
            </a:r>
          </a:p>
          <a:p>
            <a:endParaRPr lang="en-US" sz="2800" dirty="0"/>
          </a:p>
          <a:p>
            <a:r>
              <a:rPr lang="en-US" sz="2800" dirty="0"/>
              <a:t> </a:t>
            </a:r>
            <a:r>
              <a:rPr lang="en-US" sz="2800" dirty="0" smtClean="0"/>
              <a:t>  Shrimpers fear long-term harm from Dead Zone</a:t>
            </a:r>
          </a:p>
          <a:p>
            <a:endParaRPr lang="en-US" sz="2800" dirty="0"/>
          </a:p>
          <a:p>
            <a:r>
              <a:rPr lang="en-US" sz="2800" dirty="0"/>
              <a:t> </a:t>
            </a:r>
            <a:r>
              <a:rPr lang="en-US" sz="2800" dirty="0" smtClean="0"/>
              <a:t>  Scientists size up area of hypoxia in Gulf of Mexico</a:t>
            </a:r>
            <a:endParaRPr lang="en-US" sz="3600" dirty="0"/>
          </a:p>
        </p:txBody>
      </p:sp>
    </p:spTree>
    <p:extLst>
      <p:ext uri="{BB962C8B-B14F-4D97-AF65-F5344CB8AC3E}">
        <p14:creationId xmlns="" xmlns:p14="http://schemas.microsoft.com/office/powerpoint/2010/main" val="41155534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81" y="0"/>
            <a:ext cx="5861175" cy="624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59036" y="14955"/>
            <a:ext cx="3208763" cy="6555641"/>
          </a:xfrm>
          <a:prstGeom prst="rect">
            <a:avLst/>
          </a:prstGeom>
          <a:noFill/>
        </p:spPr>
        <p:txBody>
          <a:bodyPr wrap="square" rtlCol="0">
            <a:spAutoFit/>
          </a:bodyPr>
          <a:lstStyle/>
          <a:p>
            <a:r>
              <a:rPr lang="en-US" sz="2800" dirty="0" smtClean="0"/>
              <a:t>Significant </a:t>
            </a:r>
            <a:r>
              <a:rPr lang="en-US" sz="2800" dirty="0"/>
              <a:t>improvement is still needed in nutrient management </a:t>
            </a:r>
            <a:r>
              <a:rPr lang="en-US" sz="2800" dirty="0" smtClean="0"/>
              <a:t>. About </a:t>
            </a:r>
            <a:r>
              <a:rPr lang="en-US" sz="2800" dirty="0"/>
              <a:t>81 percent of the cultivated cropland acres require additional nutrient management to reduce the loss of nitrogen or phosphorus from fields. </a:t>
            </a:r>
          </a:p>
        </p:txBody>
      </p:sp>
      <p:sp>
        <p:nvSpPr>
          <p:cNvPr id="3" name="TextBox 2"/>
          <p:cNvSpPr txBox="1"/>
          <p:nvPr/>
        </p:nvSpPr>
        <p:spPr>
          <a:xfrm>
            <a:off x="76200" y="6477000"/>
            <a:ext cx="8915400" cy="307777"/>
          </a:xfrm>
          <a:prstGeom prst="rect">
            <a:avLst/>
          </a:prstGeom>
          <a:noFill/>
        </p:spPr>
        <p:txBody>
          <a:bodyPr wrap="square" rtlCol="0">
            <a:spAutoFit/>
          </a:bodyPr>
          <a:lstStyle/>
          <a:p>
            <a:r>
              <a:rPr lang="en-US" sz="1400" dirty="0" smtClean="0"/>
              <a:t>Source: http</a:t>
            </a:r>
            <a:r>
              <a:rPr lang="en-US" sz="1400" dirty="0"/>
              <a:t>://www.livablefutureblog.com/wp-content/uploads/2010/10/ceap_chesapeake_bay_report.pdf</a:t>
            </a:r>
          </a:p>
        </p:txBody>
      </p:sp>
      <p:sp>
        <p:nvSpPr>
          <p:cNvPr id="4" name="TextBox 3"/>
          <p:cNvSpPr txBox="1"/>
          <p:nvPr/>
        </p:nvSpPr>
        <p:spPr>
          <a:xfrm>
            <a:off x="152400" y="152400"/>
            <a:ext cx="2514600" cy="954107"/>
          </a:xfrm>
          <a:prstGeom prst="rect">
            <a:avLst/>
          </a:prstGeom>
          <a:noFill/>
        </p:spPr>
        <p:txBody>
          <a:bodyPr wrap="square" rtlCol="0">
            <a:spAutoFit/>
          </a:bodyPr>
          <a:lstStyle/>
          <a:p>
            <a:r>
              <a:rPr lang="en-US" sz="2800" dirty="0" smtClean="0"/>
              <a:t>Chesapeake Bay Area</a:t>
            </a:r>
            <a:endParaRPr lang="en-US" sz="2800" dirty="0"/>
          </a:p>
        </p:txBody>
      </p:sp>
    </p:spTree>
    <p:extLst>
      <p:ext uri="{BB962C8B-B14F-4D97-AF65-F5344CB8AC3E}">
        <p14:creationId xmlns="" xmlns:p14="http://schemas.microsoft.com/office/powerpoint/2010/main" val="14340809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6155531"/>
          </a:xfrm>
          <a:prstGeom prst="rect">
            <a:avLst/>
          </a:prstGeom>
          <a:noFill/>
        </p:spPr>
        <p:txBody>
          <a:bodyPr wrap="square" rtlCol="0">
            <a:spAutoFit/>
          </a:bodyPr>
          <a:lstStyle/>
          <a:p>
            <a:r>
              <a:rPr lang="en-US" sz="4400" dirty="0"/>
              <a:t>More than 35,000 residents of Maryland, Virginia, the District of Columbia and other states have signed a petition calling on the EPA to set strong limits on factory farm pollution to protect waterways across the country</a:t>
            </a:r>
            <a:r>
              <a:rPr lang="en-US" sz="4400" dirty="0" smtClean="0"/>
              <a:t>.</a:t>
            </a:r>
          </a:p>
          <a:p>
            <a:endParaRPr lang="en-US" sz="2400" dirty="0" smtClean="0"/>
          </a:p>
          <a:p>
            <a:endParaRPr lang="en-US" sz="2400" dirty="0"/>
          </a:p>
          <a:p>
            <a:r>
              <a:rPr lang="en-US" sz="2400" dirty="0" smtClean="0"/>
              <a:t>Source: FrederickNewsPost.com  October 13, 2012</a:t>
            </a:r>
            <a:endParaRPr lang="en-US" sz="2400" dirty="0"/>
          </a:p>
          <a:p>
            <a:r>
              <a:rPr lang="en-US" sz="1400" dirty="0"/>
              <a:t>http://www.fredericknewspost.com/sections/business/display.htm?StoryID=141916#.UH61KK549Eg</a:t>
            </a:r>
          </a:p>
        </p:txBody>
      </p:sp>
    </p:spTree>
    <p:extLst>
      <p:ext uri="{BB962C8B-B14F-4D97-AF65-F5344CB8AC3E}">
        <p14:creationId xmlns="" xmlns:p14="http://schemas.microsoft.com/office/powerpoint/2010/main" val="29900714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10600" cy="5632311"/>
          </a:xfrm>
          <a:prstGeom prst="rect">
            <a:avLst/>
          </a:prstGeom>
          <a:noFill/>
        </p:spPr>
        <p:txBody>
          <a:bodyPr wrap="square" rtlCol="0">
            <a:spAutoFit/>
          </a:bodyPr>
          <a:lstStyle/>
          <a:p>
            <a:r>
              <a:rPr lang="en-US" dirty="0" smtClean="0"/>
              <a:t>In short, we are moving phosphorus from mines to the oceans. Not only from agricultural practices, but as world population becomes more concentrated in cities, more of the phosphorus from human wastes end up in effluents that eventually move to the oceans. Historically, much of this was recycled to the land.</a:t>
            </a:r>
            <a:endParaRPr lang="en-US" dirty="0"/>
          </a:p>
        </p:txBody>
      </p:sp>
    </p:spTree>
    <p:extLst>
      <p:ext uri="{BB962C8B-B14F-4D97-AF65-F5344CB8AC3E}">
        <p14:creationId xmlns="" xmlns:p14="http://schemas.microsoft.com/office/powerpoint/2010/main" val="15116800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824" y="41305"/>
            <a:ext cx="8839200" cy="6247864"/>
          </a:xfrm>
          <a:prstGeom prst="rect">
            <a:avLst/>
          </a:prstGeom>
          <a:noFill/>
        </p:spPr>
        <p:txBody>
          <a:bodyPr wrap="square" rtlCol="0">
            <a:spAutoFit/>
          </a:bodyPr>
          <a:lstStyle/>
          <a:p>
            <a:r>
              <a:rPr lang="en-US" dirty="0" smtClean="0"/>
              <a:t>Thinking long-term, N and P are the two most important plant nutrients. N is unlimited since it can be obtained from the air, but no matter how much phosphate rock exists, it is a non-renewable resource. Current estimates are that there is a 300 to 400 year known supply, but it is concentrated within a few countries. </a:t>
            </a:r>
            <a:endParaRPr lang="en-US" dirty="0"/>
          </a:p>
        </p:txBody>
      </p:sp>
    </p:spTree>
    <p:extLst>
      <p:ext uri="{BB962C8B-B14F-4D97-AF65-F5344CB8AC3E}">
        <p14:creationId xmlns="" xmlns:p14="http://schemas.microsoft.com/office/powerpoint/2010/main" val="42140465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743200"/>
            <a:ext cx="7315200" cy="707886"/>
          </a:xfrm>
          <a:prstGeom prst="rect">
            <a:avLst/>
          </a:prstGeom>
          <a:noFill/>
        </p:spPr>
        <p:txBody>
          <a:bodyPr wrap="square" rtlCol="0">
            <a:spAutoFit/>
          </a:bodyPr>
          <a:lstStyle/>
          <a:p>
            <a:pPr algn="ctr"/>
            <a:r>
              <a:rPr lang="en-US" b="1" dirty="0" smtClean="0"/>
              <a:t>Global Warming</a:t>
            </a:r>
            <a:endParaRPr lang="en-US" b="1" dirty="0"/>
          </a:p>
        </p:txBody>
      </p:sp>
    </p:spTree>
    <p:extLst>
      <p:ext uri="{BB962C8B-B14F-4D97-AF65-F5344CB8AC3E}">
        <p14:creationId xmlns="" xmlns:p14="http://schemas.microsoft.com/office/powerpoint/2010/main" val="27054521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707886"/>
          </a:xfrm>
          <a:prstGeom prst="rect">
            <a:avLst/>
          </a:prstGeom>
          <a:noFill/>
        </p:spPr>
        <p:txBody>
          <a:bodyPr wrap="square" rtlCol="0">
            <a:spAutoFit/>
          </a:bodyPr>
          <a:lstStyle/>
          <a:p>
            <a:endParaRPr lang="en-US" dirty="0"/>
          </a:p>
        </p:txBody>
      </p:sp>
      <p:sp>
        <p:nvSpPr>
          <p:cNvPr id="3" name="TextBox 2"/>
          <p:cNvSpPr txBox="1"/>
          <p:nvPr/>
        </p:nvSpPr>
        <p:spPr>
          <a:xfrm>
            <a:off x="152400" y="76200"/>
            <a:ext cx="8763000" cy="6370975"/>
          </a:xfrm>
          <a:prstGeom prst="rect">
            <a:avLst/>
          </a:prstGeom>
          <a:noFill/>
        </p:spPr>
        <p:txBody>
          <a:bodyPr wrap="square" rtlCol="0">
            <a:spAutoFit/>
          </a:bodyPr>
          <a:lstStyle/>
          <a:p>
            <a:r>
              <a:rPr lang="en-US" sz="3400" dirty="0"/>
              <a:t>Global warming is “unequivocal.” </a:t>
            </a:r>
            <a:r>
              <a:rPr lang="en-US" sz="3400" dirty="0" smtClean="0"/>
              <a:t>The only question is whether or not this is just a natural cycle and it will reverse itself in time, or whether you and I are causing it. This is not an easy question to answer with science, particularly in the short term, and an even more difficult question to answer socially and economically. Agriculture has a lot at stake, however, because if society determines it is Man-Made, agriculture will be looked on as a major contributor to the problem, but also as a major force for alleviating the problem. </a:t>
            </a:r>
            <a:endParaRPr lang="en-US" sz="3400" dirty="0"/>
          </a:p>
        </p:txBody>
      </p:sp>
    </p:spTree>
    <p:extLst>
      <p:ext uri="{BB962C8B-B14F-4D97-AF65-F5344CB8AC3E}">
        <p14:creationId xmlns="" xmlns:p14="http://schemas.microsoft.com/office/powerpoint/2010/main" val="2992277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09600" y="381000"/>
            <a:ext cx="8077200" cy="457200"/>
          </a:xfrm>
          <a:prstGeom prst="rect">
            <a:avLst/>
          </a:prstGeom>
          <a:noFill/>
          <a:ln w="9525">
            <a:noFill/>
            <a:miter lim="800000"/>
            <a:headEnd/>
            <a:tailEnd/>
          </a:ln>
          <a:effectLst/>
        </p:spPr>
        <p:txBody>
          <a:bodyPr>
            <a:spAutoFit/>
          </a:bodyPr>
          <a:lstStyle/>
          <a:p>
            <a:pPr>
              <a:spcBef>
                <a:spcPct val="50000"/>
              </a:spcBef>
            </a:pPr>
            <a:endParaRPr lang="en-US" sz="2400">
              <a:latin typeface="Times New Roman" pitchFamily="18" charset="0"/>
            </a:endParaRPr>
          </a:p>
        </p:txBody>
      </p:sp>
      <p:sp>
        <p:nvSpPr>
          <p:cNvPr id="56323" name="Text Box 3"/>
          <p:cNvSpPr txBox="1">
            <a:spLocks noChangeArrowheads="1"/>
          </p:cNvSpPr>
          <p:nvPr/>
        </p:nvSpPr>
        <p:spPr bwMode="auto">
          <a:xfrm>
            <a:off x="152400" y="117693"/>
            <a:ext cx="8686800" cy="6740307"/>
          </a:xfrm>
          <a:prstGeom prst="rect">
            <a:avLst/>
          </a:prstGeom>
          <a:noFill/>
          <a:ln w="9525">
            <a:noFill/>
            <a:miter lim="800000"/>
            <a:headEnd/>
            <a:tailEnd/>
          </a:ln>
          <a:effectLst/>
        </p:spPr>
        <p:txBody>
          <a:bodyPr wrap="square">
            <a:spAutoFit/>
          </a:bodyPr>
          <a:lstStyle/>
          <a:p>
            <a:pPr>
              <a:spcBef>
                <a:spcPct val="50000"/>
              </a:spcBef>
            </a:pPr>
            <a:r>
              <a:rPr lang="en-US" sz="4800" dirty="0" smtClean="0"/>
              <a:t>Projections are by 2050 there will be 9.1 billion people. This is an increase of about 30%, but it is estimated that food production during the same period will have to increase 70%. Approximately 95% of the increased population will be in developing countries.</a:t>
            </a:r>
            <a:endParaRPr lang="en-US" sz="4800" dirty="0"/>
          </a:p>
        </p:txBody>
      </p:sp>
    </p:spTree>
    <p:extLst>
      <p:ext uri="{BB962C8B-B14F-4D97-AF65-F5344CB8AC3E}">
        <p14:creationId xmlns="" xmlns:p14="http://schemas.microsoft.com/office/powerpoint/2010/main" val="4358394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asa.gov/images/content/616910main_gisstemp_2011_graph_lrg%5b1%5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25" y="314910"/>
            <a:ext cx="9180426" cy="321314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286000" y="-8312676"/>
            <a:ext cx="4572000" cy="1631216"/>
          </a:xfrm>
          <a:prstGeom prst="rect">
            <a:avLst/>
          </a:prstGeom>
        </p:spPr>
        <p:txBody>
          <a:bodyPr>
            <a:spAutoFit/>
          </a:bodyPr>
          <a:lstStyle/>
          <a:p>
            <a:r>
              <a:rPr lang="en-US" sz="1000" b="1" i="1" dirty="0"/>
              <a:t>While average global temperature will still fluctuate from year to year, scientists focus on the decadal trend. Nine of the 10 warmest years since 1880 have occurred since the year 2000, as the Earth has experienced sustained higher temperatures than in any decade during the 20th century. As greenhouse gas emissions and atmospheric carbon dioxide levels continue to rise, scientists expect the long-term temperature increase to continue as well. (Data source: NASA Goddard Institute for Space Studies. Image credit: NASA Earth Observatory, Robert </a:t>
            </a:r>
            <a:r>
              <a:rPr lang="en-US" sz="1000" b="1" i="1" dirty="0" err="1"/>
              <a:t>Simmon</a:t>
            </a:r>
            <a:r>
              <a:rPr lang="en-US" sz="1000" b="1" i="1" dirty="0"/>
              <a:t>)</a:t>
            </a:r>
            <a:br>
              <a:rPr lang="en-US" sz="1000" b="1" i="1" dirty="0"/>
            </a:br>
            <a:endParaRPr lang="en-US" sz="1000" dirty="0"/>
          </a:p>
        </p:txBody>
      </p:sp>
      <p:sp>
        <p:nvSpPr>
          <p:cNvPr id="3" name="Rectangle 2"/>
          <p:cNvSpPr/>
          <p:nvPr/>
        </p:nvSpPr>
        <p:spPr>
          <a:xfrm>
            <a:off x="2286000" y="-8004899"/>
            <a:ext cx="4572000" cy="1938992"/>
          </a:xfrm>
          <a:prstGeom prst="rect">
            <a:avLst/>
          </a:prstGeom>
        </p:spPr>
        <p:txBody>
          <a:bodyPr>
            <a:spAutoFit/>
          </a:bodyPr>
          <a:lstStyle/>
          <a:p>
            <a:r>
              <a:rPr lang="en-US" sz="1000" b="1" i="1" dirty="0"/>
              <a:t>While average global temperature will still fluctuate from year to year, scientists focus on the decadal trend. Nine of the 10 warmest years since 1880 have occurred since the year 2000, as the Earth has experienced sustained higher temperatures than in any decade during the 20th century. As greenhouse gas emissions and atmospheric carbon dioxide levels continue to rise, scientists expect the long-term temperature increase to continue as well. (Data source: NASA Goddard Institute for Space Studies. Image credit: NASA Earth Observatory, Robert </a:t>
            </a:r>
            <a:r>
              <a:rPr lang="en-US" b="1" i="1" dirty="0" err="1"/>
              <a:t>Simmon</a:t>
            </a:r>
            <a:r>
              <a:rPr lang="en-US" b="1" i="1" dirty="0"/>
              <a:t>)</a:t>
            </a:r>
            <a:endParaRPr lang="en-US" dirty="0"/>
          </a:p>
        </p:txBody>
      </p:sp>
      <p:sp>
        <p:nvSpPr>
          <p:cNvPr id="4" name="TextBox 3"/>
          <p:cNvSpPr txBox="1"/>
          <p:nvPr/>
        </p:nvSpPr>
        <p:spPr>
          <a:xfrm>
            <a:off x="228600" y="3886200"/>
            <a:ext cx="8610600" cy="1815882"/>
          </a:xfrm>
          <a:prstGeom prst="rect">
            <a:avLst/>
          </a:prstGeom>
          <a:noFill/>
        </p:spPr>
        <p:txBody>
          <a:bodyPr wrap="square" rtlCol="0">
            <a:spAutoFit/>
          </a:bodyPr>
          <a:lstStyle/>
          <a:p>
            <a:r>
              <a:rPr lang="en-US" sz="2800" dirty="0" smtClean="0"/>
              <a:t>Through 2011, 9 of the 10 warmest years since 1880 have occurred since the year 2000, and 2012 is expected to be the hottest ever recorded. </a:t>
            </a:r>
          </a:p>
          <a:p>
            <a:r>
              <a:rPr lang="en-US" sz="2800" dirty="0"/>
              <a:t> </a:t>
            </a:r>
            <a:r>
              <a:rPr lang="en-US" sz="2800" dirty="0" smtClean="0"/>
              <a:t>                                      </a:t>
            </a:r>
            <a:r>
              <a:rPr lang="en-US" sz="1800" dirty="0" smtClean="0"/>
              <a:t>(NASA Goddard Institute for Space Studies)</a:t>
            </a:r>
            <a:endParaRPr lang="en-US" sz="2800" dirty="0"/>
          </a:p>
        </p:txBody>
      </p:sp>
    </p:spTree>
    <p:extLst>
      <p:ext uri="{BB962C8B-B14F-4D97-AF65-F5344CB8AC3E}">
        <p14:creationId xmlns="" xmlns:p14="http://schemas.microsoft.com/office/powerpoint/2010/main" val="30215470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37" y="76200"/>
            <a:ext cx="9067800" cy="6494085"/>
          </a:xfrm>
          <a:prstGeom prst="rect">
            <a:avLst/>
          </a:prstGeom>
          <a:noFill/>
        </p:spPr>
        <p:txBody>
          <a:bodyPr wrap="square" rtlCol="0">
            <a:spAutoFit/>
          </a:bodyPr>
          <a:lstStyle/>
          <a:p>
            <a:r>
              <a:rPr lang="en-US" sz="3200" dirty="0"/>
              <a:t>Within the last few years, crop ecologists in several countries have been focusing on the precise relationship between temperature and crop yields. </a:t>
            </a:r>
            <a:r>
              <a:rPr lang="en-US" sz="3200" dirty="0" smtClean="0"/>
              <a:t>A comprehensive study by eminent crop scientists at the International Rice Research Institute (IRRI) has confirmed the “rule of thumb” emerging among crop scientists that a 1°C (1.8°F) rise in temperature above the norm levels lowers wheat, rice, and corn yields by 10 percent. Unless this increase in global temperature is temporary, this will make it increasingly difficult to feed the Earth’s growing and more prosperous population.</a:t>
            </a:r>
          </a:p>
        </p:txBody>
      </p:sp>
    </p:spTree>
    <p:extLst>
      <p:ext uri="{BB962C8B-B14F-4D97-AF65-F5344CB8AC3E}">
        <p14:creationId xmlns="" xmlns:p14="http://schemas.microsoft.com/office/powerpoint/2010/main" val="22708250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e/ed/Global_greenhouse_gas_emissions_by_sector%2C_1990-2005%2C_in_carbon_dioxide_equivalents_%28EPA%2C_2010%29.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0"/>
            <a:ext cx="7532557"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315122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b/bb/Major_greenhouse_gas_trends.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4213"/>
            <a:ext cx="9156700" cy="618992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6858000" y="1447800"/>
            <a:ext cx="2057400" cy="1200329"/>
          </a:xfrm>
          <a:prstGeom prst="rect">
            <a:avLst/>
          </a:prstGeom>
          <a:noFill/>
        </p:spPr>
        <p:txBody>
          <a:bodyPr wrap="square" rtlCol="0">
            <a:spAutoFit/>
          </a:bodyPr>
          <a:lstStyle/>
          <a:p>
            <a:r>
              <a:rPr lang="en-US" sz="2400" dirty="0" smtClean="0"/>
              <a:t>Agriculture’s</a:t>
            </a:r>
          </a:p>
          <a:p>
            <a:r>
              <a:rPr lang="en-US" sz="2400" dirty="0" smtClean="0"/>
              <a:t>share is 62% </a:t>
            </a:r>
          </a:p>
          <a:p>
            <a:endParaRPr lang="en-US" sz="2400" dirty="0"/>
          </a:p>
        </p:txBody>
      </p:sp>
      <p:sp>
        <p:nvSpPr>
          <p:cNvPr id="3" name="TextBox 2"/>
          <p:cNvSpPr txBox="1"/>
          <p:nvPr/>
        </p:nvSpPr>
        <p:spPr>
          <a:xfrm>
            <a:off x="2209800" y="4495800"/>
            <a:ext cx="2133600" cy="830997"/>
          </a:xfrm>
          <a:prstGeom prst="rect">
            <a:avLst/>
          </a:prstGeom>
          <a:noFill/>
        </p:spPr>
        <p:txBody>
          <a:bodyPr wrap="square" rtlCol="0">
            <a:spAutoFit/>
          </a:bodyPr>
          <a:lstStyle/>
          <a:p>
            <a:r>
              <a:rPr lang="en-US" sz="2400" dirty="0" smtClean="0"/>
              <a:t>Agriculture’s </a:t>
            </a:r>
          </a:p>
          <a:p>
            <a:r>
              <a:rPr lang="en-US" sz="2400" dirty="0" smtClean="0"/>
              <a:t>share is 40%</a:t>
            </a:r>
            <a:endParaRPr lang="en-US" sz="2400" dirty="0"/>
          </a:p>
        </p:txBody>
      </p:sp>
      <p:sp>
        <p:nvSpPr>
          <p:cNvPr id="4" name="TextBox 3"/>
          <p:cNvSpPr txBox="1"/>
          <p:nvPr/>
        </p:nvSpPr>
        <p:spPr>
          <a:xfrm>
            <a:off x="0" y="6280742"/>
            <a:ext cx="9144000" cy="400110"/>
          </a:xfrm>
          <a:prstGeom prst="rect">
            <a:avLst/>
          </a:prstGeom>
          <a:noFill/>
        </p:spPr>
        <p:txBody>
          <a:bodyPr wrap="square" rtlCol="0">
            <a:spAutoFit/>
          </a:bodyPr>
          <a:lstStyle/>
          <a:p>
            <a:r>
              <a:rPr lang="en-US" sz="2000" dirty="0" smtClean="0"/>
              <a:t>Nitrous oxide contributes 9% and Methane 18% of Carbon Dioxide equivalent</a:t>
            </a:r>
            <a:endParaRPr lang="en-US" sz="2000" dirty="0"/>
          </a:p>
        </p:txBody>
      </p:sp>
    </p:spTree>
    <p:extLst>
      <p:ext uri="{BB962C8B-B14F-4D97-AF65-F5344CB8AC3E}">
        <p14:creationId xmlns="" xmlns:p14="http://schemas.microsoft.com/office/powerpoint/2010/main" val="36292084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865" y="394531"/>
            <a:ext cx="9067800" cy="33724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599" y="4114800"/>
            <a:ext cx="8518679" cy="2062103"/>
          </a:xfrm>
          <a:prstGeom prst="rect">
            <a:avLst/>
          </a:prstGeom>
          <a:noFill/>
        </p:spPr>
        <p:txBody>
          <a:bodyPr wrap="none" rtlCol="0">
            <a:spAutoFit/>
          </a:bodyPr>
          <a:lstStyle/>
          <a:p>
            <a:r>
              <a:rPr lang="en-US" sz="3200" dirty="0" smtClean="0"/>
              <a:t>Gallup poll showing percent of U.S. citizens </a:t>
            </a:r>
          </a:p>
          <a:p>
            <a:r>
              <a:rPr lang="en-US" sz="3200" dirty="0"/>
              <a:t>t</a:t>
            </a:r>
            <a:r>
              <a:rPr lang="en-US" sz="3200" dirty="0" smtClean="0"/>
              <a:t>hat believe global warming is caused by </a:t>
            </a:r>
          </a:p>
          <a:p>
            <a:r>
              <a:rPr lang="en-US" sz="3200" dirty="0"/>
              <a:t>h</a:t>
            </a:r>
            <a:r>
              <a:rPr lang="en-US" sz="3200" dirty="0" smtClean="0"/>
              <a:t>uman activities compared to those that think </a:t>
            </a:r>
          </a:p>
          <a:p>
            <a:r>
              <a:rPr lang="en-US" sz="3200" dirty="0" smtClean="0"/>
              <a:t>it is caused by natural causes.</a:t>
            </a:r>
          </a:p>
        </p:txBody>
      </p:sp>
    </p:spTree>
    <p:extLst>
      <p:ext uri="{BB962C8B-B14F-4D97-AF65-F5344CB8AC3E}">
        <p14:creationId xmlns="" xmlns:p14="http://schemas.microsoft.com/office/powerpoint/2010/main" val="4287849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5016758"/>
          </a:xfrm>
          <a:prstGeom prst="rect">
            <a:avLst/>
          </a:prstGeom>
          <a:noFill/>
        </p:spPr>
        <p:txBody>
          <a:bodyPr wrap="square" rtlCol="0">
            <a:spAutoFit/>
          </a:bodyPr>
          <a:lstStyle/>
          <a:p>
            <a:r>
              <a:rPr lang="en-US" dirty="0" smtClean="0"/>
              <a:t>Recent polls and surveys indicate that global warming and climate change, which for several years were the number one environmental concerns, have been replaced by water and air quality. Either way, agriculture remains in the “eye of the storm.”</a:t>
            </a:r>
            <a:endParaRPr lang="en-US" dirty="0"/>
          </a:p>
        </p:txBody>
      </p:sp>
    </p:spTree>
    <p:extLst>
      <p:ext uri="{BB962C8B-B14F-4D97-AF65-F5344CB8AC3E}">
        <p14:creationId xmlns="" xmlns:p14="http://schemas.microsoft.com/office/powerpoint/2010/main" val="10835812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6511011" cy="6902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23710" y="304800"/>
            <a:ext cx="2620289" cy="6370975"/>
          </a:xfrm>
          <a:prstGeom prst="rect">
            <a:avLst/>
          </a:prstGeom>
          <a:noFill/>
        </p:spPr>
        <p:txBody>
          <a:bodyPr wrap="square" rtlCol="0">
            <a:spAutoFit/>
          </a:bodyPr>
          <a:lstStyle/>
          <a:p>
            <a:r>
              <a:rPr lang="en-US" sz="2400" dirty="0" smtClean="0"/>
              <a:t>India, China, South Korea, Jordan, Saudi Arabia, United Arab Emirates, Kuwait, and Qatar are investing in large land tracts in Africa to produce food for their own use. All of these are experiencing land and water shortages, at least in parts of their countries.</a:t>
            </a:r>
            <a:endParaRPr lang="en-US" sz="2400" dirty="0"/>
          </a:p>
        </p:txBody>
      </p:sp>
    </p:spTree>
    <p:extLst>
      <p:ext uri="{BB962C8B-B14F-4D97-AF65-F5344CB8AC3E}">
        <p14:creationId xmlns="" xmlns:p14="http://schemas.microsoft.com/office/powerpoint/2010/main" val="22124414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686800" cy="6186309"/>
          </a:xfrm>
          <a:prstGeom prst="rect">
            <a:avLst/>
          </a:prstGeom>
          <a:noFill/>
        </p:spPr>
        <p:txBody>
          <a:bodyPr wrap="square" rtlCol="0">
            <a:spAutoFit/>
          </a:bodyPr>
          <a:lstStyle/>
          <a:p>
            <a:r>
              <a:rPr lang="en-US" sz="3600" dirty="0" smtClean="0"/>
              <a:t>In summary, I do not want to forecast “doom and gloom.” Quite the opposite  ̶  I am optimistic that the problems can be managed, but your generation must be much more SYSTEMS ORIENTED than my generation. As a young researcher in this Department in the 1950s, I conducted some of the early studies with N fertilizer, including the first study ever conducted in Oklahoma using anhydrous ammonia. We looked ONLY at how N increased yield. </a:t>
            </a:r>
            <a:endParaRPr lang="en-US" sz="3600" dirty="0"/>
          </a:p>
        </p:txBody>
      </p:sp>
    </p:spTree>
    <p:extLst>
      <p:ext uri="{BB962C8B-B14F-4D97-AF65-F5344CB8AC3E}">
        <p14:creationId xmlns="" xmlns:p14="http://schemas.microsoft.com/office/powerpoint/2010/main" val="41852789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6247864"/>
          </a:xfrm>
          <a:prstGeom prst="rect">
            <a:avLst/>
          </a:prstGeom>
          <a:noFill/>
        </p:spPr>
        <p:txBody>
          <a:bodyPr wrap="square" rtlCol="0">
            <a:spAutoFit/>
          </a:bodyPr>
          <a:lstStyle/>
          <a:p>
            <a:r>
              <a:rPr lang="en-US" dirty="0" smtClean="0"/>
              <a:t>We were not dumb, but we were ignorant. We simply had no knowledge that there were negative consequences of using N fertilizer. We only thought of the effect it had on the FIELD and the crop growing on the field. You must think of the SYSTEM, and the system for N includes the ground water, the runoff water, the atmosphere; all of which affect the global environment. </a:t>
            </a:r>
            <a:endParaRPr lang="en-US" dirty="0"/>
          </a:p>
        </p:txBody>
      </p:sp>
    </p:spTree>
    <p:extLst>
      <p:ext uri="{BB962C8B-B14F-4D97-AF65-F5344CB8AC3E}">
        <p14:creationId xmlns="" xmlns:p14="http://schemas.microsoft.com/office/powerpoint/2010/main" val="8685937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6186309"/>
          </a:xfrm>
          <a:prstGeom prst="rect">
            <a:avLst/>
          </a:prstGeom>
          <a:noFill/>
        </p:spPr>
        <p:txBody>
          <a:bodyPr wrap="square" rtlCol="0">
            <a:spAutoFit/>
          </a:bodyPr>
          <a:lstStyle/>
          <a:p>
            <a:r>
              <a:rPr lang="en-US" sz="3600" dirty="0" smtClean="0"/>
              <a:t>Since the end of World War II, the agricultural community has made great accomplishments. The task you face, however, is a greater challenge than we faced. The problem is simple, but the solution is hard. The world population and their </a:t>
            </a:r>
            <a:r>
              <a:rPr lang="en-US" sz="3600" b="1" dirty="0" smtClean="0"/>
              <a:t>NEEDS AND WANTS</a:t>
            </a:r>
            <a:r>
              <a:rPr lang="en-US" sz="3600" dirty="0" smtClean="0"/>
              <a:t> are rapidly rising, but the </a:t>
            </a:r>
            <a:r>
              <a:rPr lang="en-US" sz="3600" b="1" dirty="0" smtClean="0"/>
              <a:t>land, water, and energy</a:t>
            </a:r>
            <a:r>
              <a:rPr lang="en-US" sz="3600" dirty="0" smtClean="0"/>
              <a:t> resources required to meet these demands are in many cases constrained. </a:t>
            </a:r>
            <a:r>
              <a:rPr lang="en-US" sz="3600" b="1" dirty="0" smtClean="0"/>
              <a:t>You must do more with less. </a:t>
            </a:r>
            <a:endParaRPr lang="en-US" sz="3600" b="1" dirty="0"/>
          </a:p>
        </p:txBody>
      </p:sp>
    </p:spTree>
    <p:extLst>
      <p:ext uri="{BB962C8B-B14F-4D97-AF65-F5344CB8AC3E}">
        <p14:creationId xmlns="" xmlns:p14="http://schemas.microsoft.com/office/powerpoint/2010/main" val="63548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ph of World Population: 1950-205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52400"/>
            <a:ext cx="9144000" cy="698191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810000" y="1219200"/>
            <a:ext cx="2209800" cy="707886"/>
          </a:xfrm>
          <a:prstGeom prst="rect">
            <a:avLst/>
          </a:prstGeom>
          <a:noFill/>
        </p:spPr>
        <p:txBody>
          <a:bodyPr wrap="square" rtlCol="0">
            <a:spAutoFit/>
          </a:bodyPr>
          <a:lstStyle/>
          <a:p>
            <a:r>
              <a:rPr lang="en-US" dirty="0" smtClean="0"/>
              <a:t>Today</a:t>
            </a:r>
            <a:endParaRPr lang="en-US" dirty="0"/>
          </a:p>
        </p:txBody>
      </p:sp>
      <p:cxnSp>
        <p:nvCxnSpPr>
          <p:cNvPr id="5" name="Straight Arrow Connector 4"/>
          <p:cNvCxnSpPr/>
          <p:nvPr/>
        </p:nvCxnSpPr>
        <p:spPr bwMode="auto">
          <a:xfrm>
            <a:off x="5257800" y="1676400"/>
            <a:ext cx="533400" cy="152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 xmlns:p14="http://schemas.microsoft.com/office/powerpoint/2010/main" val="30263622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458" y="19939"/>
            <a:ext cx="8991600" cy="6186309"/>
          </a:xfrm>
          <a:prstGeom prst="rect">
            <a:avLst/>
          </a:prstGeom>
          <a:noFill/>
        </p:spPr>
        <p:txBody>
          <a:bodyPr wrap="square" rtlCol="0">
            <a:spAutoFit/>
          </a:bodyPr>
          <a:lstStyle/>
          <a:p>
            <a:r>
              <a:rPr lang="en-US" sz="3600" dirty="0" smtClean="0"/>
              <a:t>I am optimistic that you will meet these challenges. Long term, I believe energy sources will emerge that are plentiful and less damaging to the environment. If this indeed happens, it could increase water by desalinization. This leaves land and while there is potential for expanding cropland area, too much expansion will result in developing marginal lands that increase environmental problems. Thus, maintaining soil quality is paramount.</a:t>
            </a:r>
            <a:endParaRPr lang="en-US" sz="3600" dirty="0"/>
          </a:p>
        </p:txBody>
      </p:sp>
    </p:spTree>
    <p:extLst>
      <p:ext uri="{BB962C8B-B14F-4D97-AF65-F5344CB8AC3E}">
        <p14:creationId xmlns="" xmlns:p14="http://schemas.microsoft.com/office/powerpoint/2010/main" val="19729205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6200" y="152400"/>
            <a:ext cx="8915400" cy="6924973"/>
          </a:xfrm>
          <a:prstGeom prst="rect">
            <a:avLst/>
          </a:prstGeom>
          <a:noFill/>
          <a:ln w="9525">
            <a:noFill/>
            <a:miter lim="800000"/>
            <a:headEnd/>
            <a:tailEnd/>
          </a:ln>
          <a:effectLst/>
        </p:spPr>
        <p:txBody>
          <a:bodyPr wrap="square">
            <a:spAutoFit/>
          </a:bodyPr>
          <a:lstStyle/>
          <a:p>
            <a:pPr>
              <a:spcBef>
                <a:spcPct val="50000"/>
              </a:spcBef>
            </a:pPr>
            <a:r>
              <a:rPr lang="en-US" sz="3600" dirty="0" smtClean="0"/>
              <a:t>I want to end like I started by quoting Churchill because with the challenges ahead, we truly need to do what is right.</a:t>
            </a:r>
          </a:p>
          <a:p>
            <a:pPr>
              <a:spcBef>
                <a:spcPct val="50000"/>
              </a:spcBef>
            </a:pPr>
            <a:r>
              <a:rPr lang="en-US" sz="4800" b="1" dirty="0" smtClean="0"/>
              <a:t>“</a:t>
            </a:r>
            <a:r>
              <a:rPr lang="en-US" sz="4800" b="1" dirty="0"/>
              <a:t>What I like about the American people is that they always do what is right — </a:t>
            </a:r>
            <a:r>
              <a:rPr lang="en-US" sz="4800" b="1" i="1" dirty="0"/>
              <a:t>after they have tried everything else” </a:t>
            </a:r>
            <a:r>
              <a:rPr lang="en-US" sz="2800" dirty="0"/>
              <a:t>Winston Churchill</a:t>
            </a:r>
            <a:endParaRPr lang="en-US" sz="4800" b="1" i="1" dirty="0"/>
          </a:p>
          <a:p>
            <a:pPr>
              <a:spcBef>
                <a:spcPct val="50000"/>
              </a:spcBef>
            </a:pPr>
            <a:endParaRPr lang="en-US" sz="4800" b="1" dirty="0"/>
          </a:p>
        </p:txBody>
      </p:sp>
    </p:spTree>
    <p:extLst>
      <p:ext uri="{BB962C8B-B14F-4D97-AF65-F5344CB8AC3E}">
        <p14:creationId xmlns="" xmlns:p14="http://schemas.microsoft.com/office/powerpoint/2010/main" val="3638807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poprecent"/>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cxnSp>
        <p:nvCxnSpPr>
          <p:cNvPr id="3" name="Straight Arrow Connector 2"/>
          <p:cNvCxnSpPr/>
          <p:nvPr/>
        </p:nvCxnSpPr>
        <p:spPr bwMode="auto">
          <a:xfrm flipV="1">
            <a:off x="5181600" y="3276600"/>
            <a:ext cx="2209800" cy="990600"/>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cxnSp>
        <p:nvCxnSpPr>
          <p:cNvPr id="5" name="Straight Arrow Connector 4"/>
          <p:cNvCxnSpPr/>
          <p:nvPr/>
        </p:nvCxnSpPr>
        <p:spPr bwMode="auto">
          <a:xfrm>
            <a:off x="5181600" y="4267200"/>
            <a:ext cx="1752600" cy="609600"/>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cxnSp>
        <p:nvCxnSpPr>
          <p:cNvPr id="7" name="Straight Arrow Connector 6"/>
          <p:cNvCxnSpPr/>
          <p:nvPr/>
        </p:nvCxnSpPr>
        <p:spPr bwMode="auto">
          <a:xfrm flipV="1">
            <a:off x="5791200" y="1600200"/>
            <a:ext cx="1905000" cy="685800"/>
          </a:xfrm>
          <a:prstGeom prst="straightConnector1">
            <a:avLst/>
          </a:prstGeom>
          <a:solidFill>
            <a:schemeClr val="accent1"/>
          </a:solidFill>
          <a:ln w="31750" cap="flat" cmpd="sng" algn="ctr">
            <a:solidFill>
              <a:srgbClr val="0066FF"/>
            </a:solidFill>
            <a:prstDash val="solid"/>
            <a:round/>
            <a:headEnd type="none" w="med" len="med"/>
            <a:tailEnd type="arrow"/>
          </a:ln>
          <a:effectLst/>
        </p:spPr>
      </p:cxnSp>
      <p:cxnSp>
        <p:nvCxnSpPr>
          <p:cNvPr id="9" name="Straight Arrow Connector 8"/>
          <p:cNvCxnSpPr/>
          <p:nvPr/>
        </p:nvCxnSpPr>
        <p:spPr bwMode="auto">
          <a:xfrm>
            <a:off x="5791200" y="2286000"/>
            <a:ext cx="1600200" cy="990600"/>
          </a:xfrm>
          <a:prstGeom prst="straightConnector1">
            <a:avLst/>
          </a:prstGeom>
          <a:solidFill>
            <a:schemeClr val="accent1"/>
          </a:solidFill>
          <a:ln w="31750" cap="flat" cmpd="sng" algn="ctr">
            <a:solidFill>
              <a:srgbClr val="0066FF"/>
            </a:solidFill>
            <a:prstDash val="solid"/>
            <a:round/>
            <a:headEnd type="none" w="med" len="med"/>
            <a:tailEnd type="arrow"/>
          </a:ln>
          <a:effectLst/>
        </p:spPr>
      </p:cxnSp>
      <p:sp>
        <p:nvSpPr>
          <p:cNvPr id="10" name="TextBox 9"/>
          <p:cNvSpPr txBox="1"/>
          <p:nvPr/>
        </p:nvSpPr>
        <p:spPr>
          <a:xfrm>
            <a:off x="1676400" y="2133600"/>
            <a:ext cx="4381500" cy="523220"/>
          </a:xfrm>
          <a:prstGeom prst="rect">
            <a:avLst/>
          </a:prstGeom>
          <a:noFill/>
        </p:spPr>
        <p:txBody>
          <a:bodyPr wrap="square" rtlCol="0">
            <a:spAutoFit/>
          </a:bodyPr>
          <a:lstStyle/>
          <a:p>
            <a:r>
              <a:rPr lang="en-US" sz="2800" dirty="0" smtClean="0">
                <a:solidFill>
                  <a:srgbClr val="0066FF"/>
                </a:solidFill>
              </a:rPr>
              <a:t>Career of New Graduates</a:t>
            </a:r>
            <a:endParaRPr lang="en-US" sz="2800" dirty="0">
              <a:solidFill>
                <a:srgbClr val="0066FF"/>
              </a:solidFill>
            </a:endParaRPr>
          </a:p>
        </p:txBody>
      </p:sp>
      <p:sp>
        <p:nvSpPr>
          <p:cNvPr id="11" name="TextBox 10"/>
          <p:cNvSpPr txBox="1"/>
          <p:nvPr/>
        </p:nvSpPr>
        <p:spPr>
          <a:xfrm>
            <a:off x="1981200" y="3962400"/>
            <a:ext cx="3124200" cy="523220"/>
          </a:xfrm>
          <a:prstGeom prst="rect">
            <a:avLst/>
          </a:prstGeom>
          <a:noFill/>
        </p:spPr>
        <p:txBody>
          <a:bodyPr wrap="square" rtlCol="0">
            <a:spAutoFit/>
          </a:bodyPr>
          <a:lstStyle/>
          <a:p>
            <a:r>
              <a:rPr lang="en-US" sz="2800" dirty="0" smtClean="0">
                <a:solidFill>
                  <a:srgbClr val="FF0000"/>
                </a:solidFill>
              </a:rPr>
              <a:t>Time of My Career</a:t>
            </a:r>
            <a:endParaRPr lang="en-US" sz="2800" dirty="0">
              <a:solidFill>
                <a:srgbClr val="FF0000"/>
              </a:solidFill>
            </a:endParaRPr>
          </a:p>
        </p:txBody>
      </p:sp>
    </p:spTree>
    <p:extLst>
      <p:ext uri="{BB962C8B-B14F-4D97-AF65-F5344CB8AC3E}">
        <p14:creationId xmlns="" xmlns:p14="http://schemas.microsoft.com/office/powerpoint/2010/main" val="198504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1-Introductio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1652</TotalTime>
  <Words>2932</Words>
  <Application>Microsoft Office PowerPoint</Application>
  <PresentationFormat>On-screen Show (4:3)</PresentationFormat>
  <Paragraphs>363</Paragraphs>
  <Slides>81</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Lecture 1-Introduction</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Legends for P Maps</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vector>
  </TitlesOfParts>
  <Company>wtamu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Stewart, Bob</dc:creator>
  <cp:lastModifiedBy>deng</cp:lastModifiedBy>
  <cp:revision>131</cp:revision>
  <cp:lastPrinted>2012-08-27T21:30:34Z</cp:lastPrinted>
  <dcterms:created xsi:type="dcterms:W3CDTF">2011-08-23T17:58:50Z</dcterms:created>
  <dcterms:modified xsi:type="dcterms:W3CDTF">2012-11-07T21:24:43Z</dcterms:modified>
</cp:coreProperties>
</file>