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18C18-7DD4-4EC2-8089-E592DDA57358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E20E3-C4CF-4E0E-ACBE-1C33816E4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1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E20E3-C4CF-4E0E-ACBE-1C33816E48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E20E3-C4CF-4E0E-ACBE-1C33816E48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E20E3-C4CF-4E0E-ACBE-1C33816E48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59E92-4CD3-44F7-A820-27476F40F49E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F912-2A0B-4560-A65E-A4328C43D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558105"/>
              </p:ext>
            </p:extLst>
          </p:nvPr>
        </p:nvGraphicFramePr>
        <p:xfrm>
          <a:off x="0" y="0"/>
          <a:ext cx="9159240" cy="731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81400"/>
                <a:gridCol w="304800"/>
                <a:gridCol w="1549400"/>
                <a:gridCol w="279400"/>
                <a:gridCol w="1574800"/>
                <a:gridCol w="254000"/>
                <a:gridCol w="1615440"/>
              </a:tblGrid>
              <a:tr h="228600">
                <a:tc gridSpan="7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7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Nitrogen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(N) use efficiency of rice grown in Arkansas.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---1992---</a:t>
                      </a:r>
                      <a:endParaRPr lang="en-US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---2000---</a:t>
                      </a:r>
                      <a:endParaRPr lang="en-US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---2006---</a:t>
                      </a:r>
                      <a:endParaRPr lang="en-US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Total Rice  Acres</a:t>
                      </a:r>
                      <a:r>
                        <a:rPr lang="en-US" baseline="30000" dirty="0" smtClean="0"/>
                        <a:t>§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1,380,000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1,410,000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1,400,000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Total N Fertilizer Applied</a:t>
                      </a:r>
                      <a:r>
                        <a:rPr lang="en-US" baseline="0" dirty="0" smtClean="0"/>
                        <a:t> (lbs)</a:t>
                      </a:r>
                      <a:r>
                        <a:rPr lang="en-US" baseline="30000" dirty="0" smtClean="0"/>
                        <a:t>§</a:t>
                      </a:r>
                      <a:r>
                        <a:rPr lang="en-US" baseline="0" dirty="0" smtClean="0"/>
                        <a:t>        </a:t>
                      </a:r>
                      <a:r>
                        <a:rPr lang="en-US" baseline="0" dirty="0" smtClean="0"/>
                        <a:t>      </a:t>
                      </a:r>
                      <a:r>
                        <a:rPr lang="en-US" b="1" i="1" baseline="0" dirty="0" smtClean="0"/>
                        <a:t>A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197,340,000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204,450,000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288,400,000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Average N </a:t>
                      </a:r>
                      <a:r>
                        <a:rPr lang="en-US" dirty="0" smtClean="0"/>
                        <a:t>fertilizer Applied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lbs</a:t>
                      </a:r>
                      <a:r>
                        <a:rPr lang="en-US" baseline="0" dirty="0" smtClean="0"/>
                        <a:t>/ac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§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Total Rice</a:t>
                      </a:r>
                      <a:r>
                        <a:rPr lang="en-US" baseline="0" dirty="0" smtClean="0"/>
                        <a:t> Yield (</a:t>
                      </a:r>
                      <a:r>
                        <a:rPr lang="en-US" baseline="0" dirty="0" err="1" smtClean="0"/>
                        <a:t>lbs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§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7,590,000,000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8,615,100,000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9,660,000,000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Percent N in Rice</a:t>
                      </a:r>
                      <a:r>
                        <a:rPr lang="en-US" baseline="0" dirty="0" smtClean="0"/>
                        <a:t> Grain</a:t>
                      </a:r>
                      <a:r>
                        <a:rPr lang="en-US" baseline="30000" dirty="0" smtClean="0"/>
                        <a:t>†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Total N</a:t>
                      </a:r>
                      <a:r>
                        <a:rPr lang="en-US" baseline="0" dirty="0" smtClean="0"/>
                        <a:t> Removed in Grain (lbs)</a:t>
                      </a:r>
                      <a:r>
                        <a:rPr lang="en-US" baseline="30000" dirty="0" smtClean="0"/>
                        <a:t>§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98,670,000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111,996,300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125,580,000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 Removed</a:t>
                      </a:r>
                      <a:r>
                        <a:rPr lang="en-US" baseline="0" dirty="0" smtClean="0"/>
                        <a:t> from Soil (lbs)</a:t>
                      </a:r>
                      <a:r>
                        <a:rPr lang="en-US" baseline="30000" dirty="0" smtClean="0"/>
                        <a:t>‡</a:t>
                      </a:r>
                      <a:endParaRPr lang="en-US" baseline="300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47,361,600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53,758,224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60,278,400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 Removed from Fertilizer (</a:t>
                      </a:r>
                      <a:r>
                        <a:rPr lang="en-US" dirty="0" err="1" smtClean="0"/>
                        <a:t>lbs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30000" dirty="0" smtClean="0"/>
                        <a:t>§</a:t>
                      </a:r>
                      <a:r>
                        <a:rPr lang="en-US" dirty="0" smtClean="0"/>
                        <a:t>      </a:t>
                      </a:r>
                      <a:r>
                        <a:rPr lang="en-US" dirty="0" smtClean="0"/>
                        <a:t>    </a:t>
                      </a:r>
                      <a:r>
                        <a:rPr lang="en-US" b="1" i="1" dirty="0" smtClean="0"/>
                        <a:t>B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51,308,400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58,238,076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65,301,600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Efficiency (%)</a:t>
                      </a:r>
                      <a:r>
                        <a:rPr lang="en-US" baseline="0" dirty="0" smtClean="0"/>
                        <a:t>                    </a:t>
                      </a:r>
                      <a:r>
                        <a:rPr lang="en-US" b="1" i="1" baseline="0" dirty="0" smtClean="0"/>
                        <a:t>[B/A] X 100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26</a:t>
                      </a:r>
                      <a:endParaRPr lang="en-US" sz="20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28</a:t>
                      </a:r>
                      <a:endParaRPr lang="en-US" sz="20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23</a:t>
                      </a:r>
                      <a:endParaRPr lang="en-US" sz="20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gridSpan="7">
                  <a:txBody>
                    <a:bodyPr/>
                    <a:lstStyle/>
                    <a:p>
                      <a:pPr algn="l"/>
                      <a:endParaRPr lang="en-US" baseline="30000" dirty="0" smtClean="0"/>
                    </a:p>
                    <a:p>
                      <a:pPr algn="l"/>
                      <a:r>
                        <a:rPr lang="en-US" baseline="30000" dirty="0" smtClean="0"/>
                        <a:t>§</a:t>
                      </a:r>
                      <a:r>
                        <a:rPr lang="en-US" baseline="0" dirty="0" smtClean="0"/>
                        <a:t>http://www.nass.usda.gov</a:t>
                      </a:r>
                      <a:endParaRPr lang="en-US" baseline="30000" dirty="0" smtClean="0"/>
                    </a:p>
                    <a:p>
                      <a:pPr algn="l"/>
                      <a:endParaRPr lang="en-US" baseline="30000" dirty="0" smtClean="0"/>
                    </a:p>
                    <a:p>
                      <a:pPr algn="l"/>
                      <a:r>
                        <a:rPr lang="en-US" baseline="30000" dirty="0" smtClean="0"/>
                        <a:t>†</a:t>
                      </a:r>
                      <a:r>
                        <a:rPr lang="en-US" baseline="0" dirty="0" smtClean="0"/>
                        <a:t>http://plants.usda.gov/NPK/main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7">
                  <a:txBody>
                    <a:bodyPr/>
                    <a:lstStyle/>
                    <a:p>
                      <a:pPr algn="l"/>
                      <a:r>
                        <a:rPr lang="en-US" baseline="30000" dirty="0" smtClean="0"/>
                        <a:t>‡</a:t>
                      </a:r>
                      <a:r>
                        <a:rPr lang="en-US" baseline="0" dirty="0" smtClean="0"/>
                        <a:t> Calculated using a factor of 0.48; determined from multiple N fertility trials in Arkansas.</a:t>
                      </a:r>
                      <a:endParaRPr lang="en-US" baseline="300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999833" y="2133600"/>
            <a:ext cx="1219200" cy="3429000"/>
            <a:chOff x="7924800" y="2133600"/>
            <a:chExt cx="1219200" cy="3429000"/>
          </a:xfrm>
        </p:grpSpPr>
        <p:grpSp>
          <p:nvGrpSpPr>
            <p:cNvPr id="20" name="Group 19"/>
            <p:cNvGrpSpPr/>
            <p:nvPr/>
          </p:nvGrpSpPr>
          <p:grpSpPr>
            <a:xfrm>
              <a:off x="7924800" y="2133600"/>
              <a:ext cx="1219200" cy="685800"/>
              <a:chOff x="7924800" y="2133600"/>
              <a:chExt cx="1219200" cy="6858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7924800" y="2133600"/>
                <a:ext cx="685800" cy="685800"/>
                <a:chOff x="7924800" y="2133600"/>
                <a:chExt cx="685800" cy="685800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7924800" y="2133600"/>
                  <a:ext cx="685800" cy="6858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" name="Straight Connector 6"/>
                <p:cNvCxnSpPr>
                  <a:stCxn id="5" idx="3"/>
                  <a:endCxn id="5" idx="7"/>
                </p:cNvCxnSpPr>
                <p:nvPr/>
              </p:nvCxnSpPr>
              <p:spPr>
                <a:xfrm flipV="1">
                  <a:off x="8025233" y="2234033"/>
                  <a:ext cx="484934" cy="484934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/>
              <p:cNvSpPr txBox="1"/>
              <p:nvPr/>
            </p:nvSpPr>
            <p:spPr>
              <a:xfrm>
                <a:off x="8610600" y="22860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150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924800" y="4876800"/>
              <a:ext cx="1219200" cy="685800"/>
              <a:chOff x="7924800" y="2133600"/>
              <a:chExt cx="1219200" cy="685800"/>
            </a:xfrm>
          </p:grpSpPr>
          <p:grpSp>
            <p:nvGrpSpPr>
              <p:cNvPr id="22" name="Group 8"/>
              <p:cNvGrpSpPr/>
              <p:nvPr/>
            </p:nvGrpSpPr>
            <p:grpSpPr>
              <a:xfrm>
                <a:off x="7924800" y="2133600"/>
                <a:ext cx="685800" cy="685800"/>
                <a:chOff x="7924800" y="2133600"/>
                <a:chExt cx="685800" cy="68580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7924800" y="2133600"/>
                  <a:ext cx="685800" cy="6858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4" idx="3"/>
                  <a:endCxn id="24" idx="7"/>
                </p:cNvCxnSpPr>
                <p:nvPr/>
              </p:nvCxnSpPr>
              <p:spPr>
                <a:xfrm flipV="1">
                  <a:off x="8025233" y="2234033"/>
                  <a:ext cx="484934" cy="484934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8610600" y="22860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31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NUE in 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Reduce Two Major Loss Mechanisms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Volatilization and Nitrification/</a:t>
            </a:r>
            <a:r>
              <a:rPr lang="en-US" dirty="0" err="1" smtClean="0"/>
              <a:t>Denitrification</a:t>
            </a:r>
            <a:endParaRPr lang="en-US" dirty="0" smtClean="0"/>
          </a:p>
          <a:p>
            <a:pPr lvl="2"/>
            <a:r>
              <a:rPr lang="en-US" dirty="0" smtClean="0"/>
              <a:t>Urease and nitrification inhibitors</a:t>
            </a:r>
          </a:p>
          <a:p>
            <a:pPr lvl="2"/>
            <a:r>
              <a:rPr lang="en-US" dirty="0" smtClean="0"/>
              <a:t>Quickly applying flood water to achieve anaerobic conditions</a:t>
            </a:r>
          </a:p>
          <a:p>
            <a:pPr lvl="2"/>
            <a:r>
              <a:rPr lang="en-US" dirty="0" smtClean="0"/>
              <a:t>Maintaining flood water to keep anaerobic conditions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6875" t="38000" r="15000" b="9000"/>
          <a:stretch>
            <a:fillRect/>
          </a:stretch>
        </p:blipFill>
        <p:spPr bwMode="auto">
          <a:xfrm>
            <a:off x="1447800" y="1135797"/>
            <a:ext cx="6324600" cy="435329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4709" y="855423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Yoshida and Hasegawa (1982)</a:t>
            </a:r>
            <a:endParaRPr lang="en-US" sz="1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30934" y="120134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Rice Root Density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56388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Because of the extensive root system of rice, the crop is able to accommodate for not being able to take up NO</a:t>
            </a:r>
            <a:r>
              <a:rPr lang="en-US" baseline="-25000" dirty="0" smtClean="0"/>
              <a:t>3</a:t>
            </a:r>
            <a:r>
              <a:rPr lang="en-US" dirty="0" smtClean="0"/>
              <a:t> via mass 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205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Increasing NUE in Rice</vt:lpstr>
      <vt:lpstr>PowerPoint Presentation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Traci Naile</dc:creator>
  <cp:lastModifiedBy>Jacob</cp:lastModifiedBy>
  <cp:revision>20</cp:revision>
  <dcterms:created xsi:type="dcterms:W3CDTF">2012-02-18T04:07:16Z</dcterms:created>
  <dcterms:modified xsi:type="dcterms:W3CDTF">2012-02-19T18:07:52Z</dcterms:modified>
</cp:coreProperties>
</file>