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1"/>
  </p:notes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63" r:id="rId21"/>
    <p:sldId id="306" r:id="rId22"/>
    <p:sldId id="307" r:id="rId23"/>
    <p:sldId id="308" r:id="rId24"/>
    <p:sldId id="279" r:id="rId25"/>
    <p:sldId id="280" r:id="rId26"/>
    <p:sldId id="281" r:id="rId27"/>
    <p:sldId id="282" r:id="rId28"/>
    <p:sldId id="283" r:id="rId29"/>
    <p:sldId id="284" r:id="rId30"/>
    <p:sldId id="285" r:id="rId31"/>
    <p:sldId id="316" r:id="rId32"/>
    <p:sldId id="317" r:id="rId33"/>
    <p:sldId id="318" r:id="rId34"/>
    <p:sldId id="319" r:id="rId35"/>
    <p:sldId id="333" r:id="rId36"/>
    <p:sldId id="320" r:id="rId37"/>
    <p:sldId id="32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9" r:id="rId53"/>
    <p:sldId id="310" r:id="rId54"/>
    <p:sldId id="311" r:id="rId55"/>
    <p:sldId id="332" r:id="rId56"/>
    <p:sldId id="313" r:id="rId57"/>
    <p:sldId id="314" r:id="rId58"/>
    <p:sldId id="315" r:id="rId59"/>
    <p:sldId id="322" r:id="rId60"/>
    <p:sldId id="323" r:id="rId61"/>
    <p:sldId id="324" r:id="rId62"/>
    <p:sldId id="325" r:id="rId63"/>
    <p:sldId id="326" r:id="rId64"/>
    <p:sldId id="327" r:id="rId65"/>
    <p:sldId id="328" r:id="rId66"/>
    <p:sldId id="329" r:id="rId67"/>
    <p:sldId id="330" r:id="rId68"/>
    <p:sldId id="334" r:id="rId69"/>
    <p:sldId id="33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73" autoAdjust="0"/>
  </p:normalViewPr>
  <p:slideViewPr>
    <p:cSldViewPr>
      <p:cViewPr>
        <p:scale>
          <a:sx n="100" d="100"/>
          <a:sy n="100" d="100"/>
        </p:scale>
        <p:origin x="-1860" y="-582"/>
      </p:cViewPr>
      <p:guideLst>
        <p:guide orient="horz" pos="2160"/>
        <p:guide pos="2880"/>
      </p:guideLst>
    </p:cSldViewPr>
  </p:slideViewPr>
  <p:outlineViewPr>
    <p:cViewPr>
      <p:scale>
        <a:sx n="33" d="100"/>
        <a:sy n="33" d="100"/>
      </p:scale>
      <p:origin x="0" y="1946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34A2BF-1D40-4FEB-AFD0-D5C4494ED171}" type="datetimeFigureOut">
              <a:rPr lang="en-US" smtClean="0"/>
              <a:pPr/>
              <a:t>3/9/2012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05B70-6E40-4BDC-86A2-85CE78402A25}" type="slidenum">
              <a:rPr lang="en-US" smtClean="0"/>
              <a:pPr/>
              <a:t>‹#›</a:t>
            </a:fld>
            <a:endParaRPr lang="en-US"/>
          </a:p>
        </p:txBody>
      </p:sp>
    </p:spTree>
    <p:extLst>
      <p:ext uri="{BB962C8B-B14F-4D97-AF65-F5344CB8AC3E}">
        <p14:creationId xmlns:p14="http://schemas.microsoft.com/office/powerpoint/2010/main" val="154004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gclassroom.org/kids/stats/oklahoma.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agcensus.usda.gov/index.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05B70-6E40-4BDC-86A2-85CE78402A25}" type="slidenum">
              <a:rPr lang="en-US" smtClean="0"/>
              <a:pPr/>
              <a:t>1</a:t>
            </a:fld>
            <a:endParaRPr lang="en-US"/>
          </a:p>
        </p:txBody>
      </p:sp>
    </p:spTree>
    <p:extLst>
      <p:ext uri="{BB962C8B-B14F-4D97-AF65-F5344CB8AC3E}">
        <p14:creationId xmlns:p14="http://schemas.microsoft.com/office/powerpoint/2010/main" val="244011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3B78F87-BB00-4DD5-9D5F-1CD5FE648401}" type="slidenum">
              <a:rPr lang="en-US"/>
              <a:pPr eaLnBrk="1" hangingPunct="1"/>
              <a:t>39</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3F827-8DC6-4080-8511-61774ADDEBE2}" type="slidenum">
              <a:rPr lang="en-US" smtClean="0"/>
              <a:pPr/>
              <a:t>51</a:t>
            </a:fld>
            <a:endParaRPr lang="en-US"/>
          </a:p>
        </p:txBody>
      </p:sp>
    </p:spTree>
    <p:extLst>
      <p:ext uri="{BB962C8B-B14F-4D97-AF65-F5344CB8AC3E}">
        <p14:creationId xmlns:p14="http://schemas.microsoft.com/office/powerpoint/2010/main" val="383757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Terrace</a:t>
            </a:r>
            <a:r>
              <a:rPr lang="en-US" baseline="0" dirty="0" smtClean="0"/>
              <a:t> farming is a common practice in mid-hills of Nepal. Agriculture in this region is </a:t>
            </a:r>
            <a:r>
              <a:rPr lang="en-US" baseline="0" dirty="0" err="1" smtClean="0"/>
              <a:t>rainfed</a:t>
            </a:r>
            <a:r>
              <a:rPr lang="en-US" baseline="0" dirty="0" smtClean="0"/>
              <a:t> and subsistence. Paddy is usually grown up to 1400 m above sea level. Major crop in this region include wheat, maize, and millet.</a:t>
            </a:r>
          </a:p>
          <a:p>
            <a:endParaRPr lang="en-US" baseline="0" dirty="0" smtClean="0"/>
          </a:p>
          <a:p>
            <a:r>
              <a:rPr lang="en-US" baseline="0" dirty="0" smtClean="0"/>
              <a:t>Image source from top to bottom</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dirty="0" smtClean="0"/>
              <a:t>http://mlhuynh.files.wordpress.com/2007/10/nepal_terracing.JPG</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dirty="0" smtClean="0"/>
              <a:t>http://wpcontent.answcdn.com/wikipedia/commons/thumb/2/23/Millet_fields_in_Annapurna.png/240px-Millet_fields_in_Annapurna.png</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dirty="0" smtClean="0"/>
              <a:t>http://www.swiss-cooperation.admin.ch/nepal/en/Home/pictures/nepal/nrm/en_maize_hill.jpg</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dirty="0" smtClean="0"/>
              <a:t>http://1.bp.blogspot.com/-h7U6nq2E4EY/TkvOlbL2SPI/AAAAAAAAPCs/_9sHv8rv4aA/s1600/800px-Planting_Paddy_Nepal.jpg</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683F827-8DC6-4080-8511-61774ADDEBE2}" type="slidenum">
              <a:rPr lang="en-US" smtClean="0"/>
              <a:pPr/>
              <a:t>52</a:t>
            </a:fld>
            <a:endParaRPr lang="en-US"/>
          </a:p>
        </p:txBody>
      </p:sp>
    </p:spTree>
    <p:extLst>
      <p:ext uri="{BB962C8B-B14F-4D97-AF65-F5344CB8AC3E}">
        <p14:creationId xmlns:p14="http://schemas.microsoft.com/office/powerpoint/2010/main" val="222443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Southern Nepal is characterized by plains. This region is also known as the bread basket of the country. Soils in these regions are alluvial and very fertile. Crops grown in this region include rice, maize, sugarcane, mustard etc. Access to irrigation and market has facilitated commercial agriculture in this region.</a:t>
            </a:r>
          </a:p>
          <a:p>
            <a:endParaRPr lang="en-US" baseline="0" dirty="0" smtClean="0"/>
          </a:p>
          <a:p>
            <a:r>
              <a:rPr lang="en-US" baseline="0" dirty="0" smtClean="0"/>
              <a:t>Image sources:</a:t>
            </a:r>
          </a:p>
          <a:p>
            <a:endParaRPr lang="en-US" baseline="0" dirty="0" smtClean="0"/>
          </a:p>
          <a:p>
            <a:pPr marL="228600" indent="-228600">
              <a:buAutoNum type="alphaLcParenR"/>
            </a:pPr>
            <a:r>
              <a:rPr lang="en-US" baseline="0" dirty="0" smtClean="0"/>
              <a:t>http://www.everestuncensored.org/Hiking/07202008/thumb/43%20Agriculture%20%20%20Its%20still%20the%20main%20occupation%20of%20Nepal.jpg</a:t>
            </a:r>
          </a:p>
          <a:p>
            <a:pPr marL="228600" indent="-228600">
              <a:buAutoNum type="alphaLcParenR"/>
            </a:pPr>
            <a:r>
              <a:rPr lang="en-US" baseline="0" dirty="0" smtClean="0"/>
              <a:t>http://www.everestuncensored.org/Hiking/07202008/thumb/43%20Agriculture%20%20%20Its%20still%20the%20main%20occupation%20of%20Nepal.jpg</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baseline="0" dirty="0" smtClean="0"/>
              <a:t>http://2.bp.blogspot.com/-c8jj8pjdU4M/TcF5okzlEjI/AAAAAAAABug/atXfxhvlkhA/s1600/IMG_0487a+%2528Custom%2529.JPG</a:t>
            </a:r>
          </a:p>
          <a:p>
            <a:pPr marL="228600" indent="-228600">
              <a:buAutoNum type="alphaLcParenR"/>
            </a:pPr>
            <a:endParaRPr lang="en-US" baseline="0" dirty="0" smtClean="0"/>
          </a:p>
          <a:p>
            <a:pPr marL="228600" indent="-228600">
              <a:buAutoNum type="alphaLcParenR"/>
            </a:pPr>
            <a:endParaRPr lang="en-US" dirty="0"/>
          </a:p>
        </p:txBody>
      </p:sp>
      <p:sp>
        <p:nvSpPr>
          <p:cNvPr id="4" name="Slide Number Placeholder 3"/>
          <p:cNvSpPr>
            <a:spLocks noGrp="1"/>
          </p:cNvSpPr>
          <p:nvPr>
            <p:ph type="sldNum" sz="quarter" idx="10"/>
          </p:nvPr>
        </p:nvSpPr>
        <p:spPr/>
        <p:txBody>
          <a:bodyPr/>
          <a:lstStyle/>
          <a:p>
            <a:fld id="{7683F827-8DC6-4080-8511-61774ADDEBE2}" type="slidenum">
              <a:rPr lang="en-US" smtClean="0"/>
              <a:pPr/>
              <a:t>53</a:t>
            </a:fld>
            <a:endParaRPr lang="en-US"/>
          </a:p>
        </p:txBody>
      </p:sp>
    </p:spTree>
    <p:extLst>
      <p:ext uri="{BB962C8B-B14F-4D97-AF65-F5344CB8AC3E}">
        <p14:creationId xmlns:p14="http://schemas.microsoft.com/office/powerpoint/2010/main" val="2224439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83F827-8DC6-4080-8511-61774ADDEBE2}" type="slidenum">
              <a:rPr lang="en-US" smtClean="0"/>
              <a:t>54</a:t>
            </a:fld>
            <a:endParaRPr lang="en-US"/>
          </a:p>
        </p:txBody>
      </p:sp>
    </p:spTree>
    <p:extLst>
      <p:ext uri="{BB962C8B-B14F-4D97-AF65-F5344CB8AC3E}">
        <p14:creationId xmlns:p14="http://schemas.microsoft.com/office/powerpoint/2010/main" val="244419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605B70-6E40-4BDC-86A2-85CE78402A25}" type="slidenum">
              <a:rPr lang="en-US" smtClean="0"/>
              <a:pPr/>
              <a:t>55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endParaRPr lang="en-US" dirty="0" smtClean="0">
              <a:latin typeface="Times New Roman" pitchFamily="1" charset="0"/>
            </a:endParaRPr>
          </a:p>
        </p:txBody>
      </p:sp>
      <p:sp>
        <p:nvSpPr>
          <p:cNvPr id="12292" name="Slide Number Placeholder 3"/>
          <p:cNvSpPr>
            <a:spLocks noGrp="1"/>
          </p:cNvSpPr>
          <p:nvPr>
            <p:ph type="sldNum" sz="quarter" idx="5"/>
          </p:nvPr>
        </p:nvSpPr>
        <p:spPr>
          <a:noFill/>
        </p:spPr>
        <p:txBody>
          <a:bodyPr/>
          <a:lstStyle/>
          <a:p>
            <a:fld id="{BBD63E78-45FA-4454-8037-541BBBE4960A}" type="slidenum">
              <a:rPr lang="en-US" smtClean="0"/>
              <a:pPr/>
              <a:t>56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p:spPr>
        <p:txBody>
          <a:bodyPr/>
          <a:lstStyle/>
          <a:p>
            <a:endParaRPr lang="en-US" dirty="0" smtClean="0">
              <a:latin typeface="Times New Roman" pitchFamily="1" charset="0"/>
            </a:endParaRPr>
          </a:p>
        </p:txBody>
      </p:sp>
      <p:sp>
        <p:nvSpPr>
          <p:cNvPr id="13316" name="Slide Number Placeholder 3"/>
          <p:cNvSpPr>
            <a:spLocks noGrp="1"/>
          </p:cNvSpPr>
          <p:nvPr>
            <p:ph type="sldNum" sz="quarter" idx="5"/>
          </p:nvPr>
        </p:nvSpPr>
        <p:spPr>
          <a:noFill/>
        </p:spPr>
        <p:txBody>
          <a:bodyPr/>
          <a:lstStyle/>
          <a:p>
            <a:fld id="{99292AA8-0AE6-4E9B-A9C2-03A1317CE319}" type="slidenum">
              <a:rPr lang="en-US" smtClean="0"/>
              <a:pPr/>
              <a:t>57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7F2B041-F310-46CF-82A3-F3D2EF28E685}" type="slidenum">
              <a:rPr lang="es-ES" smtClean="0"/>
              <a:pPr/>
              <a:t>63</a:t>
            </a:fld>
            <a:endParaRPr lang="es-ES" smtClean="0"/>
          </a:p>
        </p:txBody>
      </p:sp>
      <p:sp>
        <p:nvSpPr>
          <p:cNvPr id="7"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DF11CD3-3893-478A-8373-F13817270E76}" type="slidenum">
              <a:rPr lang="es-ES" sz="1200">
                <a:latin typeface="+mn-lt"/>
              </a:rPr>
              <a:pPr algn="r" fontAlgn="auto">
                <a:spcBef>
                  <a:spcPts val="0"/>
                </a:spcBef>
                <a:spcAft>
                  <a:spcPts val="0"/>
                </a:spcAft>
                <a:defRPr/>
              </a:pPr>
              <a:t>63</a:t>
            </a:fld>
            <a:endParaRPr lang="es-ES" sz="1200">
              <a:latin typeface="+mn-lt"/>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p:spPr>
        <p:txBody>
          <a:bodyPr/>
          <a:lstStyle/>
          <a:p>
            <a:r>
              <a:rPr lang="en-AU" dirty="0" smtClean="0"/>
              <a:t>As the figure shows, No till in Argentina has developed since AAPRESID’s foundation at a very rapid rate, even before GMO crops adoption.</a:t>
            </a:r>
          </a:p>
          <a:p>
            <a:r>
              <a:rPr lang="en-AU" dirty="0" smtClean="0"/>
              <a:t>Two years ago, there was </a:t>
            </a:r>
            <a:r>
              <a:rPr lang="en-AU" b="1" dirty="0" smtClean="0"/>
              <a:t>already</a:t>
            </a:r>
            <a:r>
              <a:rPr lang="en-AU" dirty="0" smtClean="0"/>
              <a:t> almost 20 million hectares under NT, that represent about 70% of the total cropped area.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t>
            </a:r>
          </a:p>
          <a:p>
            <a:r>
              <a:rPr lang="en-US" dirty="0" smtClean="0">
                <a:hlinkClick r:id="rId3"/>
              </a:rPr>
              <a:t>http://www.agclassroom.org/kids/stats/oklahoma.pdf</a:t>
            </a:r>
            <a:endParaRPr lang="en-US" dirty="0" smtClean="0"/>
          </a:p>
          <a:p>
            <a:r>
              <a:rPr lang="en-US" dirty="0" smtClean="0">
                <a:hlinkClick r:id="rId4"/>
              </a:rPr>
              <a:t>Http://www.agcensus.usda.gov/index.php</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E605B70-6E40-4BDC-86A2-85CE78402A25}" type="slidenum">
              <a:rPr lang="en-US" smtClean="0"/>
              <a:pPr/>
              <a:t>3</a:t>
            </a:fld>
            <a:endParaRPr lang="en-US"/>
          </a:p>
        </p:txBody>
      </p:sp>
    </p:spTree>
    <p:extLst>
      <p:ext uri="{BB962C8B-B14F-4D97-AF65-F5344CB8AC3E}">
        <p14:creationId xmlns:p14="http://schemas.microsoft.com/office/powerpoint/2010/main" val="192007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Winter Wheat</a:t>
            </a:r>
            <a:endParaRPr lang="en-US" dirty="0"/>
          </a:p>
        </p:txBody>
      </p:sp>
      <p:sp>
        <p:nvSpPr>
          <p:cNvPr id="4" name="Slide Number Placeholder 3"/>
          <p:cNvSpPr>
            <a:spLocks noGrp="1"/>
          </p:cNvSpPr>
          <p:nvPr>
            <p:ph type="sldNum" sz="quarter" idx="10"/>
          </p:nvPr>
        </p:nvSpPr>
        <p:spPr/>
        <p:txBody>
          <a:bodyPr/>
          <a:lstStyle/>
          <a:p>
            <a:fld id="{D549710F-13A4-435D-85A7-C4C962CF1DEE}" type="slidenum">
              <a:rPr lang="en-US" smtClean="0"/>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Corn</a:t>
            </a:r>
            <a:endParaRPr lang="en-US" dirty="0"/>
          </a:p>
        </p:txBody>
      </p:sp>
      <p:sp>
        <p:nvSpPr>
          <p:cNvPr id="4" name="Slide Number Placeholder 3"/>
          <p:cNvSpPr>
            <a:spLocks noGrp="1"/>
          </p:cNvSpPr>
          <p:nvPr>
            <p:ph type="sldNum" sz="quarter" idx="10"/>
          </p:nvPr>
        </p:nvSpPr>
        <p:spPr/>
        <p:txBody>
          <a:bodyPr/>
          <a:lstStyle/>
          <a:p>
            <a:fld id="{D549710F-13A4-435D-85A7-C4C962CF1DEE}"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Cow</a:t>
            </a:r>
            <a:r>
              <a:rPr lang="en-US" baseline="0" dirty="0" smtClean="0"/>
              <a:t> calf operation on </a:t>
            </a:r>
            <a:r>
              <a:rPr lang="en-US" baseline="0" dirty="0" err="1" smtClean="0"/>
              <a:t>bermudagrass</a:t>
            </a:r>
            <a:r>
              <a:rPr lang="en-US" baseline="0" dirty="0" smtClean="0"/>
              <a:t> pasture in Custer County, Oklahoma.</a:t>
            </a:r>
            <a:endParaRPr lang="en-US" dirty="0"/>
          </a:p>
        </p:txBody>
      </p:sp>
      <p:sp>
        <p:nvSpPr>
          <p:cNvPr id="4" name="Slide Number Placeholder 3"/>
          <p:cNvSpPr>
            <a:spLocks noGrp="1"/>
          </p:cNvSpPr>
          <p:nvPr>
            <p:ph type="sldNum" sz="quarter" idx="10"/>
          </p:nvPr>
        </p:nvSpPr>
        <p:spPr/>
        <p:txBody>
          <a:bodyPr/>
          <a:lstStyle/>
          <a:p>
            <a:fld id="{82462D45-1892-4127-A2EC-D453CC60CC3F}" type="slidenum">
              <a:rPr lang="en-US" smtClean="0"/>
              <a:pPr/>
              <a:t>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Conservation tillage peanuts Custer County,</a:t>
            </a:r>
            <a:r>
              <a:rPr lang="en-US" baseline="0" dirty="0" smtClean="0"/>
              <a:t> Oklahoma. </a:t>
            </a:r>
          </a:p>
          <a:p>
            <a:endParaRPr lang="en-US" baseline="0" dirty="0" smtClean="0"/>
          </a:p>
          <a:p>
            <a:r>
              <a:rPr lang="en-US" baseline="0" dirty="0" smtClean="0"/>
              <a:t>Crop Rotation=Conservation tilled peanuts-&gt; conventionally tilled wheat -&gt; no-till sorghum -&gt; fallow</a:t>
            </a:r>
          </a:p>
        </p:txBody>
      </p:sp>
      <p:sp>
        <p:nvSpPr>
          <p:cNvPr id="4" name="Slide Number Placeholder 3"/>
          <p:cNvSpPr>
            <a:spLocks noGrp="1"/>
          </p:cNvSpPr>
          <p:nvPr>
            <p:ph type="sldNum" sz="quarter" idx="10"/>
          </p:nvPr>
        </p:nvSpPr>
        <p:spPr/>
        <p:txBody>
          <a:bodyPr/>
          <a:lstStyle/>
          <a:p>
            <a:fld id="{82462D45-1892-4127-A2EC-D453CC60CC3F}"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605B70-6E40-4BDC-86A2-85CE78402A25}"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Southern Indiana varies because it was never covered in glaciers,</a:t>
            </a:r>
            <a:r>
              <a:rPr lang="en-US" baseline="0" dirty="0" smtClean="0"/>
              <a:t> but the melting ice created rivers and hills. Shaped limestone, so caves are only found in the southern part of the state. </a:t>
            </a:r>
            <a:endParaRPr lang="en-US" dirty="0"/>
          </a:p>
        </p:txBody>
      </p:sp>
      <p:sp>
        <p:nvSpPr>
          <p:cNvPr id="4" name="Slide Number Placeholder 3"/>
          <p:cNvSpPr>
            <a:spLocks noGrp="1"/>
          </p:cNvSpPr>
          <p:nvPr>
            <p:ph type="sldNum" sz="quarter" idx="10"/>
          </p:nvPr>
        </p:nvSpPr>
        <p:spPr/>
        <p:txBody>
          <a:bodyPr/>
          <a:lstStyle/>
          <a:p>
            <a:fld id="{DC9D95A3-1D63-493D-B43E-EF57F3692FB4}" type="slidenum">
              <a:rPr lang="en-US" smtClean="0"/>
              <a:pPr/>
              <a:t>35</a:t>
            </a:fld>
            <a:endParaRPr lang="en-US"/>
          </a:p>
        </p:txBody>
      </p:sp>
    </p:spTree>
    <p:extLst>
      <p:ext uri="{BB962C8B-B14F-4D97-AF65-F5344CB8AC3E}">
        <p14:creationId xmlns:p14="http://schemas.microsoft.com/office/powerpoint/2010/main" val="357365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Rensselaer series-5%</a:t>
            </a:r>
            <a:endParaRPr lang="en-US" dirty="0"/>
          </a:p>
        </p:txBody>
      </p:sp>
      <p:sp>
        <p:nvSpPr>
          <p:cNvPr id="4" name="Slide Number Placeholder 3"/>
          <p:cNvSpPr>
            <a:spLocks noGrp="1"/>
          </p:cNvSpPr>
          <p:nvPr>
            <p:ph type="sldNum" sz="quarter" idx="10"/>
          </p:nvPr>
        </p:nvSpPr>
        <p:spPr/>
        <p:txBody>
          <a:bodyPr/>
          <a:lstStyle/>
          <a:p>
            <a:fld id="{DC9D95A3-1D63-493D-B43E-EF57F3692FB4}" type="slidenum">
              <a:rPr lang="en-US" smtClean="0"/>
              <a:pPr/>
              <a:t>36</a:t>
            </a:fld>
            <a:endParaRPr lang="en-US"/>
          </a:p>
        </p:txBody>
      </p:sp>
    </p:spTree>
    <p:extLst>
      <p:ext uri="{BB962C8B-B14F-4D97-AF65-F5344CB8AC3E}">
        <p14:creationId xmlns:p14="http://schemas.microsoft.com/office/powerpoint/2010/main" val="301283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81DA5F1-76D1-4F67-90FF-01B595E611D9}" type="datetimeFigureOut">
              <a:rPr lang="en-US" smtClean="0"/>
              <a:pPr/>
              <a:t>3/9/2012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5D1A69F-DF73-4458-9064-4DEBA72C20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833891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4966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19444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148205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1DA5F1-76D1-4F67-90FF-01B595E611D9}" type="datetimeFigureOut">
              <a:rPr lang="en-US" smtClean="0"/>
              <a:pPr/>
              <a:t>3/9/2012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983567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1DA5F1-76D1-4F67-90FF-01B595E611D9}" type="datetimeFigureOut">
              <a:rPr lang="en-US" smtClean="0"/>
              <a:pPr/>
              <a:t>3/9/2012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1762720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DA5F1-76D1-4F67-90FF-01B595E611D9}" type="datetimeFigureOut">
              <a:rPr lang="en-US" smtClean="0"/>
              <a:pPr/>
              <a:t>3/9/2012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033346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323386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043680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44338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extLst>
      <p:ext uri="{BB962C8B-B14F-4D97-AF65-F5344CB8AC3E}">
        <p14:creationId xmlns:p14="http://schemas.microsoft.com/office/powerpoint/2010/main" val="27143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81DA5F1-76D1-4F67-90FF-01B595E611D9}" type="datetimeFigureOut">
              <a:rPr lang="en-US" smtClean="0"/>
              <a:pPr/>
              <a:t>3/9/2012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1A69F-DF73-4458-9064-4DEBA72C20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81DA5F1-76D1-4F67-90FF-01B595E611D9}" type="datetimeFigureOut">
              <a:rPr lang="en-US" smtClean="0"/>
              <a:pPr/>
              <a:t>3/9/2012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881DA5F1-76D1-4F67-90FF-01B595E611D9}" type="datetimeFigureOut">
              <a:rPr lang="en-US" smtClean="0"/>
              <a:pPr/>
              <a:t>3/9/2012</a:t>
            </a:fld>
            <a:endParaRPr lang="en-US"/>
          </a:p>
        </p:txBody>
      </p:sp>
      <p:sp>
        <p:nvSpPr>
          <p:cNvPr id="8" name="Slide Number Placeholder 7"/>
          <p:cNvSpPr>
            <a:spLocks noGrp="1"/>
          </p:cNvSpPr>
          <p:nvPr>
            <p:ph type="sldNum" sz="quarter" idx="11"/>
          </p:nvPr>
        </p:nvSpPr>
        <p:spPr/>
        <p:txBody>
          <a:bodyPr/>
          <a:lstStyle/>
          <a:p>
            <a:fld id="{E5D1A69F-DF73-4458-9064-4DEBA72C2064}"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DA5F1-76D1-4F67-90FF-01B595E611D9}" type="datetimeFigureOut">
              <a:rPr lang="en-US" smtClean="0"/>
              <a:pPr/>
              <a:t>3/9/2012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5D1A69F-DF73-4458-9064-4DEBA72C20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881DA5F1-76D1-4F67-90FF-01B595E611D9}" type="datetimeFigureOut">
              <a:rPr lang="en-US" smtClean="0"/>
              <a:pPr/>
              <a:t>3/9/2012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1A69F-DF73-4458-9064-4DEBA72C20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81DA5F1-76D1-4F67-90FF-01B595E611D9}" type="datetimeFigureOut">
              <a:rPr lang="en-US" smtClean="0"/>
              <a:pPr/>
              <a:t>3/9/2012</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5D1A69F-DF73-4458-9064-4DEBA72C206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DA5F1-76D1-4F67-90FF-01B595E611D9}" type="datetimeFigureOut">
              <a:rPr lang="en-US" smtClean="0"/>
              <a:pPr/>
              <a:t>3/9/2012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1A69F-DF73-4458-9064-4DEBA72C2064}" type="slidenum">
              <a:rPr lang="en-US" smtClean="0"/>
              <a:pPr/>
              <a:t>‹#›</a:t>
            </a:fld>
            <a:endParaRPr lang="en-US"/>
          </a:p>
        </p:txBody>
      </p:sp>
    </p:spTree>
    <p:extLst>
      <p:ext uri="{BB962C8B-B14F-4D97-AF65-F5344CB8AC3E}">
        <p14:creationId xmlns:p14="http://schemas.microsoft.com/office/powerpoint/2010/main" val="1802801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hyperlink" Target="http://www.city-data.com/county/Carter_County-OK.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jpeg"/><Relationship Id="rId3" Type="http://schemas.openxmlformats.org/officeDocument/2006/relationships/image" Target="../media/image46.gif"/><Relationship Id="rId7" Type="http://schemas.openxmlformats.org/officeDocument/2006/relationships/hyperlink" Target="http://www.noble.org/" TargetMode="External"/><Relationship Id="rId12" Type="http://schemas.openxmlformats.org/officeDocument/2006/relationships/image" Target="../media/image53.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9.jpeg"/><Relationship Id="rId11" Type="http://schemas.openxmlformats.org/officeDocument/2006/relationships/image" Target="../media/image52.jpeg"/><Relationship Id="rId5" Type="http://schemas.openxmlformats.org/officeDocument/2006/relationships/image" Target="../media/image48.jpeg"/><Relationship Id="rId15" Type="http://schemas.openxmlformats.org/officeDocument/2006/relationships/image" Target="../media/image55.jpe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hyperlink" Target="http://intranet.noble.org/" TargetMode="External"/><Relationship Id="rId14" Type="http://schemas.openxmlformats.org/officeDocument/2006/relationships/hyperlink" Target="http://www.forkparty.com/this-goat-is-armed-and-legged-picture/armed-goa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www.devsur.com/wp-content/uploads/2011/03/combine-feeds-into-loader.jpg" TargetMode="External"/><Relationship Id="rId2" Type="http://schemas.openxmlformats.org/officeDocument/2006/relationships/image" Target="../media/image63.jpeg"/><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http://www.flickr.com/photos/stereomania/3990895216/" TargetMode="External"/><Relationship Id="rId7" Type="http://schemas.openxmlformats.org/officeDocument/2006/relationships/image" Target="../media/image70.jpe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gif"/><Relationship Id="rId4" Type="http://schemas.openxmlformats.org/officeDocument/2006/relationships/hyperlink" Target="http://www.flickr.com/photos/sensaos/3247199886/"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7.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7.xml"/><Relationship Id="rId5" Type="http://schemas.openxmlformats.org/officeDocument/2006/relationships/image" Target="../media/image79.emf"/><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2" Type="http://schemas.openxmlformats.org/officeDocument/2006/relationships/hyperlink" Target="http://www.ers.usda.gov/statefacts/IN.HTM"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ww.ers.usda.gov/statefacts/IN.HTM"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ers.usda.gov/statefacts/IN.HT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17.xml"/><Relationship Id="rId6" Type="http://schemas.openxmlformats.org/officeDocument/2006/relationships/image" Target="../media/image90.gif"/><Relationship Id="rId5" Type="http://schemas.openxmlformats.org/officeDocument/2006/relationships/image" Target="../media/image89.jpeg"/><Relationship Id="rId4" Type="http://schemas.openxmlformats.org/officeDocument/2006/relationships/image" Target="../media/image88.gif"/></Relationships>
</file>

<file path=ppt/slides/_rels/slide3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png"/><Relationship Id="rId7" Type="http://schemas.openxmlformats.org/officeDocument/2006/relationships/hyperlink" Target="http://ncsslabdatamart.sc.egov.usda.gov/querypage.aspx"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7.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31.jpeg"/><Relationship Id="rId4" Type="http://schemas.openxmlformats.org/officeDocument/2006/relationships/image" Target="../media/image130.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3.xml"/><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png"/><Relationship Id="rId7" Type="http://schemas.openxmlformats.org/officeDocument/2006/relationships/image" Target="../media/image140.jpeg"/><Relationship Id="rId12" Type="http://schemas.openxmlformats.org/officeDocument/2006/relationships/image" Target="../media/image145.jpeg"/><Relationship Id="rId2" Type="http://schemas.openxmlformats.org/officeDocument/2006/relationships/image" Target="../media/image135.png"/><Relationship Id="rId16" Type="http://schemas.openxmlformats.org/officeDocument/2006/relationships/image" Target="../media/image149.jpeg"/><Relationship Id="rId1" Type="http://schemas.openxmlformats.org/officeDocument/2006/relationships/slideLayout" Target="../slideLayouts/slideLayout13.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5" Type="http://schemas.openxmlformats.org/officeDocument/2006/relationships/image" Target="../media/image148.jpeg"/><Relationship Id="rId10" Type="http://schemas.openxmlformats.org/officeDocument/2006/relationships/image" Target="../media/image143.jpeg"/><Relationship Id="rId4" Type="http://schemas.openxmlformats.org/officeDocument/2006/relationships/image" Target="../media/image137.emf"/><Relationship Id="rId9" Type="http://schemas.openxmlformats.org/officeDocument/2006/relationships/image" Target="../media/image142.jpeg"/><Relationship Id="rId14" Type="http://schemas.openxmlformats.org/officeDocument/2006/relationships/image" Target="../media/image14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60.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37.emf"/><Relationship Id="rId7" Type="http://schemas.openxmlformats.org/officeDocument/2006/relationships/image" Target="../media/image153.jpe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36.png"/><Relationship Id="rId9" Type="http://schemas.openxmlformats.org/officeDocument/2006/relationships/image" Target="../media/image155.jpeg"/></Relationships>
</file>

<file path=ppt/slides/_rels/slide6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36.png"/><Relationship Id="rId7" Type="http://schemas.openxmlformats.org/officeDocument/2006/relationships/image" Target="../media/image161.jpeg"/><Relationship Id="rId2" Type="http://schemas.openxmlformats.org/officeDocument/2006/relationships/image" Target="../media/image137.emf"/><Relationship Id="rId1" Type="http://schemas.openxmlformats.org/officeDocument/2006/relationships/slideLayout" Target="../slideLayouts/slideLayout13.xml"/><Relationship Id="rId6" Type="http://schemas.openxmlformats.org/officeDocument/2006/relationships/image" Target="../media/image160.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png"/><Relationship Id="rId9" Type="http://schemas.openxmlformats.org/officeDocument/2006/relationships/image" Target="../media/image163.jpeg"/></Relationships>
</file>

<file path=ppt/slides/_rels/slide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3.xml"/><Relationship Id="rId5" Type="http://schemas.openxmlformats.org/officeDocument/2006/relationships/image" Target="../media/image171.jpeg"/><Relationship Id="rId4" Type="http://schemas.openxmlformats.org/officeDocument/2006/relationships/image" Target="../media/image170.jpeg"/></Relationships>
</file>

<file path=ppt/slides/_rels/slide6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3.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6.png"/><Relationship Id="rId7" Type="http://schemas.openxmlformats.org/officeDocument/2006/relationships/hyperlink" Target="http://www.youtube.com/watch?v=qh9TP0Vzc1k&amp;feature=related" TargetMode="External"/><Relationship Id="rId12" Type="http://schemas.openxmlformats.org/officeDocument/2006/relationships/image" Target="../media/image184.png"/><Relationship Id="rId2" Type="http://schemas.openxmlformats.org/officeDocument/2006/relationships/image" Target="../media/image175.png"/><Relationship Id="rId1" Type="http://schemas.openxmlformats.org/officeDocument/2006/relationships/slideLayout" Target="../slideLayouts/slideLayout13.xml"/><Relationship Id="rId6" Type="http://schemas.openxmlformats.org/officeDocument/2006/relationships/image" Target="../media/image179.png"/><Relationship Id="rId11" Type="http://schemas.openxmlformats.org/officeDocument/2006/relationships/image" Target="../media/image183.png"/><Relationship Id="rId5" Type="http://schemas.openxmlformats.org/officeDocument/2006/relationships/image" Target="../media/image178.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77.png"/><Relationship Id="rId9" Type="http://schemas.openxmlformats.org/officeDocument/2006/relationships/image" Target="../media/image181.png"/><Relationship Id="rId14" Type="http://schemas.openxmlformats.org/officeDocument/2006/relationships/image" Target="../media/image186.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karche 2010\Kingfisher Sky.jpg"/>
          <p:cNvPicPr>
            <a:picLocks noChangeAspect="1" noChangeArrowheads="1"/>
          </p:cNvPicPr>
          <p:nvPr/>
        </p:nvPicPr>
        <p:blipFill>
          <a:blip r:embed="rId3" cstate="print"/>
          <a:srcRect/>
          <a:stretch>
            <a:fillRect/>
          </a:stretch>
        </p:blipFill>
        <p:spPr bwMode="auto">
          <a:xfrm>
            <a:off x="6019800" y="152400"/>
            <a:ext cx="2971800" cy="222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0" y="838200"/>
            <a:ext cx="2895600" cy="1143000"/>
          </a:xfrm>
        </p:spPr>
        <p:txBody>
          <a:bodyPr>
            <a:normAutofit fontScale="90000"/>
          </a:bodyPr>
          <a:lstStyle/>
          <a:p>
            <a:r>
              <a:rPr lang="en-US" b="1" dirty="0" smtClean="0">
                <a:effectLst>
                  <a:outerShdw blurRad="38100" dist="38100" dir="2700000" algn="tl">
                    <a:srgbClr val="000000">
                      <a:alpha val="43137"/>
                    </a:srgbClr>
                  </a:outerShdw>
                </a:effectLst>
              </a:rPr>
              <a:t>Oklahoma</a:t>
            </a:r>
            <a:br>
              <a:rPr lang="en-US"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By: Katlynn Weathers</a:t>
            </a:r>
            <a:r>
              <a:rPr lang="en-US" dirty="0" smtClean="0"/>
              <a:t>	</a:t>
            </a:r>
            <a:endParaRPr lang="en-US" dirty="0"/>
          </a:p>
        </p:txBody>
      </p:sp>
      <p:sp>
        <p:nvSpPr>
          <p:cNvPr id="5" name="Content Placeholder 4"/>
          <p:cNvSpPr>
            <a:spLocks noGrp="1"/>
          </p:cNvSpPr>
          <p:nvPr>
            <p:ph idx="1"/>
          </p:nvPr>
        </p:nvSpPr>
        <p:spPr>
          <a:xfrm>
            <a:off x="457200" y="2362200"/>
            <a:ext cx="8229600" cy="3763963"/>
          </a:xfrm>
        </p:spPr>
        <p:txBody>
          <a:bodyPr>
            <a:normAutofit/>
          </a:bodyPr>
          <a:lstStyle/>
          <a:p>
            <a:endParaRPr lang="en-US" sz="1700" dirty="0" smtClean="0"/>
          </a:p>
          <a:p>
            <a:r>
              <a:rPr lang="en-US" sz="1700" dirty="0" smtClean="0"/>
              <a:t>Farm Facts from 2007 Census of Agriculture</a:t>
            </a:r>
          </a:p>
          <a:p>
            <a:r>
              <a:rPr lang="en-US" sz="1700" dirty="0" smtClean="0"/>
              <a:t>Approximate total land area (Acres) – 43,905,445</a:t>
            </a:r>
          </a:p>
          <a:p>
            <a:r>
              <a:rPr lang="en-US" sz="1700" dirty="0" smtClean="0"/>
              <a:t>Total Farm land – 35,087,269</a:t>
            </a:r>
          </a:p>
          <a:p>
            <a:r>
              <a:rPr lang="en-US" sz="1700" dirty="0" smtClean="0"/>
              <a:t>Crop Land – 13,007,625</a:t>
            </a:r>
          </a:p>
          <a:p>
            <a:r>
              <a:rPr lang="en-US" sz="1700" dirty="0" smtClean="0"/>
              <a:t>Pasture Land – 18,713,085</a:t>
            </a:r>
          </a:p>
          <a:p>
            <a:r>
              <a:rPr lang="en-US" sz="1700" dirty="0" smtClean="0"/>
              <a:t>Average Farm Size – 405 Acres.</a:t>
            </a:r>
          </a:p>
          <a:p>
            <a:r>
              <a:rPr lang="en-US" sz="1700" dirty="0" smtClean="0"/>
              <a:t>Average Age of an OK Farmer is 57</a:t>
            </a:r>
          </a:p>
          <a:p>
            <a:r>
              <a:rPr lang="en-US" sz="1700" dirty="0" smtClean="0"/>
              <a:t>Percent of Oklahoma Farmers with farming as there                                                                                        primary occupation – 41.6%</a:t>
            </a:r>
          </a:p>
          <a:p>
            <a:r>
              <a:rPr lang="en-US" sz="1700" dirty="0" smtClean="0"/>
              <a:t>Men – 75,716</a:t>
            </a:r>
          </a:p>
          <a:p>
            <a:r>
              <a:rPr lang="en-US" sz="1700" dirty="0" smtClean="0"/>
              <a:t>Women – 10,849</a:t>
            </a:r>
          </a:p>
          <a:p>
            <a:endParaRPr lang="en-US" sz="2400" dirty="0" smtClean="0"/>
          </a:p>
          <a:p>
            <a:pPr>
              <a:buNone/>
            </a:pPr>
            <a:endParaRPr lang="en-US" sz="2800" dirty="0"/>
          </a:p>
        </p:txBody>
      </p:sp>
      <p:pic>
        <p:nvPicPr>
          <p:cNvPr id="9" name="Picture 2" descr="F:\Okarche 2010\Hinton Elevator.JPG"/>
          <p:cNvPicPr>
            <a:picLocks noChangeAspect="1" noChangeArrowheads="1"/>
          </p:cNvPicPr>
          <p:nvPr/>
        </p:nvPicPr>
        <p:blipFill>
          <a:blip r:embed="rId4" cstate="print"/>
          <a:srcRect/>
          <a:stretch>
            <a:fillRect/>
          </a:stretch>
        </p:blipFill>
        <p:spPr bwMode="auto">
          <a:xfrm>
            <a:off x="2743200" y="152400"/>
            <a:ext cx="2986617" cy="2239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276600" y="1981200"/>
            <a:ext cx="207505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Co-op in Hinton, OK</a:t>
            </a:r>
            <a:endParaRPr lang="en-US" b="1" dirty="0">
              <a:effectLst>
                <a:outerShdw blurRad="38100" dist="38100" dir="2700000" algn="tl">
                  <a:srgbClr val="000000">
                    <a:alpha val="43137"/>
                  </a:srgbClr>
                </a:outerShdw>
              </a:effectLst>
            </a:endParaRPr>
          </a:p>
        </p:txBody>
      </p:sp>
      <p:pic>
        <p:nvPicPr>
          <p:cNvPr id="1027" name="Picture 3" descr="F:\Okarche 2010\100_3244.JPG"/>
          <p:cNvPicPr>
            <a:picLocks noChangeAspect="1" noChangeArrowheads="1"/>
          </p:cNvPicPr>
          <p:nvPr/>
        </p:nvPicPr>
        <p:blipFill>
          <a:blip r:embed="rId5" cstate="print"/>
          <a:srcRect/>
          <a:stretch>
            <a:fillRect/>
          </a:stretch>
        </p:blipFill>
        <p:spPr bwMode="auto">
          <a:xfrm>
            <a:off x="5486400" y="2819400"/>
            <a:ext cx="3494797" cy="2620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867400" y="2895600"/>
            <a:ext cx="2584682"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Canola Field Okarche, OK</a:t>
            </a:r>
            <a:endParaRPr lang="en-US" b="1" dirty="0">
              <a:effectLst>
                <a:outerShdw blurRad="38100" dist="38100" dir="2700000" algn="tl">
                  <a:srgbClr val="000000">
                    <a:alpha val="43137"/>
                  </a:srgbClr>
                </a:outerShdw>
              </a:effectLst>
            </a:endParaRPr>
          </a:p>
        </p:txBody>
      </p:sp>
      <p:sp>
        <p:nvSpPr>
          <p:cNvPr id="14" name="TextBox 13"/>
          <p:cNvSpPr txBox="1"/>
          <p:nvPr/>
        </p:nvSpPr>
        <p:spPr>
          <a:xfrm>
            <a:off x="6324600" y="1676400"/>
            <a:ext cx="2319353" cy="646331"/>
          </a:xfrm>
          <a:prstGeom prst="rect">
            <a:avLst/>
          </a:prstGeom>
          <a:noFill/>
        </p:spPr>
        <p:txBody>
          <a:bodyPr wrap="none" rtlCol="0">
            <a:spAutoFit/>
          </a:bodyPr>
          <a:lstStyle/>
          <a:p>
            <a:pPr algn="ctr"/>
            <a:r>
              <a:rPr lang="en-US" b="1" dirty="0" smtClean="0">
                <a:effectLst>
                  <a:outerShdw blurRad="38100" dist="38100" dir="2700000" algn="tl">
                    <a:srgbClr val="000000">
                      <a:alpha val="43137"/>
                    </a:srgbClr>
                  </a:outerShdw>
                </a:effectLst>
              </a:rPr>
              <a:t>Wheat Pasture Cattle  </a:t>
            </a:r>
          </a:p>
          <a:p>
            <a:pPr algn="ctr"/>
            <a:r>
              <a:rPr lang="en-US" b="1" dirty="0" smtClean="0">
                <a:effectLst>
                  <a:outerShdw blurRad="38100" dist="38100" dir="2700000" algn="tl">
                    <a:srgbClr val="000000">
                      <a:alpha val="43137"/>
                    </a:srgbClr>
                  </a:outerShdw>
                </a:effectLst>
              </a:rPr>
              <a:t> Kingfisher, OK</a:t>
            </a:r>
            <a:endParaRPr lang="en-US" b="1" dirty="0">
              <a:effectLst>
                <a:outerShdw blurRad="38100" dist="38100" dir="2700000" algn="tl">
                  <a:srgbClr val="000000">
                    <a:alpha val="43137"/>
                  </a:srgbClr>
                </a:outerShdw>
              </a:effectLst>
            </a:endParaRPr>
          </a:p>
        </p:txBody>
      </p:sp>
      <p:sp>
        <p:nvSpPr>
          <p:cNvPr id="11" name="TextBox 10"/>
          <p:cNvSpPr txBox="1"/>
          <p:nvPr/>
        </p:nvSpPr>
        <p:spPr>
          <a:xfrm>
            <a:off x="7484275" y="6268782"/>
            <a:ext cx="1614983" cy="369332"/>
          </a:xfrm>
          <a:prstGeom prst="rect">
            <a:avLst/>
          </a:prstGeom>
          <a:noFill/>
        </p:spPr>
        <p:txBody>
          <a:bodyPr wrap="square" rtlCol="0">
            <a:spAutoFit/>
          </a:bodyPr>
          <a:lstStyle/>
          <a:p>
            <a:r>
              <a:rPr lang="en-US" dirty="0" smtClean="0"/>
              <a:t>By: </a:t>
            </a:r>
            <a:r>
              <a:rPr lang="en-US" dirty="0" err="1" smtClean="0"/>
              <a:t>Katlynn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82475"/>
            <a:ext cx="4961019" cy="6614692"/>
          </a:xfrm>
          <a:prstGeom prst="rect">
            <a:avLst/>
          </a:prstGeom>
        </p:spPr>
      </p:pic>
      <p:sp>
        <p:nvSpPr>
          <p:cNvPr id="5" name="TextBox 4"/>
          <p:cNvSpPr txBox="1"/>
          <p:nvPr/>
        </p:nvSpPr>
        <p:spPr>
          <a:xfrm>
            <a:off x="146544" y="2177404"/>
            <a:ext cx="1847356" cy="923330"/>
          </a:xfrm>
          <a:prstGeom prst="rect">
            <a:avLst/>
          </a:prstGeom>
          <a:noFill/>
        </p:spPr>
        <p:txBody>
          <a:bodyPr wrap="square" rtlCol="0">
            <a:spAutoFit/>
          </a:bodyPr>
          <a:lstStyle/>
          <a:p>
            <a:r>
              <a:rPr lang="en-US" dirty="0" smtClean="0"/>
              <a:t>Upland and Lowland Rice </a:t>
            </a:r>
            <a:r>
              <a:rPr lang="en-US" dirty="0" err="1" smtClean="0"/>
              <a:t>Gulu</a:t>
            </a:r>
            <a:r>
              <a:rPr lang="en-US" dirty="0" smtClean="0"/>
              <a:t>, Uganda </a:t>
            </a:r>
            <a:endParaRPr lang="en-US" dirty="0"/>
          </a:p>
        </p:txBody>
      </p:sp>
      <p:sp>
        <p:nvSpPr>
          <p:cNvPr id="2" name="Rectangle 1"/>
          <p:cNvSpPr/>
          <p:nvPr/>
        </p:nvSpPr>
        <p:spPr>
          <a:xfrm>
            <a:off x="7799117" y="6205898"/>
            <a:ext cx="1161215" cy="369332"/>
          </a:xfrm>
          <a:prstGeom prst="rect">
            <a:avLst/>
          </a:prstGeom>
        </p:spPr>
        <p:txBody>
          <a:bodyPr wrap="none">
            <a:spAutoFit/>
          </a:bodyPr>
          <a:lstStyle/>
          <a:p>
            <a:r>
              <a:rPr lang="en-US" dirty="0"/>
              <a:t>By: Patrick</a:t>
            </a:r>
          </a:p>
        </p:txBody>
      </p:sp>
    </p:spTree>
    <p:extLst>
      <p:ext uri="{BB962C8B-B14F-4D97-AF65-F5344CB8AC3E}">
        <p14:creationId xmlns:p14="http://schemas.microsoft.com/office/powerpoint/2010/main" val="113803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S2_928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742435"/>
            <a:ext cx="8229600" cy="4525963"/>
          </a:xfrm>
        </p:spPr>
      </p:pic>
      <p:sp>
        <p:nvSpPr>
          <p:cNvPr id="5" name="TextBox 4"/>
          <p:cNvSpPr txBox="1"/>
          <p:nvPr/>
        </p:nvSpPr>
        <p:spPr>
          <a:xfrm>
            <a:off x="1451494" y="5740431"/>
            <a:ext cx="2886494" cy="646331"/>
          </a:xfrm>
          <a:prstGeom prst="rect">
            <a:avLst/>
          </a:prstGeom>
          <a:noFill/>
        </p:spPr>
        <p:txBody>
          <a:bodyPr wrap="square" rtlCol="0">
            <a:spAutoFit/>
          </a:bodyPr>
          <a:lstStyle/>
          <a:p>
            <a:r>
              <a:rPr lang="en-US" dirty="0" smtClean="0"/>
              <a:t>Cassava Research plots McKinney, Sierra Leone</a:t>
            </a:r>
            <a:endParaRPr lang="en-US" dirty="0"/>
          </a:p>
        </p:txBody>
      </p:sp>
      <p:sp>
        <p:nvSpPr>
          <p:cNvPr id="2" name="Rectangle 1"/>
          <p:cNvSpPr/>
          <p:nvPr/>
        </p:nvSpPr>
        <p:spPr>
          <a:xfrm>
            <a:off x="7744526" y="6386762"/>
            <a:ext cx="1161215" cy="369332"/>
          </a:xfrm>
          <a:prstGeom prst="rect">
            <a:avLst/>
          </a:prstGeom>
        </p:spPr>
        <p:txBody>
          <a:bodyPr wrap="none">
            <a:spAutoFit/>
          </a:bodyPr>
          <a:lstStyle/>
          <a:p>
            <a:r>
              <a:rPr lang="en-US" dirty="0"/>
              <a:t>By: </a:t>
            </a:r>
            <a:r>
              <a:rPr lang="en-US" dirty="0" smtClean="0"/>
              <a:t>Patrick</a:t>
            </a:r>
            <a:endParaRPr lang="en-US" dirty="0"/>
          </a:p>
        </p:txBody>
      </p:sp>
    </p:spTree>
    <p:extLst>
      <p:ext uri="{BB962C8B-B14F-4D97-AF65-F5344CB8AC3E}">
        <p14:creationId xmlns:p14="http://schemas.microsoft.com/office/powerpoint/2010/main" val="1721568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S2_9228.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4058028"/>
            <a:ext cx="3599018" cy="1979321"/>
          </a:xfrm>
        </p:spPr>
      </p:pic>
      <p:pic>
        <p:nvPicPr>
          <p:cNvPr id="5" name="Picture 4" descr="RS2_92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9018" y="2934590"/>
            <a:ext cx="2540115" cy="3824443"/>
          </a:xfrm>
          <a:prstGeom prst="rect">
            <a:avLst/>
          </a:prstGeom>
        </p:spPr>
      </p:pic>
      <p:pic>
        <p:nvPicPr>
          <p:cNvPr id="6" name="Picture 5" descr="RS2_919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4124"/>
            <a:ext cx="4239521" cy="2815801"/>
          </a:xfrm>
          <a:prstGeom prst="rect">
            <a:avLst/>
          </a:prstGeom>
        </p:spPr>
      </p:pic>
      <p:pic>
        <p:nvPicPr>
          <p:cNvPr id="7" name="Picture 6" descr="IMG_223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9947" y="0"/>
            <a:ext cx="3464053" cy="4618737"/>
          </a:xfrm>
          <a:prstGeom prst="rect">
            <a:avLst/>
          </a:prstGeom>
        </p:spPr>
      </p:pic>
      <p:sp>
        <p:nvSpPr>
          <p:cNvPr id="8" name="TextBox 7"/>
          <p:cNvSpPr txBox="1"/>
          <p:nvPr/>
        </p:nvSpPr>
        <p:spPr>
          <a:xfrm>
            <a:off x="7010056" y="5130097"/>
            <a:ext cx="1764885" cy="923330"/>
          </a:xfrm>
          <a:prstGeom prst="rect">
            <a:avLst/>
          </a:prstGeom>
          <a:noFill/>
        </p:spPr>
        <p:txBody>
          <a:bodyPr wrap="square" rtlCol="0">
            <a:spAutoFit/>
          </a:bodyPr>
          <a:lstStyle/>
          <a:p>
            <a:r>
              <a:rPr lang="en-US" dirty="0" smtClean="0"/>
              <a:t>Palm Oil Production Sierra Leone </a:t>
            </a:r>
            <a:endParaRPr lang="en-US" dirty="0"/>
          </a:p>
        </p:txBody>
      </p:sp>
      <p:sp>
        <p:nvSpPr>
          <p:cNvPr id="2" name="Rectangle 1"/>
          <p:cNvSpPr/>
          <p:nvPr/>
        </p:nvSpPr>
        <p:spPr>
          <a:xfrm>
            <a:off x="7892498" y="6389701"/>
            <a:ext cx="1161215" cy="369332"/>
          </a:xfrm>
          <a:prstGeom prst="rect">
            <a:avLst/>
          </a:prstGeom>
        </p:spPr>
        <p:txBody>
          <a:bodyPr wrap="none">
            <a:spAutoFit/>
          </a:bodyPr>
          <a:lstStyle/>
          <a:p>
            <a:r>
              <a:rPr lang="en-US" dirty="0"/>
              <a:t>By: Patrick</a:t>
            </a:r>
          </a:p>
        </p:txBody>
      </p:sp>
    </p:spTree>
    <p:extLst>
      <p:ext uri="{BB962C8B-B14F-4D97-AF65-F5344CB8AC3E}">
        <p14:creationId xmlns:p14="http://schemas.microsoft.com/office/powerpoint/2010/main" val="1622194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
        <p:nvSpPr>
          <p:cNvPr id="9" name="TextBox 8"/>
          <p:cNvSpPr txBox="1"/>
          <p:nvPr/>
        </p:nvSpPr>
        <p:spPr>
          <a:xfrm>
            <a:off x="7488390" y="1962963"/>
            <a:ext cx="1369022" cy="1200329"/>
          </a:xfrm>
          <a:prstGeom prst="rect">
            <a:avLst/>
          </a:prstGeom>
          <a:noFill/>
        </p:spPr>
        <p:txBody>
          <a:bodyPr wrap="square" rtlCol="0">
            <a:spAutoFit/>
          </a:bodyPr>
          <a:lstStyle/>
          <a:p>
            <a:r>
              <a:rPr lang="en-US" dirty="0" smtClean="0"/>
              <a:t>Drip Irrigation Freetown, Sierra Leone </a:t>
            </a:r>
            <a:endParaRPr lang="en-US" dirty="0"/>
          </a:p>
        </p:txBody>
      </p:sp>
      <p:sp>
        <p:nvSpPr>
          <p:cNvPr id="2" name="Rectangle 1"/>
          <p:cNvSpPr/>
          <p:nvPr/>
        </p:nvSpPr>
        <p:spPr>
          <a:xfrm>
            <a:off x="7826413" y="6315080"/>
            <a:ext cx="1161215" cy="369332"/>
          </a:xfrm>
          <a:prstGeom prst="rect">
            <a:avLst/>
          </a:prstGeom>
        </p:spPr>
        <p:txBody>
          <a:bodyPr wrap="none">
            <a:spAutoFit/>
          </a:bodyPr>
          <a:lstStyle/>
          <a:p>
            <a:r>
              <a:rPr lang="en-US" dirty="0"/>
              <a:t>By: Patrick</a:t>
            </a:r>
          </a:p>
        </p:txBody>
      </p:sp>
    </p:spTree>
    <p:extLst>
      <p:ext uri="{BB962C8B-B14F-4D97-AF65-F5344CB8AC3E}">
        <p14:creationId xmlns:p14="http://schemas.microsoft.com/office/powerpoint/2010/main" val="1918847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1273" name="Picture 9" descr="http://www.cowpictures.net/sleeping-cow.jpg"/>
          <p:cNvPicPr>
            <a:picLocks noChangeAspect="1" noChangeArrowheads="1"/>
          </p:cNvPicPr>
          <p:nvPr/>
        </p:nvPicPr>
        <p:blipFill>
          <a:blip r:embed="rId3" cstate="print"/>
          <a:srcRect/>
          <a:stretch>
            <a:fillRect/>
          </a:stretch>
        </p:blipFill>
        <p:spPr bwMode="auto">
          <a:xfrm>
            <a:off x="228600" y="381000"/>
            <a:ext cx="8609577" cy="5638800"/>
          </a:xfrm>
          <a:prstGeom prst="rect">
            <a:avLst/>
          </a:prstGeom>
          <a:solidFill>
            <a:schemeClr val="accent1">
              <a:alpha val="31000"/>
            </a:schemeClr>
          </a:solidFill>
        </p:spPr>
      </p:pic>
      <p:sp>
        <p:nvSpPr>
          <p:cNvPr id="2" name="Title 1"/>
          <p:cNvSpPr>
            <a:spLocks noGrp="1"/>
          </p:cNvSpPr>
          <p:nvPr>
            <p:ph type="ctrTitle"/>
          </p:nvPr>
        </p:nvSpPr>
        <p:spPr>
          <a:xfrm>
            <a:off x="4038600" y="152400"/>
            <a:ext cx="4953000" cy="914400"/>
          </a:xfrm>
        </p:spPr>
        <p:txBody>
          <a:bodyPr>
            <a:normAutofit/>
          </a:bodyPr>
          <a:lstStyle/>
          <a:p>
            <a:r>
              <a:rPr lang="en-US" sz="2000" u="sng" dirty="0" smtClean="0"/>
              <a:t>Agriculture in Carter County Oklahoma</a:t>
            </a:r>
            <a:endParaRPr lang="en-US" sz="2000" u="sng" dirty="0"/>
          </a:p>
        </p:txBody>
      </p:sp>
      <p:sp>
        <p:nvSpPr>
          <p:cNvPr id="3" name="Subtitle 2"/>
          <p:cNvSpPr>
            <a:spLocks noGrp="1"/>
          </p:cNvSpPr>
          <p:nvPr>
            <p:ph type="subTitle" idx="1"/>
          </p:nvPr>
        </p:nvSpPr>
        <p:spPr>
          <a:xfrm>
            <a:off x="381000" y="914400"/>
            <a:ext cx="8305800" cy="5029200"/>
          </a:xfrm>
          <a:solidFill>
            <a:schemeClr val="bg1">
              <a:alpha val="40000"/>
            </a:schemeClr>
          </a:solidFill>
        </p:spPr>
        <p:txBody>
          <a:bodyPr>
            <a:noAutofit/>
          </a:bodyPr>
          <a:lstStyle/>
          <a:p>
            <a:pPr algn="l"/>
            <a:endParaRPr lang="en-US" sz="1400" b="1" dirty="0" smtClean="0"/>
          </a:p>
          <a:p>
            <a:pPr algn="l"/>
            <a:r>
              <a:rPr lang="en-US" sz="2800" b="1" dirty="0" smtClean="0">
                <a:solidFill>
                  <a:schemeClr val="tx1"/>
                </a:solidFill>
              </a:rPr>
              <a:t>The value of livestock, poultry, and their products as a percentage of the total market value of agricultural products sold: 92.66% </a:t>
            </a:r>
          </a:p>
          <a:p>
            <a:pPr algn="l"/>
            <a:r>
              <a:rPr lang="en-US" sz="2000" b="1" dirty="0" smtClean="0">
                <a:solidFill>
                  <a:schemeClr val="tx1"/>
                </a:solidFill>
              </a:rPr>
              <a:t>Harvested cropland as a percentage of land in farms: </a:t>
            </a:r>
            <a:r>
              <a:rPr lang="en-US" sz="2800" b="1" dirty="0" smtClean="0">
                <a:solidFill>
                  <a:schemeClr val="tx1"/>
                </a:solidFill>
              </a:rPr>
              <a:t>9.28%</a:t>
            </a:r>
          </a:p>
          <a:p>
            <a:pPr algn="l"/>
            <a:r>
              <a:rPr lang="en-US" sz="1600" b="1" dirty="0" smtClean="0">
                <a:solidFill>
                  <a:schemeClr val="tx1"/>
                </a:solidFill>
              </a:rPr>
              <a:t>The percentage of farms operated by a family or individual: 95.49%</a:t>
            </a:r>
          </a:p>
          <a:p>
            <a:pPr algn="l"/>
            <a:r>
              <a:rPr lang="en-US" sz="1600" b="1" dirty="0" smtClean="0">
                <a:solidFill>
                  <a:schemeClr val="tx1"/>
                </a:solidFill>
              </a:rPr>
              <a:t>Average </a:t>
            </a:r>
            <a:r>
              <a:rPr lang="en-US" sz="1600" b="1" dirty="0">
                <a:solidFill>
                  <a:schemeClr val="tx1"/>
                </a:solidFill>
              </a:rPr>
              <a:t>size of farms: 318 </a:t>
            </a:r>
            <a:r>
              <a:rPr lang="en-US" sz="1600" b="1" dirty="0" smtClean="0">
                <a:solidFill>
                  <a:schemeClr val="tx1"/>
                </a:solidFill>
              </a:rPr>
              <a:t>acres</a:t>
            </a:r>
          </a:p>
          <a:p>
            <a:pPr algn="l"/>
            <a:endParaRPr lang="en-US" sz="1600" dirty="0" smtClean="0">
              <a:solidFill>
                <a:schemeClr val="tx1"/>
              </a:solidFill>
            </a:endParaRPr>
          </a:p>
          <a:p>
            <a:pPr algn="l"/>
            <a:r>
              <a:rPr lang="en-US" sz="1400" dirty="0">
                <a:solidFill>
                  <a:schemeClr val="tx1"/>
                </a:solidFill>
              </a:rPr>
              <a:t/>
            </a:r>
            <a:br>
              <a:rPr lang="en-US" sz="1400" dirty="0">
                <a:solidFill>
                  <a:schemeClr val="tx1"/>
                </a:solidFill>
              </a:rPr>
            </a:br>
            <a:r>
              <a:rPr lang="en-US" sz="800" b="1" dirty="0">
                <a:solidFill>
                  <a:schemeClr val="tx1"/>
                </a:solidFill>
              </a:rPr>
              <a:t>Average value of agricultural products sold per farm: </a:t>
            </a:r>
            <a:r>
              <a:rPr lang="en-US" sz="800" dirty="0">
                <a:solidFill>
                  <a:schemeClr val="tx1"/>
                </a:solidFill>
              </a:rPr>
              <a:t>$17,625</a:t>
            </a:r>
            <a:br>
              <a:rPr lang="en-US" sz="800" dirty="0">
                <a:solidFill>
                  <a:schemeClr val="tx1"/>
                </a:solidFill>
              </a:rPr>
            </a:br>
            <a:r>
              <a:rPr lang="en-US" sz="800" b="1" dirty="0">
                <a:solidFill>
                  <a:schemeClr val="tx1"/>
                </a:solidFill>
              </a:rPr>
              <a:t>Average value of crops sold per acre for harvested cropland: </a:t>
            </a:r>
            <a:r>
              <a:rPr lang="en-US" sz="800" dirty="0">
                <a:solidFill>
                  <a:schemeClr val="tx1"/>
                </a:solidFill>
              </a:rPr>
              <a:t>$43.77</a:t>
            </a:r>
            <a:br>
              <a:rPr lang="en-US" sz="800" dirty="0">
                <a:solidFill>
                  <a:schemeClr val="tx1"/>
                </a:solidFill>
              </a:rPr>
            </a:br>
            <a:r>
              <a:rPr lang="en-US" sz="800" b="1" dirty="0">
                <a:solidFill>
                  <a:schemeClr val="tx1"/>
                </a:solidFill>
              </a:rPr>
              <a:t>The value of nursery, greenhouse, floriculture, and sod as a percentage of the total market value of agricultural products sold: </a:t>
            </a:r>
            <a:r>
              <a:rPr lang="en-US" sz="800" dirty="0">
                <a:solidFill>
                  <a:schemeClr val="tx1"/>
                </a:solidFill>
              </a:rPr>
              <a:t>0.25</a:t>
            </a:r>
            <a:r>
              <a:rPr lang="en-US" sz="800" dirty="0" smtClean="0">
                <a:solidFill>
                  <a:schemeClr val="tx1"/>
                </a:solidFill>
              </a:rPr>
              <a:t>%</a:t>
            </a:r>
            <a:r>
              <a:rPr lang="en-US" sz="800" dirty="0">
                <a:solidFill>
                  <a:schemeClr val="tx1"/>
                </a:solidFill>
              </a:rPr>
              <a:t/>
            </a:r>
            <a:br>
              <a:rPr lang="en-US" sz="800" dirty="0">
                <a:solidFill>
                  <a:schemeClr val="tx1"/>
                </a:solidFill>
              </a:rPr>
            </a:br>
            <a:r>
              <a:rPr lang="en-US" sz="800" b="1" dirty="0">
                <a:solidFill>
                  <a:schemeClr val="tx1"/>
                </a:solidFill>
              </a:rPr>
              <a:t>Average total farm production expenses per farm: </a:t>
            </a:r>
            <a:r>
              <a:rPr lang="en-US" sz="800" dirty="0">
                <a:solidFill>
                  <a:schemeClr val="tx1"/>
                </a:solidFill>
              </a:rPr>
              <a:t>$</a:t>
            </a:r>
            <a:r>
              <a:rPr lang="en-US" sz="800" dirty="0" smtClean="0">
                <a:solidFill>
                  <a:schemeClr val="tx1"/>
                </a:solidFill>
              </a:rPr>
              <a:t>20,851</a:t>
            </a:r>
            <a:r>
              <a:rPr lang="en-US" sz="800" dirty="0">
                <a:solidFill>
                  <a:schemeClr val="tx1"/>
                </a:solidFill>
              </a:rPr>
              <a:t/>
            </a:r>
            <a:br>
              <a:rPr lang="en-US" sz="800" dirty="0">
                <a:solidFill>
                  <a:schemeClr val="tx1"/>
                </a:solidFill>
              </a:rPr>
            </a:br>
            <a:r>
              <a:rPr lang="en-US" sz="800" b="1" dirty="0">
                <a:solidFill>
                  <a:schemeClr val="tx1"/>
                </a:solidFill>
              </a:rPr>
              <a:t>Average market value of all machinery and equipment per farm: </a:t>
            </a:r>
            <a:r>
              <a:rPr lang="en-US" sz="800" dirty="0">
                <a:solidFill>
                  <a:schemeClr val="tx1"/>
                </a:solidFill>
              </a:rPr>
              <a:t>$</a:t>
            </a:r>
            <a:r>
              <a:rPr lang="en-US" sz="800" dirty="0" smtClean="0">
                <a:solidFill>
                  <a:schemeClr val="tx1"/>
                </a:solidFill>
              </a:rPr>
              <a:t>27,806</a:t>
            </a:r>
            <a:r>
              <a:rPr lang="en-US" sz="800" dirty="0">
                <a:solidFill>
                  <a:schemeClr val="tx1"/>
                </a:solidFill>
              </a:rPr>
              <a:t/>
            </a:r>
            <a:br>
              <a:rPr lang="en-US" sz="800" dirty="0">
                <a:solidFill>
                  <a:schemeClr val="tx1"/>
                </a:solidFill>
              </a:rPr>
            </a:br>
            <a:r>
              <a:rPr lang="en-US" sz="800" b="1" dirty="0">
                <a:solidFill>
                  <a:schemeClr val="tx1"/>
                </a:solidFill>
              </a:rPr>
              <a:t>Average age of principal farm operators: </a:t>
            </a:r>
            <a:r>
              <a:rPr lang="en-US" sz="800" dirty="0">
                <a:solidFill>
                  <a:schemeClr val="tx1"/>
                </a:solidFill>
              </a:rPr>
              <a:t>56 years</a:t>
            </a:r>
            <a:br>
              <a:rPr lang="en-US" sz="800" dirty="0">
                <a:solidFill>
                  <a:schemeClr val="tx1"/>
                </a:solidFill>
              </a:rPr>
            </a:br>
            <a:r>
              <a:rPr lang="en-US" sz="800" b="1" dirty="0">
                <a:solidFill>
                  <a:schemeClr val="tx1"/>
                </a:solidFill>
              </a:rPr>
              <a:t>Average number of cattle and calves per 100 acres of all land in farms: </a:t>
            </a:r>
            <a:r>
              <a:rPr lang="en-US" sz="800" dirty="0">
                <a:solidFill>
                  <a:schemeClr val="tx1"/>
                </a:solidFill>
              </a:rPr>
              <a:t>13.90</a:t>
            </a:r>
            <a:br>
              <a:rPr lang="en-US" sz="800" dirty="0">
                <a:solidFill>
                  <a:schemeClr val="tx1"/>
                </a:solidFill>
              </a:rPr>
            </a:br>
            <a:r>
              <a:rPr lang="en-US" sz="800" b="1" dirty="0">
                <a:solidFill>
                  <a:schemeClr val="tx1"/>
                </a:solidFill>
              </a:rPr>
              <a:t>Milk cows as a percentage of all cattle and calves: </a:t>
            </a:r>
            <a:r>
              <a:rPr lang="en-US" sz="800" dirty="0">
                <a:solidFill>
                  <a:schemeClr val="tx1"/>
                </a:solidFill>
              </a:rPr>
              <a:t>0.21%</a:t>
            </a:r>
            <a:br>
              <a:rPr lang="en-US" sz="800" dirty="0">
                <a:solidFill>
                  <a:schemeClr val="tx1"/>
                </a:solidFill>
              </a:rPr>
            </a:br>
            <a:r>
              <a:rPr lang="en-US" sz="800" b="1" dirty="0">
                <a:solidFill>
                  <a:schemeClr val="tx1"/>
                </a:solidFill>
              </a:rPr>
              <a:t>All wheat for grain: </a:t>
            </a:r>
            <a:r>
              <a:rPr lang="en-US" sz="800" dirty="0">
                <a:solidFill>
                  <a:schemeClr val="tx1"/>
                </a:solidFill>
              </a:rPr>
              <a:t>1837</a:t>
            </a:r>
            <a:r>
              <a:rPr lang="en-US" sz="800" b="1" dirty="0">
                <a:solidFill>
                  <a:schemeClr val="tx1"/>
                </a:solidFill>
              </a:rPr>
              <a:t> harvested acres</a:t>
            </a:r>
            <a:r>
              <a:rPr lang="en-US" sz="800" dirty="0">
                <a:solidFill>
                  <a:schemeClr val="tx1"/>
                </a:solidFill>
              </a:rPr>
              <a:t/>
            </a:r>
            <a:br>
              <a:rPr lang="en-US" sz="800" dirty="0">
                <a:solidFill>
                  <a:schemeClr val="tx1"/>
                </a:solidFill>
              </a:rPr>
            </a:br>
            <a:r>
              <a:rPr lang="en-US" sz="800" b="1" dirty="0">
                <a:solidFill>
                  <a:schemeClr val="tx1"/>
                </a:solidFill>
              </a:rPr>
              <a:t>Land in orchards: </a:t>
            </a:r>
            <a:r>
              <a:rPr lang="en-US" sz="800" dirty="0">
                <a:solidFill>
                  <a:schemeClr val="tx1"/>
                </a:solidFill>
              </a:rPr>
              <a:t>4,726</a:t>
            </a:r>
            <a:r>
              <a:rPr lang="en-US" sz="800" b="1" dirty="0">
                <a:solidFill>
                  <a:schemeClr val="tx1"/>
                </a:solidFill>
              </a:rPr>
              <a:t> acres</a:t>
            </a:r>
            <a:r>
              <a:rPr lang="en-US" sz="1400" dirty="0"/>
              <a:t/>
            </a:r>
            <a:br>
              <a:rPr lang="en-US" sz="1400" dirty="0"/>
            </a:br>
            <a:r>
              <a:rPr lang="en-US" sz="1400" dirty="0"/>
              <a:t/>
            </a:r>
            <a:br>
              <a:rPr lang="en-US" sz="1400" dirty="0"/>
            </a:br>
            <a:r>
              <a:rPr lang="en-US" sz="800" dirty="0" smtClean="0">
                <a:hlinkClick r:id="rId4"/>
              </a:rPr>
              <a:t>http</a:t>
            </a:r>
            <a:r>
              <a:rPr lang="en-US" sz="800" dirty="0">
                <a:hlinkClick r:id="rId4"/>
              </a:rPr>
              <a:t>://www.city-data.com/county/Carter_County-OK.html#ixzz1oMBQyzID</a:t>
            </a:r>
            <a:endParaRPr lang="en-US" sz="800" dirty="0"/>
          </a:p>
        </p:txBody>
      </p:sp>
      <p:sp>
        <p:nvSpPr>
          <p:cNvPr id="4" name="Rectangle 3"/>
          <p:cNvSpPr/>
          <p:nvPr/>
        </p:nvSpPr>
        <p:spPr>
          <a:xfrm>
            <a:off x="7366127" y="6388100"/>
            <a:ext cx="1726050" cy="369332"/>
          </a:xfrm>
          <a:prstGeom prst="rect">
            <a:avLst/>
          </a:prstGeom>
        </p:spPr>
        <p:txBody>
          <a:bodyPr wrap="none">
            <a:spAutoFit/>
          </a:bodyPr>
          <a:lstStyle/>
          <a:p>
            <a:r>
              <a:rPr lang="en-US" dirty="0"/>
              <a:t>By: </a:t>
            </a:r>
            <a:r>
              <a:rPr lang="en-US" dirty="0" smtClean="0"/>
              <a:t>Josh Pittman</a:t>
            </a:r>
            <a:endParaRPr lang="en-US" dirty="0"/>
          </a:p>
        </p:txBody>
      </p:sp>
    </p:spTree>
    <p:extLst>
      <p:ext uri="{BB962C8B-B14F-4D97-AF65-F5344CB8AC3E}">
        <p14:creationId xmlns:p14="http://schemas.microsoft.com/office/powerpoint/2010/main" val="2043172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4338" name="Picture 2" descr="http://sdwis.deq.state.ok.us/DWW/Maps/stout40.gif"/>
          <p:cNvPicPr>
            <a:picLocks noChangeAspect="1" noChangeArrowheads="1"/>
          </p:cNvPicPr>
          <p:nvPr/>
        </p:nvPicPr>
        <p:blipFill>
          <a:blip r:embed="rId3" cstate="print"/>
          <a:srcRect/>
          <a:stretch>
            <a:fillRect/>
          </a:stretch>
        </p:blipFill>
        <p:spPr bwMode="auto">
          <a:xfrm>
            <a:off x="152400" y="152400"/>
            <a:ext cx="3657600" cy="1939491"/>
          </a:xfrm>
          <a:prstGeom prst="rect">
            <a:avLst/>
          </a:prstGeom>
          <a:noFill/>
        </p:spPr>
      </p:pic>
      <p:sp>
        <p:nvSpPr>
          <p:cNvPr id="5" name="4-Point Star 4"/>
          <p:cNvSpPr/>
          <p:nvPr/>
        </p:nvSpPr>
        <p:spPr>
          <a:xfrm>
            <a:off x="2362200" y="1447800"/>
            <a:ext cx="304800" cy="381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4" cstate="print"/>
          <a:srcRect/>
          <a:stretch>
            <a:fillRect/>
          </a:stretch>
        </p:blipFill>
        <p:spPr bwMode="auto">
          <a:xfrm>
            <a:off x="3962400" y="3810000"/>
            <a:ext cx="1752600" cy="2339811"/>
          </a:xfrm>
          <a:prstGeom prst="rect">
            <a:avLst/>
          </a:prstGeom>
          <a:noFill/>
          <a:ln w="9525">
            <a:noFill/>
            <a:miter lim="800000"/>
            <a:headEnd/>
            <a:tailEnd/>
          </a:ln>
          <a:effectLst/>
        </p:spPr>
      </p:pic>
      <p:pic>
        <p:nvPicPr>
          <p:cNvPr id="14341" name="Picture 5" descr="http://ipm.ncsu.edu/cotton/insectcorner/photos/images/Open_cotton2.jpg"/>
          <p:cNvPicPr>
            <a:picLocks noChangeAspect="1" noChangeArrowheads="1"/>
          </p:cNvPicPr>
          <p:nvPr/>
        </p:nvPicPr>
        <p:blipFill>
          <a:blip r:embed="rId5" cstate="print"/>
          <a:srcRect/>
          <a:stretch>
            <a:fillRect/>
          </a:stretch>
        </p:blipFill>
        <p:spPr bwMode="auto">
          <a:xfrm>
            <a:off x="4038600" y="1066800"/>
            <a:ext cx="2209800" cy="1682235"/>
          </a:xfrm>
          <a:prstGeom prst="rect">
            <a:avLst/>
          </a:prstGeom>
          <a:noFill/>
        </p:spPr>
      </p:pic>
      <p:pic>
        <p:nvPicPr>
          <p:cNvPr id="14343" name="Picture 7" descr="http://i00.i.aliimg.com/photo/202188722/Round_Hay_Baler.jpg"/>
          <p:cNvPicPr>
            <a:picLocks noChangeAspect="1" noChangeArrowheads="1"/>
          </p:cNvPicPr>
          <p:nvPr/>
        </p:nvPicPr>
        <p:blipFill>
          <a:blip r:embed="rId6" cstate="print"/>
          <a:srcRect/>
          <a:stretch>
            <a:fillRect/>
          </a:stretch>
        </p:blipFill>
        <p:spPr bwMode="auto">
          <a:xfrm>
            <a:off x="6172200" y="4800600"/>
            <a:ext cx="2380154" cy="1781175"/>
          </a:xfrm>
          <a:prstGeom prst="rect">
            <a:avLst/>
          </a:prstGeom>
          <a:noFill/>
        </p:spPr>
      </p:pic>
      <p:pic>
        <p:nvPicPr>
          <p:cNvPr id="14345" name="Picture 9" descr="The Samuel Roberts Noble Foundation, Inc.">
            <a:hlinkClick r:id="rId7"/>
          </p:cNvPr>
          <p:cNvPicPr>
            <a:picLocks noChangeAspect="1" noChangeArrowheads="1"/>
          </p:cNvPicPr>
          <p:nvPr/>
        </p:nvPicPr>
        <p:blipFill>
          <a:blip r:embed="rId8"/>
          <a:srcRect/>
          <a:stretch>
            <a:fillRect/>
          </a:stretch>
        </p:blipFill>
        <p:spPr bwMode="auto">
          <a:xfrm>
            <a:off x="155575" y="-296863"/>
            <a:ext cx="1362075" cy="628651"/>
          </a:xfrm>
          <a:prstGeom prst="rect">
            <a:avLst/>
          </a:prstGeom>
          <a:noFill/>
        </p:spPr>
      </p:pic>
      <p:pic>
        <p:nvPicPr>
          <p:cNvPr id="14347" name="Picture 11" descr="Noble Foundation Intranet">
            <a:hlinkClick r:id="rId9"/>
          </p:cNvPr>
          <p:cNvPicPr>
            <a:picLocks noChangeAspect="1" noChangeArrowheads="1"/>
          </p:cNvPicPr>
          <p:nvPr/>
        </p:nvPicPr>
        <p:blipFill>
          <a:blip r:embed="rId10" cstate="print"/>
          <a:srcRect r="62107" b="30435"/>
          <a:stretch>
            <a:fillRect/>
          </a:stretch>
        </p:blipFill>
        <p:spPr bwMode="auto">
          <a:xfrm>
            <a:off x="4038600" y="228600"/>
            <a:ext cx="1952625" cy="609600"/>
          </a:xfrm>
          <a:prstGeom prst="rect">
            <a:avLst/>
          </a:prstGeom>
          <a:noFill/>
        </p:spPr>
      </p:pic>
      <p:pic>
        <p:nvPicPr>
          <p:cNvPr id="14349" name="Picture 13" descr="http://oklahomafarmreport.com/wire/beefbuzz/media/2009/00006_BlackCattleWheatPasture.jpg"/>
          <p:cNvPicPr>
            <a:picLocks noChangeAspect="1" noChangeArrowheads="1"/>
          </p:cNvPicPr>
          <p:nvPr/>
        </p:nvPicPr>
        <p:blipFill>
          <a:blip r:embed="rId11" cstate="print"/>
          <a:srcRect/>
          <a:stretch>
            <a:fillRect/>
          </a:stretch>
        </p:blipFill>
        <p:spPr bwMode="auto">
          <a:xfrm>
            <a:off x="228600" y="2438400"/>
            <a:ext cx="3208420" cy="2133600"/>
          </a:xfrm>
          <a:prstGeom prst="rect">
            <a:avLst/>
          </a:prstGeom>
          <a:noFill/>
        </p:spPr>
      </p:pic>
      <p:pic>
        <p:nvPicPr>
          <p:cNvPr id="14351" name="Picture 15" descr="http://t0.gstatic.com/images?q=tbn:ANd9GcTWHKQyQtB_6yhb3lEuI-HYYAUDqjBpu1Me4JoRby0DTnriMQFRxQ"/>
          <p:cNvPicPr>
            <a:picLocks noChangeAspect="1" noChangeArrowheads="1"/>
          </p:cNvPicPr>
          <p:nvPr/>
        </p:nvPicPr>
        <p:blipFill>
          <a:blip r:embed="rId12" cstate="print"/>
          <a:srcRect/>
          <a:stretch>
            <a:fillRect/>
          </a:stretch>
        </p:blipFill>
        <p:spPr bwMode="auto">
          <a:xfrm>
            <a:off x="304800" y="5029200"/>
            <a:ext cx="2876550" cy="1590675"/>
          </a:xfrm>
          <a:prstGeom prst="rect">
            <a:avLst/>
          </a:prstGeom>
          <a:noFill/>
        </p:spPr>
      </p:pic>
      <p:pic>
        <p:nvPicPr>
          <p:cNvPr id="14353" name="Picture 17" descr="http://www.thewire.org.au/%5CStoryImages%5Ca%20sheep.jpg"/>
          <p:cNvPicPr>
            <a:picLocks noChangeAspect="1" noChangeArrowheads="1"/>
          </p:cNvPicPr>
          <p:nvPr/>
        </p:nvPicPr>
        <p:blipFill>
          <a:blip r:embed="rId13" cstate="print"/>
          <a:srcRect/>
          <a:stretch>
            <a:fillRect/>
          </a:stretch>
        </p:blipFill>
        <p:spPr bwMode="auto">
          <a:xfrm>
            <a:off x="6400800" y="533400"/>
            <a:ext cx="2514600" cy="2016709"/>
          </a:xfrm>
          <a:prstGeom prst="rect">
            <a:avLst/>
          </a:prstGeom>
          <a:noFill/>
        </p:spPr>
      </p:pic>
      <p:pic>
        <p:nvPicPr>
          <p:cNvPr id="14355" name="Picture 19" descr="Armed Goat Funny Picture">
            <a:hlinkClick r:id="rId14"/>
          </p:cNvPr>
          <p:cNvPicPr>
            <a:picLocks noChangeAspect="1" noChangeArrowheads="1"/>
          </p:cNvPicPr>
          <p:nvPr/>
        </p:nvPicPr>
        <p:blipFill>
          <a:blip r:embed="rId15" cstate="print"/>
          <a:srcRect l="7692" t="13675" r="25641"/>
          <a:stretch>
            <a:fillRect/>
          </a:stretch>
        </p:blipFill>
        <p:spPr bwMode="auto">
          <a:xfrm>
            <a:off x="6705600" y="2667000"/>
            <a:ext cx="1981200" cy="1924050"/>
          </a:xfrm>
          <a:prstGeom prst="rect">
            <a:avLst/>
          </a:prstGeom>
          <a:noFill/>
        </p:spPr>
      </p:pic>
      <p:sp>
        <p:nvSpPr>
          <p:cNvPr id="16" name="TextBox 15"/>
          <p:cNvSpPr txBox="1"/>
          <p:nvPr/>
        </p:nvSpPr>
        <p:spPr>
          <a:xfrm>
            <a:off x="4038600" y="1066800"/>
            <a:ext cx="1371600" cy="646331"/>
          </a:xfrm>
          <a:prstGeom prst="rect">
            <a:avLst/>
          </a:prstGeom>
          <a:solidFill>
            <a:schemeClr val="bg1">
              <a:alpha val="57000"/>
            </a:schemeClr>
          </a:solidFill>
        </p:spPr>
        <p:txBody>
          <a:bodyPr wrap="square" rtlCol="0">
            <a:spAutoFit/>
          </a:bodyPr>
          <a:lstStyle/>
          <a:p>
            <a:r>
              <a:rPr lang="en-US" dirty="0" smtClean="0"/>
              <a:t>A Long Time Ago in a…..</a:t>
            </a:r>
            <a:endParaRPr lang="en-US" dirty="0"/>
          </a:p>
        </p:txBody>
      </p:sp>
      <p:sp>
        <p:nvSpPr>
          <p:cNvPr id="17" name="TextBox 16"/>
          <p:cNvSpPr txBox="1"/>
          <p:nvPr/>
        </p:nvSpPr>
        <p:spPr>
          <a:xfrm>
            <a:off x="5181600" y="2133600"/>
            <a:ext cx="1066800" cy="646331"/>
          </a:xfrm>
          <a:prstGeom prst="rect">
            <a:avLst/>
          </a:prstGeom>
          <a:solidFill>
            <a:schemeClr val="bg1">
              <a:alpha val="59000"/>
            </a:schemeClr>
          </a:solidFill>
        </p:spPr>
        <p:txBody>
          <a:bodyPr wrap="square" rtlCol="0">
            <a:spAutoFit/>
          </a:bodyPr>
          <a:lstStyle/>
          <a:p>
            <a:pPr algn="r"/>
            <a:r>
              <a:rPr lang="en-US" dirty="0" smtClean="0"/>
              <a:t>But not Anymore</a:t>
            </a:r>
            <a:endParaRPr lang="en-US" dirty="0"/>
          </a:p>
        </p:txBody>
      </p:sp>
      <p:sp>
        <p:nvSpPr>
          <p:cNvPr id="18" name="TextBox 17"/>
          <p:cNvSpPr txBox="1"/>
          <p:nvPr/>
        </p:nvSpPr>
        <p:spPr>
          <a:xfrm>
            <a:off x="6553200" y="533400"/>
            <a:ext cx="2209800" cy="369332"/>
          </a:xfrm>
          <a:prstGeom prst="rect">
            <a:avLst/>
          </a:prstGeom>
          <a:solidFill>
            <a:schemeClr val="bg1">
              <a:alpha val="81000"/>
            </a:schemeClr>
          </a:solidFill>
        </p:spPr>
        <p:txBody>
          <a:bodyPr wrap="square" rtlCol="0">
            <a:spAutoFit/>
          </a:bodyPr>
          <a:lstStyle/>
          <a:p>
            <a:r>
              <a:rPr lang="en-US" dirty="0" smtClean="0"/>
              <a:t>Yes This Is a Sheep</a:t>
            </a:r>
            <a:endParaRPr lang="en-US" dirty="0"/>
          </a:p>
        </p:txBody>
      </p:sp>
      <p:sp>
        <p:nvSpPr>
          <p:cNvPr id="19" name="TextBox 18"/>
          <p:cNvSpPr txBox="1"/>
          <p:nvPr/>
        </p:nvSpPr>
        <p:spPr>
          <a:xfrm>
            <a:off x="6781800" y="4038600"/>
            <a:ext cx="1828800" cy="461665"/>
          </a:xfrm>
          <a:prstGeom prst="rect">
            <a:avLst/>
          </a:prstGeom>
          <a:solidFill>
            <a:schemeClr val="bg1">
              <a:alpha val="70000"/>
            </a:schemeClr>
          </a:solidFill>
        </p:spPr>
        <p:txBody>
          <a:bodyPr wrap="square" rtlCol="0">
            <a:spAutoFit/>
          </a:bodyPr>
          <a:lstStyle/>
          <a:p>
            <a:r>
              <a:rPr lang="en-US" sz="1200" dirty="0" smtClean="0"/>
              <a:t>Could Be An Import From Love County</a:t>
            </a:r>
            <a:endParaRPr lang="en-US" sz="1200" dirty="0"/>
          </a:p>
        </p:txBody>
      </p:sp>
      <p:sp>
        <p:nvSpPr>
          <p:cNvPr id="20" name="TextBox 19"/>
          <p:cNvSpPr txBox="1"/>
          <p:nvPr/>
        </p:nvSpPr>
        <p:spPr>
          <a:xfrm>
            <a:off x="6477000" y="4800600"/>
            <a:ext cx="1905000" cy="369332"/>
          </a:xfrm>
          <a:prstGeom prst="rect">
            <a:avLst/>
          </a:prstGeom>
          <a:noFill/>
        </p:spPr>
        <p:txBody>
          <a:bodyPr wrap="square" rtlCol="0">
            <a:spAutoFit/>
          </a:bodyPr>
          <a:lstStyle/>
          <a:p>
            <a:r>
              <a:rPr lang="en-US" dirty="0" smtClean="0"/>
              <a:t>Little Bit of Hay</a:t>
            </a:r>
            <a:endParaRPr lang="en-US" dirty="0"/>
          </a:p>
        </p:txBody>
      </p:sp>
      <p:sp>
        <p:nvSpPr>
          <p:cNvPr id="21" name="TextBox 20"/>
          <p:cNvSpPr txBox="1"/>
          <p:nvPr/>
        </p:nvSpPr>
        <p:spPr>
          <a:xfrm>
            <a:off x="3962400" y="3505200"/>
            <a:ext cx="1752600" cy="307777"/>
          </a:xfrm>
          <a:prstGeom prst="rect">
            <a:avLst/>
          </a:prstGeom>
          <a:noFill/>
        </p:spPr>
        <p:txBody>
          <a:bodyPr wrap="square" rtlCol="0">
            <a:spAutoFit/>
          </a:bodyPr>
          <a:lstStyle/>
          <a:p>
            <a:r>
              <a:rPr lang="en-US" sz="1400" dirty="0" smtClean="0"/>
              <a:t>Makin’ a Comeback</a:t>
            </a:r>
            <a:endParaRPr lang="en-US" sz="1400" dirty="0"/>
          </a:p>
        </p:txBody>
      </p:sp>
      <p:sp>
        <p:nvSpPr>
          <p:cNvPr id="22" name="TextBox 21"/>
          <p:cNvSpPr txBox="1"/>
          <p:nvPr/>
        </p:nvSpPr>
        <p:spPr>
          <a:xfrm>
            <a:off x="304800" y="2438400"/>
            <a:ext cx="2971800" cy="369332"/>
          </a:xfrm>
          <a:prstGeom prst="rect">
            <a:avLst/>
          </a:prstGeom>
          <a:noFill/>
        </p:spPr>
        <p:txBody>
          <a:bodyPr wrap="square" rtlCol="0">
            <a:spAutoFit/>
          </a:bodyPr>
          <a:lstStyle/>
          <a:p>
            <a:r>
              <a:rPr lang="en-US" dirty="0" smtClean="0"/>
              <a:t>Stockers…</a:t>
            </a:r>
            <a:r>
              <a:rPr lang="en-US" dirty="0" err="1" smtClean="0"/>
              <a:t>zzzzzz</a:t>
            </a:r>
            <a:endParaRPr lang="en-US" dirty="0"/>
          </a:p>
        </p:txBody>
      </p:sp>
      <p:sp>
        <p:nvSpPr>
          <p:cNvPr id="23" name="TextBox 22"/>
          <p:cNvSpPr txBox="1"/>
          <p:nvPr/>
        </p:nvSpPr>
        <p:spPr>
          <a:xfrm>
            <a:off x="304800" y="4724400"/>
            <a:ext cx="2819400" cy="307777"/>
          </a:xfrm>
          <a:prstGeom prst="rect">
            <a:avLst/>
          </a:prstGeom>
          <a:solidFill>
            <a:schemeClr val="bg1">
              <a:alpha val="48000"/>
            </a:schemeClr>
          </a:solidFill>
        </p:spPr>
        <p:txBody>
          <a:bodyPr wrap="square" rtlCol="0">
            <a:spAutoFit/>
          </a:bodyPr>
          <a:lstStyle/>
          <a:p>
            <a:r>
              <a:rPr lang="en-US" sz="1400" dirty="0" smtClean="0"/>
              <a:t>BEEF..its what used to be for dinner</a:t>
            </a:r>
            <a:endParaRPr lang="en-US" sz="1400" dirty="0"/>
          </a:p>
        </p:txBody>
      </p:sp>
      <p:sp>
        <p:nvSpPr>
          <p:cNvPr id="24" name="TextBox 23"/>
          <p:cNvSpPr txBox="1"/>
          <p:nvPr/>
        </p:nvSpPr>
        <p:spPr>
          <a:xfrm>
            <a:off x="304800" y="2667000"/>
            <a:ext cx="2971800" cy="369332"/>
          </a:xfrm>
          <a:prstGeom prst="rect">
            <a:avLst/>
          </a:prstGeom>
          <a:noFill/>
        </p:spPr>
        <p:txBody>
          <a:bodyPr wrap="square" rtlCol="0">
            <a:spAutoFit/>
          </a:bodyPr>
          <a:lstStyle/>
          <a:p>
            <a:r>
              <a:rPr lang="en-US" dirty="0" smtClean="0"/>
              <a:t>Wheat Pasture…</a:t>
            </a:r>
            <a:r>
              <a:rPr lang="en-US" dirty="0" err="1" smtClean="0"/>
              <a:t>zzzzzz</a:t>
            </a:r>
            <a:endParaRPr lang="en-US" dirty="0"/>
          </a:p>
        </p:txBody>
      </p:sp>
      <p:sp>
        <p:nvSpPr>
          <p:cNvPr id="2" name="Rectangle 1"/>
          <p:cNvSpPr/>
          <p:nvPr/>
        </p:nvSpPr>
        <p:spPr>
          <a:xfrm>
            <a:off x="7416800" y="6513036"/>
            <a:ext cx="1726050" cy="369332"/>
          </a:xfrm>
          <a:prstGeom prst="rect">
            <a:avLst/>
          </a:prstGeom>
        </p:spPr>
        <p:txBody>
          <a:bodyPr wrap="none">
            <a:spAutoFit/>
          </a:bodyPr>
          <a:lstStyle/>
          <a:p>
            <a:r>
              <a:rPr lang="en-US" dirty="0"/>
              <a:t>By: Josh Pittman</a:t>
            </a:r>
          </a:p>
        </p:txBody>
      </p:sp>
    </p:spTree>
    <p:extLst>
      <p:ext uri="{BB962C8B-B14F-4D97-AF65-F5344CB8AC3E}">
        <p14:creationId xmlns:p14="http://schemas.microsoft.com/office/powerpoint/2010/main" val="92534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239000" y="6317734"/>
            <a:ext cx="1788631" cy="369332"/>
          </a:xfrm>
          <a:prstGeom prst="rect">
            <a:avLst/>
          </a:prstGeom>
        </p:spPr>
        <p:txBody>
          <a:bodyPr wrap="none">
            <a:spAutoFit/>
          </a:bodyPr>
          <a:lstStyle/>
          <a:p>
            <a:r>
              <a:rPr lang="en-US" dirty="0"/>
              <a:t>By: </a:t>
            </a:r>
            <a:r>
              <a:rPr lang="en-US" dirty="0" smtClean="0"/>
              <a:t>Chris Thomas</a:t>
            </a:r>
            <a:endParaRPr lang="en-US" dirty="0"/>
          </a:p>
        </p:txBody>
      </p:sp>
    </p:spTree>
    <p:extLst>
      <p:ext uri="{BB962C8B-B14F-4D97-AF65-F5344CB8AC3E}">
        <p14:creationId xmlns:p14="http://schemas.microsoft.com/office/powerpoint/2010/main" val="3602189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629400" y="6350000"/>
            <a:ext cx="1788631" cy="369332"/>
          </a:xfrm>
          <a:prstGeom prst="rect">
            <a:avLst/>
          </a:prstGeom>
        </p:spPr>
        <p:txBody>
          <a:bodyPr wrap="none">
            <a:spAutoFit/>
          </a:bodyPr>
          <a:lstStyle/>
          <a:p>
            <a:r>
              <a:rPr lang="en-US" dirty="0"/>
              <a:t>By: Chris Thomas</a:t>
            </a:r>
          </a:p>
        </p:txBody>
      </p:sp>
    </p:spTree>
    <p:extLst>
      <p:ext uri="{BB962C8B-B14F-4D97-AF65-F5344CB8AC3E}">
        <p14:creationId xmlns:p14="http://schemas.microsoft.com/office/powerpoint/2010/main" val="3926768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52400" y="6324600"/>
            <a:ext cx="1788631" cy="369332"/>
          </a:xfrm>
          <a:prstGeom prst="rect">
            <a:avLst/>
          </a:prstGeom>
        </p:spPr>
        <p:txBody>
          <a:bodyPr wrap="none">
            <a:spAutoFit/>
          </a:bodyPr>
          <a:lstStyle/>
          <a:p>
            <a:r>
              <a:rPr lang="en-US" dirty="0"/>
              <a:t>By: Chris Thomas</a:t>
            </a:r>
          </a:p>
        </p:txBody>
      </p:sp>
    </p:spTree>
    <p:extLst>
      <p:ext uri="{BB962C8B-B14F-4D97-AF65-F5344CB8AC3E}">
        <p14:creationId xmlns:p14="http://schemas.microsoft.com/office/powerpoint/2010/main" val="2192480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66848"/>
            <a:ext cx="4724400" cy="3538740"/>
          </a:xfrm>
          <a:prstGeom prst="rect">
            <a:avLst/>
          </a:prstGeom>
        </p:spPr>
      </p:pic>
      <p:sp>
        <p:nvSpPr>
          <p:cNvPr id="3" name="Rectangle 2"/>
          <p:cNvSpPr/>
          <p:nvPr/>
        </p:nvSpPr>
        <p:spPr>
          <a:xfrm>
            <a:off x="7162800" y="6168280"/>
            <a:ext cx="1710276" cy="369332"/>
          </a:xfrm>
          <a:prstGeom prst="rect">
            <a:avLst/>
          </a:prstGeom>
        </p:spPr>
        <p:txBody>
          <a:bodyPr wrap="none">
            <a:spAutoFit/>
          </a:bodyPr>
          <a:lstStyle/>
          <a:p>
            <a:r>
              <a:rPr lang="en-US" dirty="0"/>
              <a:t>By: </a:t>
            </a:r>
            <a:r>
              <a:rPr lang="en-US" dirty="0" smtClean="0"/>
              <a:t>Tracy Wilson</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67000"/>
            <a:ext cx="5283200" cy="3962400"/>
          </a:xfrm>
          <a:prstGeom prst="rect">
            <a:avLst/>
          </a:prstGeom>
        </p:spPr>
      </p:pic>
    </p:spTree>
    <p:extLst>
      <p:ext uri="{BB962C8B-B14F-4D97-AF65-F5344CB8AC3E}">
        <p14:creationId xmlns:p14="http://schemas.microsoft.com/office/powerpoint/2010/main" val="1080512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152400"/>
          <a:ext cx="3048000" cy="2219960"/>
        </p:xfrm>
        <a:graphic>
          <a:graphicData uri="http://schemas.openxmlformats.org/drawingml/2006/table">
            <a:tbl>
              <a:tblPr firstRow="1" bandRow="1">
                <a:tableStyleId>{5C22544A-7EE6-4342-B048-85BDC9FD1C3A}</a:tableStyleId>
              </a:tblPr>
              <a:tblGrid>
                <a:gridCol w="3048000"/>
              </a:tblGrid>
              <a:tr h="370840">
                <a:tc>
                  <a:txBody>
                    <a:bodyPr/>
                    <a:lstStyle/>
                    <a:p>
                      <a:r>
                        <a:rPr lang="en-US" dirty="0" smtClean="0"/>
                        <a:t>Top Ag Commodities in 2010</a:t>
                      </a:r>
                      <a:endParaRPr lang="en-US" dirty="0"/>
                    </a:p>
                  </a:txBody>
                  <a:tcPr/>
                </a:tc>
              </a:tr>
              <a:tr h="370840">
                <a:tc>
                  <a:txBody>
                    <a:bodyPr/>
                    <a:lstStyle/>
                    <a:p>
                      <a:r>
                        <a:rPr lang="en-US" dirty="0" smtClean="0"/>
                        <a:t>Cattle and</a:t>
                      </a:r>
                      <a:r>
                        <a:rPr lang="en-US" baseline="0" dirty="0" smtClean="0"/>
                        <a:t> Calves</a:t>
                      </a:r>
                      <a:endParaRPr lang="en-US" dirty="0"/>
                    </a:p>
                  </a:txBody>
                  <a:tcPr/>
                </a:tc>
              </a:tr>
              <a:tr h="370840">
                <a:tc>
                  <a:txBody>
                    <a:bodyPr/>
                    <a:lstStyle/>
                    <a:p>
                      <a:r>
                        <a:rPr lang="en-US" dirty="0" smtClean="0"/>
                        <a:t>Broilers</a:t>
                      </a:r>
                      <a:endParaRPr lang="en-US" dirty="0"/>
                    </a:p>
                  </a:txBody>
                  <a:tcPr/>
                </a:tc>
              </a:tr>
              <a:tr h="370840">
                <a:tc>
                  <a:txBody>
                    <a:bodyPr/>
                    <a:lstStyle/>
                    <a:p>
                      <a:r>
                        <a:rPr lang="en-US" dirty="0" smtClean="0"/>
                        <a:t>Hogs</a:t>
                      </a:r>
                      <a:endParaRPr lang="en-US" dirty="0"/>
                    </a:p>
                  </a:txBody>
                  <a:tcPr/>
                </a:tc>
              </a:tr>
              <a:tr h="269240">
                <a:tc>
                  <a:txBody>
                    <a:bodyPr/>
                    <a:lstStyle/>
                    <a:p>
                      <a:r>
                        <a:rPr lang="en-US" dirty="0" smtClean="0"/>
                        <a:t>Wheat</a:t>
                      </a:r>
                      <a:endParaRPr lang="en-US" dirty="0"/>
                    </a:p>
                  </a:txBody>
                  <a:tcPr/>
                </a:tc>
              </a:tr>
              <a:tr h="370840">
                <a:tc>
                  <a:txBody>
                    <a:bodyPr/>
                    <a:lstStyle/>
                    <a:p>
                      <a:r>
                        <a:rPr lang="en-US" dirty="0" smtClean="0"/>
                        <a:t>Dairy Products </a:t>
                      </a:r>
                      <a:endParaRPr lang="en-US" dirty="0"/>
                    </a:p>
                  </a:txBody>
                  <a:tcPr/>
                </a:tc>
              </a:tr>
            </a:tbl>
          </a:graphicData>
        </a:graphic>
      </p:graphicFrame>
      <p:graphicFrame>
        <p:nvGraphicFramePr>
          <p:cNvPr id="5" name="Table 4"/>
          <p:cNvGraphicFramePr>
            <a:graphicFrameLocks noGrp="1"/>
          </p:cNvGraphicFramePr>
          <p:nvPr/>
        </p:nvGraphicFramePr>
        <p:xfrm>
          <a:off x="152400" y="2362200"/>
          <a:ext cx="3048000" cy="2225040"/>
        </p:xfrm>
        <a:graphic>
          <a:graphicData uri="http://schemas.openxmlformats.org/drawingml/2006/table">
            <a:tbl>
              <a:tblPr firstRow="1" bandRow="1">
                <a:tableStyleId>{5C22544A-7EE6-4342-B048-85BDC9FD1C3A}</a:tableStyleId>
              </a:tblPr>
              <a:tblGrid>
                <a:gridCol w="3048000"/>
              </a:tblGrid>
              <a:tr h="370840">
                <a:tc>
                  <a:txBody>
                    <a:bodyPr/>
                    <a:lstStyle/>
                    <a:p>
                      <a:r>
                        <a:rPr lang="en-US" dirty="0" smtClean="0"/>
                        <a:t>Top 5</a:t>
                      </a:r>
                      <a:r>
                        <a:rPr lang="en-US" baseline="0" dirty="0" smtClean="0"/>
                        <a:t> Counties in Ag Sales</a:t>
                      </a:r>
                      <a:endParaRPr lang="en-US" dirty="0"/>
                    </a:p>
                  </a:txBody>
                  <a:tcPr/>
                </a:tc>
              </a:tr>
              <a:tr h="370840">
                <a:tc>
                  <a:txBody>
                    <a:bodyPr/>
                    <a:lstStyle/>
                    <a:p>
                      <a:r>
                        <a:rPr lang="en-US" dirty="0" smtClean="0"/>
                        <a:t>Texas</a:t>
                      </a:r>
                      <a:r>
                        <a:rPr lang="en-US" baseline="0" dirty="0" smtClean="0"/>
                        <a:t> County</a:t>
                      </a:r>
                      <a:endParaRPr lang="en-US" dirty="0"/>
                    </a:p>
                  </a:txBody>
                  <a:tcPr/>
                </a:tc>
              </a:tr>
              <a:tr h="370840">
                <a:tc>
                  <a:txBody>
                    <a:bodyPr/>
                    <a:lstStyle/>
                    <a:p>
                      <a:r>
                        <a:rPr lang="en-US" dirty="0" smtClean="0"/>
                        <a:t>Cimarron</a:t>
                      </a:r>
                      <a:r>
                        <a:rPr lang="en-US" baseline="0" dirty="0" smtClean="0"/>
                        <a:t> County </a:t>
                      </a:r>
                      <a:endParaRPr lang="en-US" dirty="0"/>
                    </a:p>
                  </a:txBody>
                  <a:tcPr/>
                </a:tc>
              </a:tr>
              <a:tr h="370840">
                <a:tc>
                  <a:txBody>
                    <a:bodyPr/>
                    <a:lstStyle/>
                    <a:p>
                      <a:r>
                        <a:rPr lang="en-US" dirty="0" smtClean="0"/>
                        <a:t>Le</a:t>
                      </a:r>
                      <a:r>
                        <a:rPr lang="en-US" baseline="0" dirty="0" smtClean="0"/>
                        <a:t> Flore County</a:t>
                      </a:r>
                      <a:endParaRPr lang="en-US" dirty="0"/>
                    </a:p>
                  </a:txBody>
                  <a:tcPr/>
                </a:tc>
              </a:tr>
              <a:tr h="370840">
                <a:tc>
                  <a:txBody>
                    <a:bodyPr/>
                    <a:lstStyle/>
                    <a:p>
                      <a:r>
                        <a:rPr lang="en-US" dirty="0" smtClean="0"/>
                        <a:t>Beaver County</a:t>
                      </a:r>
                      <a:endParaRPr lang="en-US" dirty="0"/>
                    </a:p>
                  </a:txBody>
                  <a:tcPr/>
                </a:tc>
              </a:tr>
              <a:tr h="370840">
                <a:tc>
                  <a:txBody>
                    <a:bodyPr/>
                    <a:lstStyle/>
                    <a:p>
                      <a:r>
                        <a:rPr lang="en-US" dirty="0" smtClean="0"/>
                        <a:t>Mc</a:t>
                      </a:r>
                      <a:r>
                        <a:rPr lang="en-US" baseline="0" dirty="0" smtClean="0"/>
                        <a:t> Curtain County </a:t>
                      </a:r>
                      <a:endParaRPr lang="en-US" dirty="0"/>
                    </a:p>
                  </a:txBody>
                  <a:tcPr/>
                </a:tc>
              </a:tr>
            </a:tbl>
          </a:graphicData>
        </a:graphic>
      </p:graphicFrame>
      <p:graphicFrame>
        <p:nvGraphicFramePr>
          <p:cNvPr id="7" name="Content Placeholder 6"/>
          <p:cNvGraphicFramePr>
            <a:graphicFrameLocks noGrp="1"/>
          </p:cNvGraphicFramePr>
          <p:nvPr>
            <p:ph idx="1"/>
          </p:nvPr>
        </p:nvGraphicFramePr>
        <p:xfrm>
          <a:off x="152400" y="4495800"/>
          <a:ext cx="4419600" cy="2286000"/>
        </p:xfrm>
        <a:graphic>
          <a:graphicData uri="http://schemas.openxmlformats.org/drawingml/2006/table">
            <a:tbl>
              <a:tblPr firstRow="1" bandRow="1">
                <a:tableStyleId>{5C22544A-7EE6-4342-B048-85BDC9FD1C3A}</a:tableStyleId>
              </a:tblPr>
              <a:tblGrid>
                <a:gridCol w="2670175"/>
                <a:gridCol w="1749425"/>
              </a:tblGrid>
              <a:tr h="292100">
                <a:tc>
                  <a:txBody>
                    <a:bodyPr/>
                    <a:lstStyle/>
                    <a:p>
                      <a:r>
                        <a:rPr lang="en-US" dirty="0" smtClean="0"/>
                        <a:t>Acres of farms</a:t>
                      </a:r>
                      <a:r>
                        <a:rPr lang="en-US" baseline="0" dirty="0" smtClean="0"/>
                        <a:t> in OK</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of Farms this size in OK</a:t>
                      </a:r>
                    </a:p>
                  </a:txBody>
                  <a:tcPr/>
                </a:tc>
              </a:tr>
              <a:tr h="292100">
                <a:tc>
                  <a:txBody>
                    <a:bodyPr/>
                    <a:lstStyle/>
                    <a:p>
                      <a:r>
                        <a:rPr lang="en-US" dirty="0" smtClean="0"/>
                        <a:t>1 -99 Acres</a:t>
                      </a:r>
                      <a:endParaRPr lang="en-US" dirty="0"/>
                    </a:p>
                  </a:txBody>
                  <a:tcPr/>
                </a:tc>
                <a:tc>
                  <a:txBody>
                    <a:bodyPr/>
                    <a:lstStyle/>
                    <a:p>
                      <a:r>
                        <a:rPr lang="en-US" dirty="0" smtClean="0"/>
                        <a:t>42.0</a:t>
                      </a:r>
                      <a:endParaRPr lang="en-US" dirty="0"/>
                    </a:p>
                  </a:txBody>
                  <a:tcPr/>
                </a:tc>
              </a:tr>
              <a:tr h="292100">
                <a:tc>
                  <a:txBody>
                    <a:bodyPr/>
                    <a:lstStyle/>
                    <a:p>
                      <a:r>
                        <a:rPr lang="en-US" dirty="0" smtClean="0"/>
                        <a:t>100-499</a:t>
                      </a:r>
                      <a:endParaRPr lang="en-US" dirty="0"/>
                    </a:p>
                  </a:txBody>
                  <a:tcPr/>
                </a:tc>
                <a:tc>
                  <a:txBody>
                    <a:bodyPr/>
                    <a:lstStyle/>
                    <a:p>
                      <a:r>
                        <a:rPr lang="en-US" dirty="0" smtClean="0"/>
                        <a:t>40.4</a:t>
                      </a:r>
                      <a:endParaRPr lang="en-US" dirty="0"/>
                    </a:p>
                  </a:txBody>
                  <a:tcPr/>
                </a:tc>
              </a:tr>
              <a:tr h="292100">
                <a:tc>
                  <a:txBody>
                    <a:bodyPr/>
                    <a:lstStyle/>
                    <a:p>
                      <a:r>
                        <a:rPr lang="en-US" dirty="0" smtClean="0"/>
                        <a:t>500-999</a:t>
                      </a:r>
                      <a:endParaRPr lang="en-US" dirty="0"/>
                    </a:p>
                  </a:txBody>
                  <a:tcPr/>
                </a:tc>
                <a:tc>
                  <a:txBody>
                    <a:bodyPr/>
                    <a:lstStyle/>
                    <a:p>
                      <a:r>
                        <a:rPr lang="en-US" dirty="0" smtClean="0"/>
                        <a:t>8.6</a:t>
                      </a:r>
                      <a:endParaRPr lang="en-US" dirty="0"/>
                    </a:p>
                  </a:txBody>
                  <a:tcPr/>
                </a:tc>
              </a:tr>
              <a:tr h="292100">
                <a:tc>
                  <a:txBody>
                    <a:bodyPr/>
                    <a:lstStyle/>
                    <a:p>
                      <a:r>
                        <a:rPr lang="en-US" dirty="0" smtClean="0"/>
                        <a:t>1000-1999</a:t>
                      </a:r>
                      <a:endParaRPr lang="en-US" dirty="0"/>
                    </a:p>
                  </a:txBody>
                  <a:tcPr/>
                </a:tc>
                <a:tc>
                  <a:txBody>
                    <a:bodyPr/>
                    <a:lstStyle/>
                    <a:p>
                      <a:r>
                        <a:rPr lang="en-US" dirty="0" smtClean="0"/>
                        <a:t>4.8</a:t>
                      </a:r>
                      <a:endParaRPr lang="en-US" dirty="0"/>
                    </a:p>
                  </a:txBody>
                  <a:tcPr/>
                </a:tc>
              </a:tr>
              <a:tr h="292100">
                <a:tc>
                  <a:txBody>
                    <a:bodyPr/>
                    <a:lstStyle/>
                    <a:p>
                      <a:r>
                        <a:rPr lang="en-US" dirty="0" smtClean="0"/>
                        <a:t>2,000 or more</a:t>
                      </a:r>
                      <a:endParaRPr lang="en-US" dirty="0"/>
                    </a:p>
                  </a:txBody>
                  <a:tcPr/>
                </a:tc>
                <a:tc>
                  <a:txBody>
                    <a:bodyPr/>
                    <a:lstStyle/>
                    <a:p>
                      <a:r>
                        <a:rPr lang="en-US" dirty="0" smtClean="0"/>
                        <a:t>4.1</a:t>
                      </a:r>
                      <a:endParaRPr lang="en-US" dirty="0"/>
                    </a:p>
                  </a:txBody>
                  <a:tcPr/>
                </a:tc>
              </a:tr>
            </a:tbl>
          </a:graphicData>
        </a:graphic>
      </p:graphicFrame>
      <p:sp>
        <p:nvSpPr>
          <p:cNvPr id="11" name="TextBox 10"/>
          <p:cNvSpPr txBox="1"/>
          <p:nvPr/>
        </p:nvSpPr>
        <p:spPr>
          <a:xfrm>
            <a:off x="4572000" y="6324600"/>
            <a:ext cx="396262" cy="369332"/>
          </a:xfrm>
          <a:prstGeom prst="rect">
            <a:avLst/>
          </a:prstGeom>
          <a:noFill/>
        </p:spPr>
        <p:txBody>
          <a:bodyPr wrap="none" rtlCol="0">
            <a:spAutoFit/>
          </a:bodyPr>
          <a:lstStyle/>
          <a:p>
            <a:r>
              <a:rPr lang="en-US" dirty="0" smtClean="0"/>
              <a:t>    </a:t>
            </a:r>
            <a:endParaRPr lang="en-US" dirty="0"/>
          </a:p>
        </p:txBody>
      </p:sp>
      <p:pic>
        <p:nvPicPr>
          <p:cNvPr id="12" name="Picture 11" descr="God is Great Beer is Good PPL R Crazy 105.JPG"/>
          <p:cNvPicPr>
            <a:picLocks noChangeAspect="1"/>
          </p:cNvPicPr>
          <p:nvPr/>
        </p:nvPicPr>
        <p:blipFill>
          <a:blip r:embed="rId2" cstate="print"/>
          <a:stretch>
            <a:fillRect/>
          </a:stretch>
        </p:blipFill>
        <p:spPr>
          <a:xfrm>
            <a:off x="3581400" y="228600"/>
            <a:ext cx="3276600" cy="2457450"/>
          </a:xfrm>
          <a:prstGeom prst="rect">
            <a:avLst/>
          </a:prstGeom>
          <a:ln w="38100" cap="sq">
            <a:solidFill>
              <a:srgbClr val="000000"/>
            </a:solidFill>
            <a:prstDash val="solid"/>
            <a:miter lim="800000"/>
          </a:ln>
          <a:effectLst>
            <a:glow rad="63500">
              <a:schemeClr val="accent4">
                <a:satMod val="175000"/>
                <a:alpha val="40000"/>
              </a:schemeClr>
            </a:glow>
          </a:effectLst>
        </p:spPr>
      </p:pic>
      <p:sp>
        <p:nvSpPr>
          <p:cNvPr id="13" name="TextBox 12"/>
          <p:cNvSpPr txBox="1"/>
          <p:nvPr/>
        </p:nvSpPr>
        <p:spPr>
          <a:xfrm>
            <a:off x="3938644" y="381000"/>
            <a:ext cx="2559163" cy="369332"/>
          </a:xfrm>
          <a:prstGeom prst="rect">
            <a:avLst/>
          </a:prstGeom>
          <a:noFill/>
        </p:spPr>
        <p:txBody>
          <a:bodyPr wrap="none" rtlCol="0">
            <a:spAutoFit/>
          </a:bodyPr>
          <a:lstStyle/>
          <a:p>
            <a:pPr algn="ctr"/>
            <a:r>
              <a:rPr lang="en-US" b="1" dirty="0" smtClean="0">
                <a:effectLst>
                  <a:outerShdw blurRad="38100" dist="38100" dir="2700000" algn="tl">
                    <a:srgbClr val="000000">
                      <a:alpha val="43137"/>
                    </a:srgbClr>
                  </a:outerShdw>
                </a:effectLst>
              </a:rPr>
              <a:t>Hay Pasture Edmond, OK</a:t>
            </a:r>
            <a:endParaRPr lang="en-US" b="1" dirty="0">
              <a:effectLst>
                <a:outerShdw blurRad="38100" dist="38100" dir="2700000" algn="tl">
                  <a:srgbClr val="000000">
                    <a:alpha val="43137"/>
                  </a:srgbClr>
                </a:outerShdw>
              </a:effectLst>
            </a:endParaRPr>
          </a:p>
        </p:txBody>
      </p:sp>
      <p:pic>
        <p:nvPicPr>
          <p:cNvPr id="14" name="Content Placeholder 4" descr="Summer 2010 137.JPG"/>
          <p:cNvPicPr>
            <a:picLocks noChangeAspect="1"/>
          </p:cNvPicPr>
          <p:nvPr/>
        </p:nvPicPr>
        <p:blipFill>
          <a:blip r:embed="rId3" cstate="print"/>
          <a:stretch>
            <a:fillRect/>
          </a:stretch>
        </p:blipFill>
        <p:spPr>
          <a:xfrm>
            <a:off x="5486400" y="2286000"/>
            <a:ext cx="3475567" cy="2606675"/>
          </a:xfrm>
          <a:prstGeom prst="rect">
            <a:avLst/>
          </a:prstGeom>
          <a:ln w="38100" cap="sq">
            <a:solidFill>
              <a:srgbClr val="000000"/>
            </a:solidFill>
            <a:prstDash val="solid"/>
            <a:miter lim="800000"/>
          </a:ln>
          <a:effectLst>
            <a:glow rad="63500">
              <a:schemeClr val="accent4">
                <a:satMod val="175000"/>
                <a:alpha val="40000"/>
              </a:schemeClr>
            </a:glow>
            <a:outerShdw blurRad="50800" dist="38100" dir="2700000" algn="tl" rotWithShape="0">
              <a:srgbClr val="000000">
                <a:alpha val="43000"/>
              </a:srgbClr>
            </a:outerShdw>
          </a:effectLst>
        </p:spPr>
      </p:pic>
      <p:sp>
        <p:nvSpPr>
          <p:cNvPr id="15" name="TextBox 14"/>
          <p:cNvSpPr txBox="1"/>
          <p:nvPr/>
        </p:nvSpPr>
        <p:spPr>
          <a:xfrm>
            <a:off x="5791200" y="2971800"/>
            <a:ext cx="2976071" cy="369332"/>
          </a:xfrm>
          <a:prstGeom prst="rect">
            <a:avLst/>
          </a:prstGeom>
          <a:noFill/>
        </p:spPr>
        <p:txBody>
          <a:bodyPr wrap="none" rtlCol="0">
            <a:spAutoFit/>
          </a:bodyPr>
          <a:lstStyle/>
          <a:p>
            <a:pPr algn="ctr"/>
            <a:r>
              <a:rPr lang="en-US" b="1" dirty="0" smtClean="0">
                <a:effectLst>
                  <a:outerShdw blurRad="38100" dist="38100" dir="2700000" algn="tl">
                    <a:srgbClr val="000000">
                      <a:alpha val="43137"/>
                    </a:srgbClr>
                  </a:outerShdw>
                </a:effectLst>
              </a:rPr>
              <a:t>Wheat Pasture Piedmont, OK</a:t>
            </a:r>
            <a:endParaRPr lang="en-US" b="1" dirty="0">
              <a:effectLst>
                <a:outerShdw blurRad="38100" dist="38100" dir="2700000" algn="tl">
                  <a:srgbClr val="000000">
                    <a:alpha val="43137"/>
                  </a:srgbClr>
                </a:outerShdw>
              </a:effectLst>
            </a:endParaRPr>
          </a:p>
        </p:txBody>
      </p:sp>
      <p:sp>
        <p:nvSpPr>
          <p:cNvPr id="10" name="TextBox 9"/>
          <p:cNvSpPr txBox="1"/>
          <p:nvPr/>
        </p:nvSpPr>
        <p:spPr>
          <a:xfrm>
            <a:off x="7620000" y="6330674"/>
            <a:ext cx="1650568" cy="369332"/>
          </a:xfrm>
          <a:prstGeom prst="rect">
            <a:avLst/>
          </a:prstGeom>
          <a:noFill/>
        </p:spPr>
        <p:txBody>
          <a:bodyPr wrap="square" rtlCol="0">
            <a:spAutoFit/>
          </a:bodyPr>
          <a:lstStyle/>
          <a:p>
            <a:r>
              <a:rPr lang="en-US" dirty="0"/>
              <a:t>By: </a:t>
            </a:r>
            <a:r>
              <a:rPr lang="en-US" dirty="0" err="1"/>
              <a:t>Katlynn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514600" y="214745"/>
            <a:ext cx="3200400" cy="3747655"/>
          </a:xfrm>
          <a:prstGeom prst="rect">
            <a:avLst/>
          </a:prstGeom>
          <a:noFill/>
          <a:ln w="9525">
            <a:noFill/>
            <a:miter lim="800000"/>
            <a:headEnd/>
            <a:tailEnd/>
          </a:ln>
        </p:spPr>
      </p:pic>
      <p:cxnSp>
        <p:nvCxnSpPr>
          <p:cNvPr id="5" name="Straight Arrow Connector 4"/>
          <p:cNvCxnSpPr/>
          <p:nvPr/>
        </p:nvCxnSpPr>
        <p:spPr>
          <a:xfrm flipH="1" flipV="1">
            <a:off x="4419600" y="990600"/>
            <a:ext cx="2133600" cy="3124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1927" y="3962400"/>
            <a:ext cx="277609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 y="3048000"/>
            <a:ext cx="2493818" cy="3108543"/>
          </a:xfrm>
          <a:prstGeom prst="rect">
            <a:avLst/>
          </a:prstGeom>
          <a:noFill/>
        </p:spPr>
        <p:txBody>
          <a:bodyPr wrap="square" rtlCol="0">
            <a:spAutoFit/>
          </a:bodyPr>
          <a:lstStyle/>
          <a:p>
            <a:r>
              <a:rPr lang="en-US" sz="2800" dirty="0" smtClean="0"/>
              <a:t>Main Crops</a:t>
            </a:r>
          </a:p>
          <a:p>
            <a:endParaRPr lang="en-US" sz="2800" dirty="0"/>
          </a:p>
          <a:p>
            <a:pPr marL="285750" indent="-285750">
              <a:buFont typeface="Arial" pitchFamily="34" charset="0"/>
              <a:buChar char="•"/>
            </a:pPr>
            <a:r>
              <a:rPr lang="en-US" sz="2800" dirty="0" smtClean="0"/>
              <a:t>Rice</a:t>
            </a:r>
          </a:p>
          <a:p>
            <a:pPr marL="285750" indent="-285750">
              <a:buFont typeface="Arial" pitchFamily="34" charset="0"/>
              <a:buChar char="•"/>
            </a:pPr>
            <a:r>
              <a:rPr lang="en-US" sz="2800" dirty="0" smtClean="0"/>
              <a:t>Banana</a:t>
            </a:r>
          </a:p>
          <a:p>
            <a:pPr marL="285750" indent="-285750">
              <a:buFont typeface="Arial" pitchFamily="34" charset="0"/>
              <a:buChar char="•"/>
            </a:pPr>
            <a:r>
              <a:rPr lang="en-US" sz="2800" dirty="0" smtClean="0"/>
              <a:t>Citrus </a:t>
            </a:r>
          </a:p>
          <a:p>
            <a:pPr marL="285750" indent="-285750">
              <a:buFont typeface="Arial" pitchFamily="34" charset="0"/>
              <a:buChar char="•"/>
            </a:pPr>
            <a:r>
              <a:rPr lang="en-US" sz="2800" dirty="0" smtClean="0"/>
              <a:t>Vegetables</a:t>
            </a:r>
          </a:p>
          <a:p>
            <a:endParaRPr lang="en-US" sz="2800" dirty="0"/>
          </a:p>
        </p:txBody>
      </p:sp>
      <p:sp>
        <p:nvSpPr>
          <p:cNvPr id="3" name="Rectangle 2"/>
          <p:cNvSpPr/>
          <p:nvPr/>
        </p:nvSpPr>
        <p:spPr>
          <a:xfrm>
            <a:off x="228600" y="6336268"/>
            <a:ext cx="1291572" cy="369332"/>
          </a:xfrm>
          <a:prstGeom prst="rect">
            <a:avLst/>
          </a:prstGeom>
        </p:spPr>
        <p:txBody>
          <a:bodyPr wrap="none">
            <a:spAutoFit/>
          </a:bodyPr>
          <a:lstStyle/>
          <a:p>
            <a:r>
              <a:rPr lang="en-US" dirty="0"/>
              <a:t>By: Natasha</a:t>
            </a:r>
          </a:p>
        </p:txBody>
      </p:sp>
    </p:spTree>
    <p:extLst>
      <p:ext uri="{BB962C8B-B14F-4D97-AF65-F5344CB8AC3E}">
        <p14:creationId xmlns:p14="http://schemas.microsoft.com/office/powerpoint/2010/main" val="1318833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galising rice fields to prepare for planting (by air) - near Wagenin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52400"/>
            <a:ext cx="441959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www.devsur.com/wp-content/uploads/2011/03/combine-feeds-into-loader-300x225.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429000"/>
            <a:ext cx="4419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srcRect/>
          <a:stretch>
            <a:fillRect/>
          </a:stretch>
        </p:blipFill>
        <p:spPr bwMode="auto">
          <a:xfrm>
            <a:off x="4814455" y="152401"/>
            <a:ext cx="4253345" cy="3200399"/>
          </a:xfrm>
          <a:prstGeom prst="rect">
            <a:avLst/>
          </a:prstGeom>
          <a:noFill/>
          <a:ln w="9525">
            <a:noFill/>
            <a:miter lim="800000"/>
            <a:headEnd/>
            <a:tailEnd/>
          </a:ln>
        </p:spPr>
      </p:pic>
      <p:pic>
        <p:nvPicPr>
          <p:cNvPr id="6" name="Picture 2" descr="Banana Trees at SBBS Plantation near Nickerie, Suriname - Aug 20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429000"/>
            <a:ext cx="4253345" cy="2947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488668"/>
            <a:ext cx="8839200" cy="369332"/>
          </a:xfrm>
          <a:prstGeom prst="rect">
            <a:avLst/>
          </a:prstGeom>
          <a:noFill/>
        </p:spPr>
        <p:txBody>
          <a:bodyPr wrap="square" rtlCol="0">
            <a:spAutoFit/>
          </a:bodyPr>
          <a:lstStyle/>
          <a:p>
            <a:r>
              <a:rPr lang="en-US" dirty="0" smtClean="0"/>
              <a:t>Rice and Banana production in Suriname</a:t>
            </a:r>
            <a:endParaRPr lang="en-US" dirty="0"/>
          </a:p>
        </p:txBody>
      </p:sp>
      <p:sp>
        <p:nvSpPr>
          <p:cNvPr id="2" name="TextBox 1"/>
          <p:cNvSpPr txBox="1"/>
          <p:nvPr/>
        </p:nvSpPr>
        <p:spPr>
          <a:xfrm>
            <a:off x="2743200" y="3050143"/>
            <a:ext cx="1828800" cy="246221"/>
          </a:xfrm>
          <a:prstGeom prst="rect">
            <a:avLst/>
          </a:prstGeom>
          <a:noFill/>
        </p:spPr>
        <p:txBody>
          <a:bodyPr wrap="square" rtlCol="0">
            <a:spAutoFit/>
          </a:bodyPr>
          <a:lstStyle/>
          <a:p>
            <a:r>
              <a:rPr lang="en-US" sz="1000" dirty="0" err="1" smtClean="0"/>
              <a:t>Source:alltravel.com</a:t>
            </a:r>
            <a:r>
              <a:rPr lang="en-US" sz="1000" dirty="0" smtClean="0"/>
              <a:t>/</a:t>
            </a:r>
            <a:r>
              <a:rPr lang="en-US" sz="1000" dirty="0" err="1" smtClean="0"/>
              <a:t>suriname</a:t>
            </a:r>
            <a:endParaRPr lang="en-US" sz="1000" dirty="0"/>
          </a:p>
        </p:txBody>
      </p:sp>
      <p:sp>
        <p:nvSpPr>
          <p:cNvPr id="8" name="TextBox 7"/>
          <p:cNvSpPr txBox="1"/>
          <p:nvPr/>
        </p:nvSpPr>
        <p:spPr>
          <a:xfrm>
            <a:off x="3352800" y="6376557"/>
            <a:ext cx="1219200" cy="246221"/>
          </a:xfrm>
          <a:prstGeom prst="rect">
            <a:avLst/>
          </a:prstGeom>
          <a:noFill/>
        </p:spPr>
        <p:txBody>
          <a:bodyPr wrap="square" rtlCol="0">
            <a:spAutoFit/>
          </a:bodyPr>
          <a:lstStyle/>
          <a:p>
            <a:r>
              <a:rPr lang="en-US" sz="1000" dirty="0" err="1" smtClean="0"/>
              <a:t>Source:devsur.com</a:t>
            </a:r>
            <a:endParaRPr lang="en-US" sz="1000" dirty="0"/>
          </a:p>
        </p:txBody>
      </p:sp>
      <p:sp>
        <p:nvSpPr>
          <p:cNvPr id="9" name="TextBox 8"/>
          <p:cNvSpPr txBox="1"/>
          <p:nvPr/>
        </p:nvSpPr>
        <p:spPr>
          <a:xfrm>
            <a:off x="7596620" y="6287214"/>
            <a:ext cx="1447800" cy="246221"/>
          </a:xfrm>
          <a:prstGeom prst="rect">
            <a:avLst/>
          </a:prstGeom>
          <a:noFill/>
        </p:spPr>
        <p:txBody>
          <a:bodyPr wrap="square" rtlCol="0">
            <a:spAutoFit/>
          </a:bodyPr>
          <a:lstStyle/>
          <a:p>
            <a:r>
              <a:rPr lang="en-US" sz="1000" dirty="0" err="1" smtClean="0"/>
              <a:t>Source:panoramio.com</a:t>
            </a:r>
            <a:endParaRPr lang="en-US" sz="1000" dirty="0"/>
          </a:p>
        </p:txBody>
      </p:sp>
      <p:sp>
        <p:nvSpPr>
          <p:cNvPr id="3" name="Rectangle 2"/>
          <p:cNvSpPr/>
          <p:nvPr/>
        </p:nvSpPr>
        <p:spPr>
          <a:xfrm>
            <a:off x="6019800" y="6438112"/>
            <a:ext cx="1291572" cy="369332"/>
          </a:xfrm>
          <a:prstGeom prst="rect">
            <a:avLst/>
          </a:prstGeom>
        </p:spPr>
        <p:txBody>
          <a:bodyPr wrap="none">
            <a:spAutoFit/>
          </a:bodyPr>
          <a:lstStyle/>
          <a:p>
            <a:r>
              <a:rPr lang="en-US" dirty="0"/>
              <a:t>By: Natasha</a:t>
            </a:r>
          </a:p>
        </p:txBody>
      </p:sp>
    </p:spTree>
    <p:extLst>
      <p:ext uri="{BB962C8B-B14F-4D97-AF65-F5344CB8AC3E}">
        <p14:creationId xmlns:p14="http://schemas.microsoft.com/office/powerpoint/2010/main" val="4232902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asha\Pictures\slash and bu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171" y="280554"/>
            <a:ext cx="4247429" cy="3148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descr="http://l.yimg.com/g/images/spaceout.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363" y="-5791200"/>
            <a:ext cx="61341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mw2.google.com/mw-panoramio/photos/medium/656863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505200"/>
            <a:ext cx="4351337" cy="30653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encrypted-tbn1.google.com/images?q=tbn:ANd9GcQTJnHcpvJbE6mOfh0pExHzbKSesAGIEJW14lopM8HKLGAOt-Z6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231" y="348095"/>
            <a:ext cx="4351337" cy="308090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3.google.com/images?q=tbn:ANd9GcSuIjnevJhyv4sK12Vf_rYh3LdFFSTudtcD6dSyMJUwzfSir9wGq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3505200"/>
            <a:ext cx="4351337" cy="30653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6488668"/>
            <a:ext cx="8458200" cy="369332"/>
          </a:xfrm>
          <a:prstGeom prst="rect">
            <a:avLst/>
          </a:prstGeom>
          <a:noFill/>
        </p:spPr>
        <p:txBody>
          <a:bodyPr wrap="square" rtlCol="0">
            <a:spAutoFit/>
          </a:bodyPr>
          <a:lstStyle/>
          <a:p>
            <a:r>
              <a:rPr lang="en-US" dirty="0" smtClean="0"/>
              <a:t>Traditional agriculture -shifting cultivation -in the interior of Suriname </a:t>
            </a:r>
            <a:endParaRPr lang="en-US" dirty="0"/>
          </a:p>
        </p:txBody>
      </p:sp>
      <p:sp>
        <p:nvSpPr>
          <p:cNvPr id="4" name="TextBox 3"/>
          <p:cNvSpPr txBox="1"/>
          <p:nvPr/>
        </p:nvSpPr>
        <p:spPr>
          <a:xfrm>
            <a:off x="7692231" y="6337953"/>
            <a:ext cx="1303337" cy="230832"/>
          </a:xfrm>
          <a:prstGeom prst="rect">
            <a:avLst/>
          </a:prstGeom>
          <a:noFill/>
        </p:spPr>
        <p:txBody>
          <a:bodyPr wrap="square" rtlCol="0">
            <a:spAutoFit/>
          </a:bodyPr>
          <a:lstStyle/>
          <a:p>
            <a:r>
              <a:rPr lang="en-US" sz="900" dirty="0" smtClean="0"/>
              <a:t>Source: flickriver.com</a:t>
            </a:r>
            <a:endParaRPr lang="en-US" sz="900" dirty="0"/>
          </a:p>
        </p:txBody>
      </p:sp>
      <p:sp>
        <p:nvSpPr>
          <p:cNvPr id="11" name="TextBox 10"/>
          <p:cNvSpPr txBox="1"/>
          <p:nvPr/>
        </p:nvSpPr>
        <p:spPr>
          <a:xfrm>
            <a:off x="7315200" y="3198168"/>
            <a:ext cx="1684337" cy="230832"/>
          </a:xfrm>
          <a:prstGeom prst="rect">
            <a:avLst/>
          </a:prstGeom>
          <a:noFill/>
        </p:spPr>
        <p:txBody>
          <a:bodyPr wrap="square" rtlCol="0">
            <a:spAutoFit/>
          </a:bodyPr>
          <a:lstStyle/>
          <a:p>
            <a:r>
              <a:rPr lang="en-US" sz="900" dirty="0" smtClean="0"/>
              <a:t>Source: nederland-suriname.nl</a:t>
            </a:r>
            <a:endParaRPr lang="en-US" sz="900" dirty="0"/>
          </a:p>
        </p:txBody>
      </p:sp>
      <p:sp>
        <p:nvSpPr>
          <p:cNvPr id="12" name="TextBox 11"/>
          <p:cNvSpPr txBox="1"/>
          <p:nvPr/>
        </p:nvSpPr>
        <p:spPr>
          <a:xfrm>
            <a:off x="3049588" y="3196435"/>
            <a:ext cx="1303337" cy="230832"/>
          </a:xfrm>
          <a:prstGeom prst="rect">
            <a:avLst/>
          </a:prstGeom>
          <a:noFill/>
        </p:spPr>
        <p:txBody>
          <a:bodyPr wrap="square" rtlCol="0">
            <a:spAutoFit/>
          </a:bodyPr>
          <a:lstStyle/>
          <a:p>
            <a:r>
              <a:rPr lang="en-US" sz="900" dirty="0" smtClean="0"/>
              <a:t>Source: panoramio.com</a:t>
            </a:r>
            <a:endParaRPr lang="en-US" sz="900" dirty="0"/>
          </a:p>
        </p:txBody>
      </p:sp>
      <p:sp>
        <p:nvSpPr>
          <p:cNvPr id="13" name="TextBox 12"/>
          <p:cNvSpPr txBox="1"/>
          <p:nvPr/>
        </p:nvSpPr>
        <p:spPr>
          <a:xfrm>
            <a:off x="2773363" y="6337953"/>
            <a:ext cx="1722436" cy="230832"/>
          </a:xfrm>
          <a:prstGeom prst="rect">
            <a:avLst/>
          </a:prstGeom>
          <a:noFill/>
        </p:spPr>
        <p:txBody>
          <a:bodyPr wrap="square" rtlCol="0">
            <a:spAutoFit/>
          </a:bodyPr>
          <a:lstStyle/>
          <a:p>
            <a:r>
              <a:rPr lang="en-US" sz="900" dirty="0" smtClean="0"/>
              <a:t>Source: alltravel.com/</a:t>
            </a:r>
            <a:r>
              <a:rPr lang="en-US" sz="900" dirty="0" err="1" smtClean="0"/>
              <a:t>suriname</a:t>
            </a:r>
            <a:endParaRPr lang="en-US" sz="900" dirty="0"/>
          </a:p>
        </p:txBody>
      </p:sp>
      <p:sp>
        <p:nvSpPr>
          <p:cNvPr id="2" name="Rectangle 1"/>
          <p:cNvSpPr/>
          <p:nvPr/>
        </p:nvSpPr>
        <p:spPr>
          <a:xfrm>
            <a:off x="7852428" y="6494502"/>
            <a:ext cx="1291572" cy="369332"/>
          </a:xfrm>
          <a:prstGeom prst="rect">
            <a:avLst/>
          </a:prstGeom>
        </p:spPr>
        <p:txBody>
          <a:bodyPr wrap="none">
            <a:spAutoFit/>
          </a:bodyPr>
          <a:lstStyle/>
          <a:p>
            <a:r>
              <a:rPr lang="en-US" dirty="0"/>
              <a:t>By: Natasha</a:t>
            </a:r>
          </a:p>
        </p:txBody>
      </p:sp>
    </p:spTree>
    <p:extLst>
      <p:ext uri="{BB962C8B-B14F-4D97-AF65-F5344CB8AC3E}">
        <p14:creationId xmlns:p14="http://schemas.microsoft.com/office/powerpoint/2010/main" val="3506114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Minimal Tillage in Sugarcane </a:t>
            </a:r>
            <a:endParaRPr lang="en-US" sz="3200" dirty="0"/>
          </a:p>
        </p:txBody>
      </p:sp>
      <p:sp>
        <p:nvSpPr>
          <p:cNvPr id="4" name="Footer Placeholder 3"/>
          <p:cNvSpPr>
            <a:spLocks noGrp="1"/>
          </p:cNvSpPr>
          <p:nvPr>
            <p:ph type="ftr" sz="quarter" idx="11"/>
          </p:nvPr>
        </p:nvSpPr>
        <p:spPr/>
        <p:txBody>
          <a:bodyPr/>
          <a:lstStyle/>
          <a:p>
            <a:r>
              <a:rPr lang="pl-PL" dirty="0" smtClean="0"/>
              <a:t>Photo taken by </a:t>
            </a:r>
            <a:r>
              <a:rPr lang="en-US" dirty="0" err="1" smtClean="0"/>
              <a:t>Niconor</a:t>
            </a:r>
            <a:r>
              <a:rPr lang="en-US" dirty="0" smtClean="0"/>
              <a:t> Reece</a:t>
            </a:r>
            <a:endParaRPr lang="en-US" dirty="0"/>
          </a:p>
        </p:txBody>
      </p:sp>
      <p:pic>
        <p:nvPicPr>
          <p:cNvPr id="3" name="Content Placeholder 16" descr="Field Efficiency Minimum till machi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73480" y="1691640"/>
            <a:ext cx="6565900" cy="4389437"/>
          </a:xfrm>
          <a:prstGeom prst="rect">
            <a:avLst/>
          </a:prstGeom>
          <a:noFill/>
        </p:spPr>
      </p:pic>
      <p:sp>
        <p:nvSpPr>
          <p:cNvPr id="5" name="Rectangle 4"/>
          <p:cNvSpPr/>
          <p:nvPr/>
        </p:nvSpPr>
        <p:spPr>
          <a:xfrm>
            <a:off x="7467600" y="6400800"/>
            <a:ext cx="1371016" cy="369332"/>
          </a:xfrm>
          <a:prstGeom prst="rect">
            <a:avLst/>
          </a:prstGeom>
        </p:spPr>
        <p:txBody>
          <a:bodyPr wrap="none">
            <a:spAutoFit/>
          </a:bodyPr>
          <a:lstStyle/>
          <a:p>
            <a:r>
              <a:rPr lang="en-US" dirty="0"/>
              <a:t>By: </a:t>
            </a:r>
            <a:r>
              <a:rPr lang="en-US" dirty="0" smtClean="0"/>
              <a:t>AJ Foster</a:t>
            </a:r>
            <a:endParaRPr lang="en-US" dirty="0"/>
          </a:p>
        </p:txBody>
      </p:sp>
    </p:spTree>
    <p:extLst>
      <p:ext uri="{BB962C8B-B14F-4D97-AF65-F5344CB8AC3E}">
        <p14:creationId xmlns:p14="http://schemas.microsoft.com/office/powerpoint/2010/main" val="3044050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serd\Documents\Picture from Tanika\100_09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25" y="381000"/>
            <a:ext cx="4185920" cy="291693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3111245" y="6400800"/>
            <a:ext cx="2895600" cy="365125"/>
          </a:xfrm>
        </p:spPr>
        <p:txBody>
          <a:bodyPr/>
          <a:lstStyle/>
          <a:p>
            <a:r>
              <a:rPr lang="pl-PL" dirty="0" smtClean="0"/>
              <a:t>Photo taken by Dr. Tanika Dennie </a:t>
            </a:r>
            <a:endParaRPr lang="en-US" dirty="0"/>
          </a:p>
        </p:txBody>
      </p:sp>
      <p:pic>
        <p:nvPicPr>
          <p:cNvPr id="5" name="Picture 2" descr="C:\Users\anserd\Documents\Picture from Tanika\100_0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37" y="3581400"/>
            <a:ext cx="4211827" cy="2910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53000" y="4228414"/>
            <a:ext cx="3733800" cy="646331"/>
          </a:xfrm>
          <a:prstGeom prst="rect">
            <a:avLst/>
          </a:prstGeom>
          <a:noFill/>
          <a:ln>
            <a:solidFill>
              <a:schemeClr val="tx1"/>
            </a:solidFill>
          </a:ln>
        </p:spPr>
        <p:txBody>
          <a:bodyPr wrap="square" rtlCol="0">
            <a:spAutoFit/>
          </a:bodyPr>
          <a:lstStyle/>
          <a:p>
            <a:r>
              <a:rPr lang="en-US" dirty="0"/>
              <a:t>California Firm Trial- Leave Curl Problem in Tomato </a:t>
            </a:r>
          </a:p>
        </p:txBody>
      </p:sp>
      <p:pic>
        <p:nvPicPr>
          <p:cNvPr id="6" name="Picture 2" descr="C:\Users\anserd\Documents\Picture from Tanika\100_0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031660"/>
            <a:ext cx="3733800" cy="32241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43800" y="6307574"/>
            <a:ext cx="1371016" cy="369332"/>
          </a:xfrm>
          <a:prstGeom prst="rect">
            <a:avLst/>
          </a:prstGeom>
        </p:spPr>
        <p:txBody>
          <a:bodyPr wrap="none">
            <a:spAutoFit/>
          </a:bodyPr>
          <a:lstStyle/>
          <a:p>
            <a:r>
              <a:rPr lang="en-US" dirty="0"/>
              <a:t>By: AJ Foster</a:t>
            </a:r>
          </a:p>
        </p:txBody>
      </p:sp>
    </p:spTree>
    <p:extLst>
      <p:ext uri="{BB962C8B-B14F-4D97-AF65-F5344CB8AC3E}">
        <p14:creationId xmlns:p14="http://schemas.microsoft.com/office/powerpoint/2010/main" val="2619345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nserd\Documents\Picture from Tanika\100_09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85800"/>
            <a:ext cx="4114800" cy="275844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pl-PL" smtClean="0"/>
              <a:t>Photo taken by Dr. Tanika Dennie </a:t>
            </a:r>
            <a:endParaRPr lang="en-US"/>
          </a:p>
        </p:txBody>
      </p:sp>
      <p:pic>
        <p:nvPicPr>
          <p:cNvPr id="5" name="Picture 2" descr="C:\Users\anserd\Documents\Picture from Tanika\100_0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505200"/>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nserd\Documents\Picture from Tanika\100_09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685800"/>
            <a:ext cx="4114800" cy="2758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5849324"/>
            <a:ext cx="4114800" cy="461665"/>
          </a:xfrm>
          <a:prstGeom prst="rect">
            <a:avLst/>
          </a:prstGeom>
          <a:noFill/>
          <a:ln>
            <a:solidFill>
              <a:schemeClr val="tx1"/>
            </a:solidFill>
          </a:ln>
        </p:spPr>
        <p:txBody>
          <a:bodyPr wrap="square" rtlCol="0">
            <a:spAutoFit/>
          </a:bodyPr>
          <a:lstStyle/>
          <a:p>
            <a:r>
              <a:rPr lang="en-US" sz="1200" dirty="0" smtClean="0"/>
              <a:t>Fertilizing Pepper plants –Photo taken from Growing Scotch Bonnet Pepper in Jamaica Handbook</a:t>
            </a:r>
            <a:endParaRPr lang="en-US" sz="1200" dirty="0"/>
          </a:p>
        </p:txBody>
      </p:sp>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505200"/>
            <a:ext cx="4114800" cy="2438400"/>
          </a:xfrm>
          <a:prstGeom prst="rect">
            <a:avLst/>
          </a:prstGeom>
          <a:noFill/>
          <a:ln>
            <a:noFill/>
          </a:ln>
        </p:spPr>
      </p:pic>
      <p:sp>
        <p:nvSpPr>
          <p:cNvPr id="2" name="Rectangle 1"/>
          <p:cNvSpPr/>
          <p:nvPr/>
        </p:nvSpPr>
        <p:spPr>
          <a:xfrm>
            <a:off x="7696200" y="6488668"/>
            <a:ext cx="1371016" cy="369332"/>
          </a:xfrm>
          <a:prstGeom prst="rect">
            <a:avLst/>
          </a:prstGeom>
        </p:spPr>
        <p:txBody>
          <a:bodyPr wrap="none">
            <a:spAutoFit/>
          </a:bodyPr>
          <a:lstStyle/>
          <a:p>
            <a:r>
              <a:rPr lang="en-US" dirty="0"/>
              <a:t>By: AJ Foster</a:t>
            </a:r>
          </a:p>
        </p:txBody>
      </p:sp>
    </p:spTree>
    <p:extLst>
      <p:ext uri="{BB962C8B-B14F-4D97-AF65-F5344CB8AC3E}">
        <p14:creationId xmlns:p14="http://schemas.microsoft.com/office/powerpoint/2010/main" val="309483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1143000" y="857250"/>
            <a:ext cx="6858000" cy="5143500"/>
          </a:xfrm>
          <a:prstGeom prst="rect">
            <a:avLst/>
          </a:prstGeom>
          <a:noFill/>
          <a:ln w="9525">
            <a:noFill/>
            <a:miter lim="800000"/>
            <a:headEnd/>
            <a:tailEnd/>
          </a:ln>
        </p:spPr>
      </p:pic>
      <p:sp>
        <p:nvSpPr>
          <p:cNvPr id="2" name="Rectangle 1"/>
          <p:cNvSpPr/>
          <p:nvPr/>
        </p:nvSpPr>
        <p:spPr>
          <a:xfrm>
            <a:off x="7696200" y="6248400"/>
            <a:ext cx="1275670" cy="369332"/>
          </a:xfrm>
          <a:prstGeom prst="rect">
            <a:avLst/>
          </a:prstGeom>
        </p:spPr>
        <p:txBody>
          <a:bodyPr wrap="none">
            <a:spAutoFit/>
          </a:bodyPr>
          <a:lstStyle/>
          <a:p>
            <a:r>
              <a:rPr lang="en-US" dirty="0"/>
              <a:t>By: </a:t>
            </a:r>
            <a:r>
              <a:rPr lang="en-US" dirty="0" smtClean="0"/>
              <a:t>Michael</a:t>
            </a:r>
            <a:endParaRPr lang="en-US" dirty="0"/>
          </a:p>
        </p:txBody>
      </p:sp>
    </p:spTree>
    <p:extLst>
      <p:ext uri="{BB962C8B-B14F-4D97-AF65-F5344CB8AC3E}">
        <p14:creationId xmlns:p14="http://schemas.microsoft.com/office/powerpoint/2010/main" val="2195385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95400" y="762000"/>
            <a:ext cx="6705600" cy="5029200"/>
          </a:xfrm>
          <a:prstGeom prst="rect">
            <a:avLst/>
          </a:prstGeom>
          <a:noFill/>
          <a:ln w="9525">
            <a:noFill/>
            <a:miter lim="800000"/>
            <a:headEnd/>
            <a:tailEnd/>
          </a:ln>
        </p:spPr>
      </p:pic>
      <p:sp>
        <p:nvSpPr>
          <p:cNvPr id="2" name="Rectangle 1"/>
          <p:cNvSpPr/>
          <p:nvPr/>
        </p:nvSpPr>
        <p:spPr>
          <a:xfrm>
            <a:off x="7620000" y="6248400"/>
            <a:ext cx="1275670" cy="369332"/>
          </a:xfrm>
          <a:prstGeom prst="rect">
            <a:avLst/>
          </a:prstGeom>
        </p:spPr>
        <p:txBody>
          <a:bodyPr wrap="none">
            <a:spAutoFit/>
          </a:bodyPr>
          <a:lstStyle/>
          <a:p>
            <a:r>
              <a:rPr lang="en-US" dirty="0"/>
              <a:t>By: Michael</a:t>
            </a:r>
          </a:p>
        </p:txBody>
      </p:sp>
    </p:spTree>
    <p:extLst>
      <p:ext uri="{BB962C8B-B14F-4D97-AF65-F5344CB8AC3E}">
        <p14:creationId xmlns:p14="http://schemas.microsoft.com/office/powerpoint/2010/main" val="2688208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7300040.JPG"/>
          <p:cNvPicPr>
            <a:picLocks noChangeAspect="1"/>
          </p:cNvPicPr>
          <p:nvPr/>
        </p:nvPicPr>
        <p:blipFill>
          <a:blip r:embed="rId3" cstate="print"/>
          <a:stretch>
            <a:fillRect/>
          </a:stretch>
        </p:blipFill>
        <p:spPr>
          <a:xfrm>
            <a:off x="0" y="0"/>
            <a:ext cx="9144000" cy="6858000"/>
          </a:xfrm>
          <a:prstGeom prst="rect">
            <a:avLst/>
          </a:prstGeom>
        </p:spPr>
      </p:pic>
      <p:sp>
        <p:nvSpPr>
          <p:cNvPr id="2" name="Rectangle 1"/>
          <p:cNvSpPr/>
          <p:nvPr/>
        </p:nvSpPr>
        <p:spPr>
          <a:xfrm>
            <a:off x="76200" y="6172200"/>
            <a:ext cx="2000676" cy="369332"/>
          </a:xfrm>
          <a:prstGeom prst="rect">
            <a:avLst/>
          </a:prstGeom>
        </p:spPr>
        <p:txBody>
          <a:bodyPr wrap="none">
            <a:spAutoFit/>
          </a:bodyPr>
          <a:lstStyle/>
          <a:p>
            <a:r>
              <a:rPr lang="en-US" dirty="0"/>
              <a:t>By: Jacob </a:t>
            </a:r>
            <a:r>
              <a:rPr lang="en-US" dirty="0" err="1"/>
              <a:t>Bushong</a:t>
            </a:r>
            <a:r>
              <a:rPr lang="en-US" dirty="0"/>
              <a:t> </a:t>
            </a:r>
          </a:p>
        </p:txBody>
      </p:sp>
    </p:spTree>
    <p:extLst>
      <p:ext uri="{BB962C8B-B14F-4D97-AF65-F5344CB8AC3E}">
        <p14:creationId xmlns:p14="http://schemas.microsoft.com/office/powerpoint/2010/main" val="48622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7300060.JPG"/>
          <p:cNvPicPr>
            <a:picLocks noChangeAspect="1"/>
          </p:cNvPicPr>
          <p:nvPr/>
        </p:nvPicPr>
        <p:blipFill>
          <a:blip r:embed="rId3" cstate="print"/>
          <a:stretch>
            <a:fillRect/>
          </a:stretch>
        </p:blipFill>
        <p:spPr>
          <a:xfrm>
            <a:off x="0" y="0"/>
            <a:ext cx="9144000" cy="6858000"/>
          </a:xfrm>
          <a:prstGeom prst="rect">
            <a:avLst/>
          </a:prstGeom>
        </p:spPr>
      </p:pic>
      <p:sp>
        <p:nvSpPr>
          <p:cNvPr id="2" name="Rectangle 1"/>
          <p:cNvSpPr/>
          <p:nvPr/>
        </p:nvSpPr>
        <p:spPr>
          <a:xfrm>
            <a:off x="152400" y="196334"/>
            <a:ext cx="1967846" cy="369332"/>
          </a:xfrm>
          <a:prstGeom prst="rect">
            <a:avLst/>
          </a:prstGeom>
        </p:spPr>
        <p:txBody>
          <a:bodyPr wrap="none">
            <a:spAutoFit/>
          </a:bodyPr>
          <a:lstStyle/>
          <a:p>
            <a:r>
              <a:rPr lang="en-US" dirty="0"/>
              <a:t>By: </a:t>
            </a:r>
            <a:r>
              <a:rPr lang="en-US" dirty="0" smtClean="0"/>
              <a:t>Jacob </a:t>
            </a:r>
            <a:r>
              <a:rPr lang="en-US" dirty="0" err="1" smtClean="0"/>
              <a:t>Bushong</a:t>
            </a:r>
            <a:r>
              <a:rPr lang="en-US" dirty="0" smtClean="0"/>
              <a:t> </a:t>
            </a:r>
            <a:endParaRPr lang="en-US" dirty="0"/>
          </a:p>
        </p:txBody>
      </p:sp>
    </p:spTree>
    <p:extLst>
      <p:ext uri="{BB962C8B-B14F-4D97-AF65-F5344CB8AC3E}">
        <p14:creationId xmlns:p14="http://schemas.microsoft.com/office/powerpoint/2010/main" val="42531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724400" y="0"/>
            <a:ext cx="3293209"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0" y="152400"/>
            <a:ext cx="1986249"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Corn Blackwell, OK</a:t>
            </a:r>
            <a:endParaRPr lang="en-US" b="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4" cstate="print"/>
          <a:srcRect/>
          <a:stretch>
            <a:fillRect/>
          </a:stretch>
        </p:blipFill>
        <p:spPr bwMode="auto">
          <a:xfrm>
            <a:off x="152400" y="152400"/>
            <a:ext cx="3810000" cy="2295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28600" y="152400"/>
            <a:ext cx="2634952"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rPr>
              <a:t>Grain Sorghum Red Rock, OK</a:t>
            </a:r>
            <a:endParaRPr lang="en-US" sz="1600" b="1" dirty="0">
              <a:effectLst>
                <a:outerShdw blurRad="38100" dist="38100" dir="2700000" algn="tl">
                  <a:srgbClr val="000000">
                    <a:alpha val="43137"/>
                  </a:srgbClr>
                </a:outerShdw>
              </a:effectLst>
            </a:endParaRPr>
          </a:p>
        </p:txBody>
      </p:sp>
      <p:pic>
        <p:nvPicPr>
          <p:cNvPr id="2052" name="Picture 4" descr="C:\Users\katysb\AppData\Local\Microsoft\Windows\Temporary Internet Files\Content.IE5\Q22MZWZA\IMAG0110.jpg"/>
          <p:cNvPicPr>
            <a:picLocks noChangeAspect="1" noChangeArrowheads="1"/>
          </p:cNvPicPr>
          <p:nvPr/>
        </p:nvPicPr>
        <p:blipFill>
          <a:blip r:embed="rId5" cstate="print"/>
          <a:srcRect t="25577" b="21607"/>
          <a:stretch>
            <a:fillRect/>
          </a:stretch>
        </p:blipFill>
        <p:spPr bwMode="auto">
          <a:xfrm>
            <a:off x="2895600" y="1676400"/>
            <a:ext cx="1896964"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971800" y="1752600"/>
            <a:ext cx="1589731" cy="369332"/>
          </a:xfrm>
          <a:prstGeom prst="rect">
            <a:avLst/>
          </a:prstGeom>
          <a:noFill/>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Cotton Flower </a:t>
            </a:r>
            <a:endParaRPr lang="en-US" b="1" dirty="0">
              <a:ln>
                <a:solidFill>
                  <a:schemeClr val="bg1"/>
                </a:solidFill>
              </a:ln>
              <a:effectLst>
                <a:outerShdw blurRad="38100" dist="38100" dir="2700000" algn="tl">
                  <a:srgbClr val="000000">
                    <a:alpha val="43137"/>
                  </a:srgbClr>
                </a:outerShdw>
              </a:effectLst>
            </a:endParaRPr>
          </a:p>
        </p:txBody>
      </p:sp>
      <p:pic>
        <p:nvPicPr>
          <p:cNvPr id="2053" name="Picture 5" descr="C:\Users\katysb\AppData\Local\Microsoft\Windows\Temporary Internet Files\Content.IE5\MDO3VAN0\IMAG0113.jpg"/>
          <p:cNvPicPr>
            <a:picLocks noChangeAspect="1" noChangeArrowheads="1"/>
          </p:cNvPicPr>
          <p:nvPr/>
        </p:nvPicPr>
        <p:blipFill>
          <a:blip r:embed="rId6" cstate="print"/>
          <a:srcRect b="30952"/>
          <a:stretch>
            <a:fillRect/>
          </a:stretch>
        </p:blipFill>
        <p:spPr bwMode="auto">
          <a:xfrm>
            <a:off x="990600" y="3048000"/>
            <a:ext cx="2049363" cy="2367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066800" y="3200400"/>
            <a:ext cx="2175147" cy="369332"/>
          </a:xfrm>
          <a:prstGeom prst="rect">
            <a:avLst/>
          </a:prstGeom>
          <a:noFill/>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Cotton Stillwater, OK</a:t>
            </a:r>
            <a:endParaRPr lang="en-US" b="1" dirty="0">
              <a:ln>
                <a:solidFill>
                  <a:schemeClr val="bg1"/>
                </a:solidFill>
              </a:ln>
              <a:effectLst>
                <a:outerShdw blurRad="38100" dist="38100" dir="2700000" algn="tl">
                  <a:srgbClr val="000000">
                    <a:alpha val="43137"/>
                  </a:srgbClr>
                </a:outerShdw>
              </a:effectLst>
            </a:endParaRPr>
          </a:p>
        </p:txBody>
      </p:sp>
      <p:pic>
        <p:nvPicPr>
          <p:cNvPr id="2054" name="Picture 6" descr="C:\Users\katysb\AppData\Local\Microsoft\Windows\Temporary Internet Files\Content.IE5\F2JQ257D\IMAG0216.jpg"/>
          <p:cNvPicPr>
            <a:picLocks noChangeAspect="1" noChangeArrowheads="1"/>
          </p:cNvPicPr>
          <p:nvPr/>
        </p:nvPicPr>
        <p:blipFill>
          <a:blip r:embed="rId7" cstate="print"/>
          <a:srcRect/>
          <a:stretch>
            <a:fillRect/>
          </a:stretch>
        </p:blipFill>
        <p:spPr bwMode="auto">
          <a:xfrm>
            <a:off x="4800600" y="3124200"/>
            <a:ext cx="1744563" cy="2919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257800" y="3352800"/>
            <a:ext cx="1474763"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Peanuts</a:t>
            </a:r>
          </a:p>
          <a:p>
            <a:r>
              <a:rPr lang="en-US" b="1" dirty="0" smtClean="0">
                <a:effectLst>
                  <a:outerShdw blurRad="38100" dist="38100" dir="2700000" algn="tl">
                    <a:srgbClr val="000000">
                      <a:alpha val="43137"/>
                    </a:srgbClr>
                  </a:outerShdw>
                </a:effectLst>
              </a:rPr>
              <a:t>Stillwater, OK</a:t>
            </a:r>
            <a:endParaRPr lang="en-US" b="1" dirty="0">
              <a:effectLst>
                <a:outerShdw blurRad="38100" dist="38100" dir="2700000" algn="tl">
                  <a:srgbClr val="000000">
                    <a:alpha val="43137"/>
                  </a:srgbClr>
                </a:outerShdw>
              </a:effectLst>
            </a:endParaRPr>
          </a:p>
        </p:txBody>
      </p:sp>
      <p:sp>
        <p:nvSpPr>
          <p:cNvPr id="13" name="TextBox 12"/>
          <p:cNvSpPr txBox="1"/>
          <p:nvPr/>
        </p:nvSpPr>
        <p:spPr>
          <a:xfrm>
            <a:off x="5753100" y="6415140"/>
            <a:ext cx="1526524" cy="369332"/>
          </a:xfrm>
          <a:prstGeom prst="rect">
            <a:avLst/>
          </a:prstGeom>
          <a:noFill/>
        </p:spPr>
        <p:txBody>
          <a:bodyPr wrap="square" rtlCol="0">
            <a:spAutoFit/>
          </a:bodyPr>
          <a:lstStyle/>
          <a:p>
            <a:r>
              <a:rPr lang="en-US" dirty="0" smtClean="0"/>
              <a:t>By: </a:t>
            </a:r>
            <a:r>
              <a:rPr lang="en-US" dirty="0" err="1" smtClean="0"/>
              <a:t>Katlynn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1"/>
          <p:cNvGrpSpPr/>
          <p:nvPr/>
        </p:nvGrpSpPr>
        <p:grpSpPr>
          <a:xfrm>
            <a:off x="6199239" y="1587694"/>
            <a:ext cx="2956392" cy="4380487"/>
            <a:chOff x="5692308" y="1707341"/>
            <a:chExt cx="2956392" cy="4380487"/>
          </a:xfrm>
        </p:grpSpPr>
        <p:pic>
          <p:nvPicPr>
            <p:cNvPr id="1030" name="Picture 6" descr="http://www.lakelubbers.com/img/locations/25.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58" t="11426" r="34372" b="10435"/>
            <a:stretch/>
          </p:blipFill>
          <p:spPr bwMode="auto">
            <a:xfrm>
              <a:off x="5692308" y="1707341"/>
              <a:ext cx="2944761" cy="4380487"/>
            </a:xfrm>
            <a:prstGeom prst="rect">
              <a:avLst/>
            </a:prstGeom>
            <a:noFill/>
            <a:extLst>
              <a:ext uri="{909E8E84-426E-40DD-AFC4-6F175D3DCCD1}">
                <a14:hiddenFill xmlns:a14="http://schemas.microsoft.com/office/drawing/2010/main">
                  <a:solidFill>
                    <a:srgbClr val="FFFFFF"/>
                  </a:solidFill>
                </a14:hiddenFill>
              </a:ext>
            </a:extLst>
          </p:spPr>
        </p:pic>
        <p:sp>
          <p:nvSpPr>
            <p:cNvPr id="17" name="5-Point Star 16"/>
            <p:cNvSpPr/>
            <p:nvPr/>
          </p:nvSpPr>
          <p:spPr>
            <a:xfrm>
              <a:off x="6753458" y="3548647"/>
              <a:ext cx="131011" cy="1143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51069" y="3560315"/>
              <a:ext cx="609600" cy="369332"/>
            </a:xfrm>
            <a:prstGeom prst="rect">
              <a:avLst/>
            </a:prstGeom>
            <a:noFill/>
          </p:spPr>
          <p:txBody>
            <a:bodyPr wrap="square" rtlCol="0">
              <a:spAutoFit/>
            </a:bodyPr>
            <a:lstStyle/>
            <a:p>
              <a:r>
                <a:rPr lang="en-US" b="1" dirty="0" smtClean="0"/>
                <a:t>Sam</a:t>
              </a:r>
              <a:endParaRPr lang="en-US" b="1" dirty="0"/>
            </a:p>
          </p:txBody>
        </p:sp>
        <p:sp>
          <p:nvSpPr>
            <p:cNvPr id="30" name="5-Point Star 29"/>
            <p:cNvSpPr/>
            <p:nvPr/>
          </p:nvSpPr>
          <p:spPr>
            <a:xfrm>
              <a:off x="8201258" y="1905000"/>
              <a:ext cx="131011" cy="1143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810500" y="1960115"/>
              <a:ext cx="838200" cy="369332"/>
            </a:xfrm>
            <a:prstGeom prst="rect">
              <a:avLst/>
            </a:prstGeom>
            <a:noFill/>
          </p:spPr>
          <p:txBody>
            <a:bodyPr wrap="square" rtlCol="0">
              <a:spAutoFit/>
            </a:bodyPr>
            <a:lstStyle/>
            <a:p>
              <a:r>
                <a:rPr lang="en-US" b="1" dirty="0" smtClean="0"/>
                <a:t>Lance</a:t>
              </a:r>
              <a:endParaRPr lang="en-US" b="1" dirty="0"/>
            </a:p>
          </p:txBody>
        </p:sp>
      </p:grpSp>
      <p:pic>
        <p:nvPicPr>
          <p:cNvPr id="1034" name="Picture 10" descr="http://3.bp.blogspot.com/_CCLrfedX3Ww/TH0kAQBK_iI/AAAAAAAAAhM/2SKR-klN-6U/s400/usda+Farm+Resource+Regi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56" y="1607346"/>
            <a:ext cx="5181600" cy="3264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0" y="0"/>
            <a:ext cx="7772400" cy="1470025"/>
          </a:xfrm>
        </p:spPr>
        <p:txBody>
          <a:bodyPr/>
          <a:lstStyle/>
          <a:p>
            <a:r>
              <a:rPr lang="en-US" b="1" dirty="0" smtClean="0"/>
              <a:t>Indiana</a:t>
            </a:r>
            <a:br>
              <a:rPr lang="en-US" b="1" dirty="0" smtClean="0"/>
            </a:br>
            <a:r>
              <a:rPr lang="en-US" b="1" dirty="0" smtClean="0"/>
              <a:t>The Hoosier State </a:t>
            </a:r>
            <a:endParaRPr lang="en-US" b="1" dirty="0"/>
          </a:p>
        </p:txBody>
      </p:sp>
      <p:grpSp>
        <p:nvGrpSpPr>
          <p:cNvPr id="4" name="Group 15"/>
          <p:cNvGrpSpPr/>
          <p:nvPr/>
        </p:nvGrpSpPr>
        <p:grpSpPr>
          <a:xfrm>
            <a:off x="4267200" y="914400"/>
            <a:ext cx="533400" cy="457200"/>
            <a:chOff x="4267200" y="914400"/>
            <a:chExt cx="533400" cy="457200"/>
          </a:xfrm>
        </p:grpSpPr>
        <p:cxnSp>
          <p:nvCxnSpPr>
            <p:cNvPr id="5" name="Straight Connector 4"/>
            <p:cNvCxnSpPr/>
            <p:nvPr/>
          </p:nvCxnSpPr>
          <p:spPr>
            <a:xfrm>
              <a:off x="4267200" y="914400"/>
              <a:ext cx="533400" cy="4572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67200" y="914400"/>
              <a:ext cx="533400" cy="4572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rot="20246579">
            <a:off x="3272738" y="1295307"/>
            <a:ext cx="1041102" cy="584775"/>
          </a:xfrm>
          <a:prstGeom prst="rect">
            <a:avLst/>
          </a:prstGeom>
          <a:noFill/>
          <a:ln>
            <a:noFill/>
          </a:ln>
        </p:spPr>
        <p:txBody>
          <a:bodyPr wrap="square" rtlCol="0">
            <a:spAutoFit/>
          </a:bodyPr>
          <a:lstStyle/>
          <a:p>
            <a:r>
              <a:rPr lang="en-US" sz="3200" b="1" dirty="0" smtClean="0">
                <a:solidFill>
                  <a:schemeClr val="bg2">
                    <a:lumMod val="50000"/>
                  </a:schemeClr>
                </a:solidFill>
                <a:latin typeface="Brush Script MT" pitchFamily="66" charset="0"/>
              </a:rPr>
              <a:t>Boiler</a:t>
            </a:r>
            <a:endParaRPr lang="en-US" sz="3200" b="1" dirty="0">
              <a:solidFill>
                <a:schemeClr val="bg2">
                  <a:lumMod val="50000"/>
                </a:schemeClr>
              </a:solidFill>
              <a:latin typeface="Brush Script MT" pitchFamily="66" charset="0"/>
            </a:endParaRPr>
          </a:p>
        </p:txBody>
      </p:sp>
      <p:cxnSp>
        <p:nvCxnSpPr>
          <p:cNvPr id="20" name="Straight Connector 19"/>
          <p:cNvCxnSpPr/>
          <p:nvPr/>
        </p:nvCxnSpPr>
        <p:spPr>
          <a:xfrm flipV="1">
            <a:off x="3276600" y="1607346"/>
            <a:ext cx="2922639" cy="1516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24200" y="3505200"/>
            <a:ext cx="3075039" cy="2462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334000" y="6488668"/>
            <a:ext cx="3810000" cy="369332"/>
          </a:xfrm>
          <a:prstGeom prst="rect">
            <a:avLst/>
          </a:prstGeom>
        </p:spPr>
        <p:txBody>
          <a:bodyPr wrap="square">
            <a:spAutoFit/>
          </a:bodyPr>
          <a:lstStyle/>
          <a:p>
            <a:pPr algn="r"/>
            <a:r>
              <a:rPr lang="en-US" b="1" i="1" dirty="0" smtClean="0"/>
              <a:t>Ambrose and Shepherd</a:t>
            </a:r>
            <a:endParaRPr lang="en-US" b="1" i="1" dirty="0"/>
          </a:p>
        </p:txBody>
      </p:sp>
      <p:sp>
        <p:nvSpPr>
          <p:cNvPr id="26" name="TextBox 25"/>
          <p:cNvSpPr txBox="1"/>
          <p:nvPr/>
        </p:nvSpPr>
        <p:spPr>
          <a:xfrm>
            <a:off x="0" y="5018782"/>
            <a:ext cx="2895600" cy="1077218"/>
          </a:xfrm>
          <a:prstGeom prst="rect">
            <a:avLst/>
          </a:prstGeom>
          <a:noFill/>
        </p:spPr>
        <p:txBody>
          <a:bodyPr wrap="square" rtlCol="0">
            <a:spAutoFit/>
          </a:bodyPr>
          <a:lstStyle/>
          <a:p>
            <a:r>
              <a:rPr lang="en-US" sz="1600" b="1" dirty="0" smtClean="0"/>
              <a:t>“Land of the Indians”</a:t>
            </a:r>
          </a:p>
          <a:p>
            <a:pPr marL="285750" indent="-285750">
              <a:buFont typeface="Arial" pitchFamily="34" charset="0"/>
              <a:buChar char="•"/>
            </a:pPr>
            <a:r>
              <a:rPr lang="en-US" sz="1600" dirty="0" smtClean="0"/>
              <a:t>15</a:t>
            </a:r>
            <a:r>
              <a:rPr lang="en-US" sz="1600" baseline="30000" dirty="0" smtClean="0"/>
              <a:t>th</a:t>
            </a:r>
            <a:r>
              <a:rPr lang="en-US" sz="1600" dirty="0" smtClean="0"/>
              <a:t> most populous state</a:t>
            </a:r>
          </a:p>
          <a:p>
            <a:pPr marL="285750" indent="-285750">
              <a:buFont typeface="Arial" pitchFamily="34" charset="0"/>
              <a:buChar char="•"/>
            </a:pPr>
            <a:r>
              <a:rPr lang="en-US" sz="1600" dirty="0" smtClean="0"/>
              <a:t>38</a:t>
            </a:r>
            <a:r>
              <a:rPr lang="en-US" sz="1600" baseline="30000" dirty="0" smtClean="0"/>
              <a:t>th</a:t>
            </a:r>
            <a:r>
              <a:rPr lang="en-US" sz="1600" dirty="0" smtClean="0"/>
              <a:t> largest state</a:t>
            </a:r>
          </a:p>
          <a:p>
            <a:endParaRPr lang="en-US" sz="1600" dirty="0"/>
          </a:p>
        </p:txBody>
      </p:sp>
      <p:grpSp>
        <p:nvGrpSpPr>
          <p:cNvPr id="6" name="Group 32"/>
          <p:cNvGrpSpPr/>
          <p:nvPr/>
        </p:nvGrpSpPr>
        <p:grpSpPr>
          <a:xfrm>
            <a:off x="3536481" y="1376413"/>
            <a:ext cx="533400" cy="457200"/>
            <a:chOff x="4267200" y="914400"/>
            <a:chExt cx="533400" cy="457200"/>
          </a:xfrm>
        </p:grpSpPr>
        <p:cxnSp>
          <p:nvCxnSpPr>
            <p:cNvPr id="34" name="Straight Connector 33"/>
            <p:cNvCxnSpPr/>
            <p:nvPr/>
          </p:nvCxnSpPr>
          <p:spPr>
            <a:xfrm>
              <a:off x="4267200" y="914400"/>
              <a:ext cx="533400" cy="45720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267200" y="914400"/>
              <a:ext cx="533400" cy="45720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rot="20246579">
            <a:off x="4051419" y="1262218"/>
            <a:ext cx="1930046" cy="584775"/>
          </a:xfrm>
          <a:prstGeom prst="rect">
            <a:avLst/>
          </a:prstGeom>
          <a:noFill/>
          <a:ln>
            <a:noFill/>
          </a:ln>
        </p:spPr>
        <p:txBody>
          <a:bodyPr wrap="square" rtlCol="0">
            <a:spAutoFit/>
          </a:bodyPr>
          <a:lstStyle/>
          <a:p>
            <a:r>
              <a:rPr lang="en-US" sz="3200" b="1" dirty="0" smtClean="0">
                <a:solidFill>
                  <a:schemeClr val="accent3">
                    <a:lumMod val="50000"/>
                  </a:schemeClr>
                </a:solidFill>
                <a:latin typeface="FreesiaUPC" pitchFamily="34" charset="-34"/>
                <a:cs typeface="FreesiaUPC" pitchFamily="34" charset="-34"/>
              </a:rPr>
              <a:t>Fighting Irish</a:t>
            </a:r>
            <a:endParaRPr lang="en-US" sz="3200" b="1" dirty="0">
              <a:solidFill>
                <a:schemeClr val="accent3">
                  <a:lumMod val="50000"/>
                </a:schemeClr>
              </a:solidFill>
              <a:latin typeface="FreesiaUPC" pitchFamily="34" charset="-34"/>
              <a:cs typeface="FreesiaUPC" pitchFamily="34" charset="-34"/>
            </a:endParaRPr>
          </a:p>
        </p:txBody>
      </p:sp>
      <p:sp>
        <p:nvSpPr>
          <p:cNvPr id="50" name="Rectangle 49"/>
          <p:cNvSpPr/>
          <p:nvPr/>
        </p:nvSpPr>
        <p:spPr>
          <a:xfrm>
            <a:off x="2677822" y="5018782"/>
            <a:ext cx="3037178" cy="1077218"/>
          </a:xfrm>
          <a:prstGeom prst="rect">
            <a:avLst/>
          </a:prstGeom>
        </p:spPr>
        <p:txBody>
          <a:bodyPr wrap="square">
            <a:spAutoFit/>
          </a:bodyPr>
          <a:lstStyle/>
          <a:p>
            <a:r>
              <a:rPr lang="en-US" sz="1600" b="1" dirty="0" smtClean="0"/>
              <a:t>Considered to be part of:</a:t>
            </a:r>
          </a:p>
          <a:p>
            <a:pPr marL="285750" indent="-285750">
              <a:buFont typeface="Arial" pitchFamily="34" charset="0"/>
              <a:buChar char="•"/>
            </a:pPr>
            <a:r>
              <a:rPr lang="en-US" sz="1600" dirty="0" smtClean="0"/>
              <a:t>The Heartland</a:t>
            </a:r>
          </a:p>
          <a:p>
            <a:pPr marL="285750" indent="-285750">
              <a:buFont typeface="Arial" pitchFamily="34" charset="0"/>
              <a:buChar char="•"/>
            </a:pPr>
            <a:r>
              <a:rPr lang="en-US" sz="1600" dirty="0" smtClean="0"/>
              <a:t>The Midwest		</a:t>
            </a:r>
          </a:p>
          <a:p>
            <a:pPr marL="285750" indent="-285750">
              <a:buFont typeface="Arial" pitchFamily="34" charset="0"/>
              <a:buChar char="•"/>
            </a:pPr>
            <a:r>
              <a:rPr lang="en-US" sz="1600" dirty="0" smtClean="0"/>
              <a:t>The Corn Belt</a:t>
            </a:r>
          </a:p>
        </p:txBody>
      </p:sp>
      <p:grpSp>
        <p:nvGrpSpPr>
          <p:cNvPr id="7" name="Group 22"/>
          <p:cNvGrpSpPr/>
          <p:nvPr/>
        </p:nvGrpSpPr>
        <p:grpSpPr>
          <a:xfrm>
            <a:off x="4660956" y="1403188"/>
            <a:ext cx="533400" cy="457200"/>
            <a:chOff x="4267200" y="914400"/>
            <a:chExt cx="533400" cy="457200"/>
          </a:xfrm>
        </p:grpSpPr>
        <p:cxnSp>
          <p:nvCxnSpPr>
            <p:cNvPr id="25" name="Straight Connector 24"/>
            <p:cNvCxnSpPr/>
            <p:nvPr/>
          </p:nvCxnSpPr>
          <p:spPr>
            <a:xfrm>
              <a:off x="4267200" y="914400"/>
              <a:ext cx="533400"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67200" y="914400"/>
              <a:ext cx="533400"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17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Indiana Agriculture</a:t>
            </a:r>
            <a:endParaRPr lang="en-US" dirty="0"/>
          </a:p>
        </p:txBody>
      </p:sp>
      <p:sp>
        <p:nvSpPr>
          <p:cNvPr id="4" name="Content Placeholder 3"/>
          <p:cNvSpPr>
            <a:spLocks noGrp="1"/>
          </p:cNvSpPr>
          <p:nvPr>
            <p:ph idx="1"/>
          </p:nvPr>
        </p:nvSpPr>
        <p:spPr>
          <a:xfrm>
            <a:off x="457200" y="1371600"/>
            <a:ext cx="8229600" cy="5029199"/>
          </a:xfrm>
        </p:spPr>
        <p:txBody>
          <a:bodyPr>
            <a:normAutofit fontScale="92500" lnSpcReduction="10000"/>
          </a:bodyPr>
          <a:lstStyle/>
          <a:p>
            <a:pPr marL="0" indent="0">
              <a:buNone/>
            </a:pPr>
            <a:r>
              <a:rPr lang="en-US" sz="2000" b="1" dirty="0" smtClean="0"/>
              <a:t>2007 statistics</a:t>
            </a:r>
          </a:p>
          <a:p>
            <a:r>
              <a:rPr lang="en-US" sz="1800" dirty="0" smtClean="0"/>
              <a:t>14,773,184 acres of farmland</a:t>
            </a:r>
          </a:p>
          <a:p>
            <a:r>
              <a:rPr lang="en-US" sz="1800" dirty="0" smtClean="0"/>
              <a:t>Average farm size: 242 acres</a:t>
            </a:r>
            <a:endParaRPr lang="en-US" sz="2000" dirty="0"/>
          </a:p>
          <a:p>
            <a:pPr marL="0" indent="0">
              <a:buNone/>
            </a:pPr>
            <a:endParaRPr lang="en-US" sz="1100" dirty="0" smtClean="0"/>
          </a:p>
          <a:p>
            <a:pPr marL="0" indent="0">
              <a:buNone/>
            </a:pPr>
            <a:r>
              <a:rPr lang="en-US" sz="2000" b="1" dirty="0" smtClean="0"/>
              <a:t>Top Commodities-2010 </a:t>
            </a:r>
            <a:endParaRPr lang="en-US" sz="2800" b="1" dirty="0"/>
          </a:p>
          <a:p>
            <a:pPr marL="0" indent="0">
              <a:buNone/>
            </a:pPr>
            <a:endParaRPr lang="en-US" sz="2000" dirty="0" smtClean="0"/>
          </a:p>
          <a:p>
            <a:pPr marL="0" indent="0">
              <a:buNone/>
            </a:pPr>
            <a:endParaRPr lang="en-US" sz="2000" dirty="0" smtClean="0"/>
          </a:p>
          <a:p>
            <a:pPr marL="0" indent="0">
              <a:buNone/>
            </a:pPr>
            <a:endParaRPr lang="en-US" sz="2000" b="1" dirty="0" smtClean="0"/>
          </a:p>
          <a:p>
            <a:pPr marL="0" indent="0">
              <a:buNone/>
            </a:pPr>
            <a:r>
              <a:rPr lang="en-US" sz="2200" b="1" dirty="0" smtClean="0"/>
              <a:t>National Rankings</a:t>
            </a:r>
          </a:p>
          <a:p>
            <a:pPr lvl="1"/>
            <a:r>
              <a:rPr lang="en-US" sz="1900" dirty="0" smtClean="0"/>
              <a:t>1</a:t>
            </a:r>
            <a:r>
              <a:rPr lang="en-US" sz="1900" baseline="30000" dirty="0" smtClean="0"/>
              <a:t>st</a:t>
            </a:r>
            <a:r>
              <a:rPr lang="en-US" sz="1900" dirty="0" smtClean="0"/>
              <a:t> in </a:t>
            </a:r>
            <a:r>
              <a:rPr lang="en-US" sz="1900" b="1" dirty="0" smtClean="0"/>
              <a:t>duck</a:t>
            </a:r>
            <a:r>
              <a:rPr lang="en-US" sz="1900" dirty="0" smtClean="0"/>
              <a:t> production </a:t>
            </a:r>
          </a:p>
          <a:p>
            <a:pPr lvl="1"/>
            <a:r>
              <a:rPr lang="en-US" sz="1900" dirty="0" smtClean="0"/>
              <a:t>2</a:t>
            </a:r>
            <a:r>
              <a:rPr lang="en-US" sz="1900" baseline="30000" dirty="0" smtClean="0"/>
              <a:t>nd</a:t>
            </a:r>
            <a:r>
              <a:rPr lang="en-US" sz="1900" dirty="0" smtClean="0"/>
              <a:t> </a:t>
            </a:r>
            <a:r>
              <a:rPr lang="en-US" sz="1900" b="1" dirty="0" smtClean="0"/>
              <a:t>tomato</a:t>
            </a:r>
            <a:r>
              <a:rPr lang="en-US" sz="1900" dirty="0" smtClean="0"/>
              <a:t> production (249,000 tons)</a:t>
            </a:r>
          </a:p>
          <a:p>
            <a:pPr lvl="1"/>
            <a:r>
              <a:rPr lang="en-US" sz="1900" dirty="0" smtClean="0"/>
              <a:t>2</a:t>
            </a:r>
            <a:r>
              <a:rPr lang="en-US" sz="1900" baseline="30000" dirty="0" smtClean="0"/>
              <a:t>nd</a:t>
            </a:r>
            <a:r>
              <a:rPr lang="en-US" sz="1900" dirty="0" smtClean="0"/>
              <a:t> </a:t>
            </a:r>
            <a:r>
              <a:rPr lang="en-US" sz="1900" b="1" dirty="0" smtClean="0"/>
              <a:t>popcorn</a:t>
            </a:r>
            <a:r>
              <a:rPr lang="en-US" sz="1900" dirty="0" smtClean="0"/>
              <a:t> production </a:t>
            </a:r>
          </a:p>
          <a:p>
            <a:pPr lvl="1"/>
            <a:r>
              <a:rPr lang="en-US" sz="1900" dirty="0" smtClean="0"/>
              <a:t>2</a:t>
            </a:r>
            <a:r>
              <a:rPr lang="en-US" sz="1900" baseline="30000" dirty="0" smtClean="0"/>
              <a:t>nd</a:t>
            </a:r>
            <a:r>
              <a:rPr lang="en-US" sz="1900" dirty="0" smtClean="0"/>
              <a:t> </a:t>
            </a:r>
            <a:r>
              <a:rPr lang="en-US" sz="1900" b="1" dirty="0" smtClean="0"/>
              <a:t>layer chickens</a:t>
            </a:r>
            <a:r>
              <a:rPr lang="en-US" sz="1900" dirty="0" smtClean="0"/>
              <a:t> </a:t>
            </a:r>
          </a:p>
          <a:p>
            <a:pPr lvl="1"/>
            <a:r>
              <a:rPr lang="en-US" sz="1900" dirty="0" smtClean="0"/>
              <a:t>4</a:t>
            </a:r>
            <a:r>
              <a:rPr lang="en-US" sz="1900" baseline="30000" dirty="0" smtClean="0"/>
              <a:t>th</a:t>
            </a:r>
            <a:r>
              <a:rPr lang="en-US" sz="1900" dirty="0" smtClean="0"/>
              <a:t> </a:t>
            </a:r>
            <a:r>
              <a:rPr lang="en-US" sz="1900" b="1" dirty="0" smtClean="0"/>
              <a:t>peppermint</a:t>
            </a:r>
            <a:r>
              <a:rPr lang="en-US" sz="1900" dirty="0" smtClean="0"/>
              <a:t> production (293,000 </a:t>
            </a:r>
            <a:r>
              <a:rPr lang="en-US" sz="1900" dirty="0" err="1" smtClean="0"/>
              <a:t>lbs</a:t>
            </a:r>
            <a:r>
              <a:rPr lang="en-US" sz="1900" dirty="0" smtClean="0"/>
              <a:t>)</a:t>
            </a:r>
          </a:p>
          <a:p>
            <a:pPr lvl="1"/>
            <a:r>
              <a:rPr lang="en-US" sz="1900" dirty="0" smtClean="0"/>
              <a:t>4</a:t>
            </a:r>
            <a:r>
              <a:rPr lang="en-US" sz="1900" baseline="30000" dirty="0" smtClean="0"/>
              <a:t>th</a:t>
            </a:r>
            <a:r>
              <a:rPr lang="en-US" sz="1900" dirty="0" smtClean="0"/>
              <a:t> </a:t>
            </a:r>
            <a:r>
              <a:rPr lang="en-US" sz="1900" b="1" dirty="0" smtClean="0"/>
              <a:t>soybean</a:t>
            </a:r>
            <a:r>
              <a:rPr lang="en-US" sz="1900" dirty="0" smtClean="0"/>
              <a:t> production (211 million bushels)</a:t>
            </a:r>
          </a:p>
          <a:p>
            <a:pPr lvl="1"/>
            <a:r>
              <a:rPr lang="en-US" sz="1900" dirty="0" smtClean="0"/>
              <a:t>5</a:t>
            </a:r>
            <a:r>
              <a:rPr lang="en-US" sz="1900" baseline="30000" dirty="0" smtClean="0"/>
              <a:t>th</a:t>
            </a:r>
            <a:r>
              <a:rPr lang="en-US" sz="1900" dirty="0" smtClean="0"/>
              <a:t> </a:t>
            </a:r>
            <a:r>
              <a:rPr lang="en-US" sz="1900" b="1" dirty="0" smtClean="0"/>
              <a:t>corn</a:t>
            </a:r>
            <a:r>
              <a:rPr lang="en-US" sz="1900" dirty="0" smtClean="0"/>
              <a:t> production (960 million bushels)</a:t>
            </a:r>
          </a:p>
          <a:p>
            <a:pPr marL="0" indent="0">
              <a:buNone/>
            </a:pPr>
            <a:endParaRPr lang="en-US" sz="2000" dirty="0"/>
          </a:p>
        </p:txBody>
      </p:sp>
      <p:sp>
        <p:nvSpPr>
          <p:cNvPr id="5" name="Rectangle 4"/>
          <p:cNvSpPr/>
          <p:nvPr/>
        </p:nvSpPr>
        <p:spPr>
          <a:xfrm>
            <a:off x="457200" y="6400799"/>
            <a:ext cx="4523546" cy="307777"/>
          </a:xfrm>
          <a:prstGeom prst="rect">
            <a:avLst/>
          </a:prstGeom>
        </p:spPr>
        <p:txBody>
          <a:bodyPr wrap="none">
            <a:spAutoFit/>
          </a:bodyPr>
          <a:lstStyle/>
          <a:p>
            <a:r>
              <a:rPr lang="en-US" sz="1400" dirty="0" smtClean="0">
                <a:hlinkClick r:id="rId2"/>
              </a:rPr>
              <a:t>http://www.ers.usda.gov/statefacts/IN.HTM</a:t>
            </a:r>
            <a:r>
              <a:rPr lang="en-US" sz="1400" dirty="0" smtClean="0"/>
              <a:t>-updated 2012 </a:t>
            </a: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860117574"/>
              </p:ext>
            </p:extLst>
          </p:nvPr>
        </p:nvGraphicFramePr>
        <p:xfrm>
          <a:off x="3505200" y="2286000"/>
          <a:ext cx="5486400" cy="1645920"/>
        </p:xfrm>
        <a:graphic>
          <a:graphicData uri="http://schemas.openxmlformats.org/drawingml/2006/table">
            <a:tbl>
              <a:tblPr firstRow="1" bandRow="1">
                <a:tableStyleId>{5C22544A-7EE6-4342-B048-85BDC9FD1C3A}</a:tableStyleId>
              </a:tblPr>
              <a:tblGrid>
                <a:gridCol w="1125415"/>
                <a:gridCol w="1969478"/>
                <a:gridCol w="2391507"/>
              </a:tblGrid>
              <a:tr h="274320">
                <a:tc>
                  <a:txBody>
                    <a:bodyPr/>
                    <a:lstStyle/>
                    <a:p>
                      <a:r>
                        <a:rPr lang="en-US" sz="1200" dirty="0" smtClean="0"/>
                        <a:t>Ag Commodity</a:t>
                      </a:r>
                      <a:r>
                        <a:rPr lang="en-US" sz="1200" baseline="0" dirty="0" smtClean="0"/>
                        <a:t> </a:t>
                      </a:r>
                      <a:endParaRPr lang="en-US" sz="1200" dirty="0"/>
                    </a:p>
                  </a:txBody>
                  <a:tcPr/>
                </a:tc>
                <a:tc>
                  <a:txBody>
                    <a:bodyPr/>
                    <a:lstStyle/>
                    <a:p>
                      <a:pPr algn="ctr"/>
                      <a:r>
                        <a:rPr lang="en-US" sz="1200" dirty="0" smtClean="0"/>
                        <a:t>%</a:t>
                      </a:r>
                      <a:r>
                        <a:rPr lang="en-US" sz="1200" baseline="0" dirty="0" smtClean="0"/>
                        <a:t> State total Farm Receipts</a:t>
                      </a:r>
                      <a:endParaRPr lang="en-US" sz="1200" dirty="0"/>
                    </a:p>
                  </a:txBody>
                  <a:tcPr/>
                </a:tc>
                <a:tc>
                  <a:txBody>
                    <a:bodyPr/>
                    <a:lstStyle/>
                    <a:p>
                      <a:pPr algn="ctr"/>
                      <a:r>
                        <a:rPr lang="en-US" sz="1200" dirty="0" smtClean="0"/>
                        <a:t>% U.S.</a:t>
                      </a:r>
                      <a:r>
                        <a:rPr lang="en-US" sz="1200" baseline="0" dirty="0" smtClean="0"/>
                        <a:t> Value</a:t>
                      </a:r>
                      <a:endParaRPr lang="en-US" sz="1200" dirty="0"/>
                    </a:p>
                  </a:txBody>
                  <a:tcPr/>
                </a:tc>
              </a:tr>
              <a:tr h="228600">
                <a:tc>
                  <a:txBody>
                    <a:bodyPr/>
                    <a:lstStyle/>
                    <a:p>
                      <a:r>
                        <a:rPr lang="en-US" sz="1200" dirty="0" smtClean="0"/>
                        <a:t>Corn</a:t>
                      </a:r>
                      <a:endParaRPr lang="en-US" sz="1200" dirty="0"/>
                    </a:p>
                  </a:txBody>
                  <a:tcPr/>
                </a:tc>
                <a:tc>
                  <a:txBody>
                    <a:bodyPr/>
                    <a:lstStyle/>
                    <a:p>
                      <a:pPr algn="ctr"/>
                      <a:r>
                        <a:rPr lang="en-US" sz="1200" dirty="0" smtClean="0"/>
                        <a:t>36.5</a:t>
                      </a:r>
                      <a:endParaRPr lang="en-US" sz="1200" dirty="0"/>
                    </a:p>
                  </a:txBody>
                  <a:tcPr/>
                </a:tc>
                <a:tc>
                  <a:txBody>
                    <a:bodyPr/>
                    <a:lstStyle/>
                    <a:p>
                      <a:pPr algn="ctr"/>
                      <a:r>
                        <a:rPr lang="en-US" sz="1200" dirty="0" smtClean="0"/>
                        <a:t>7.8</a:t>
                      </a:r>
                      <a:endParaRPr lang="en-US" sz="1200" dirty="0"/>
                    </a:p>
                  </a:txBody>
                  <a:tcPr/>
                </a:tc>
              </a:tr>
              <a:tr h="259080">
                <a:tc>
                  <a:txBody>
                    <a:bodyPr/>
                    <a:lstStyle/>
                    <a:p>
                      <a:r>
                        <a:rPr lang="en-US" sz="1200" dirty="0" smtClean="0"/>
                        <a:t>Soybeans</a:t>
                      </a:r>
                      <a:endParaRPr lang="en-US" sz="1200" dirty="0"/>
                    </a:p>
                  </a:txBody>
                  <a:tcPr/>
                </a:tc>
                <a:tc>
                  <a:txBody>
                    <a:bodyPr/>
                    <a:lstStyle/>
                    <a:p>
                      <a:pPr algn="ctr"/>
                      <a:r>
                        <a:rPr lang="en-US" sz="1200" dirty="0" smtClean="0"/>
                        <a:t>28.3</a:t>
                      </a:r>
                      <a:endParaRPr lang="en-US" sz="1200" dirty="0"/>
                    </a:p>
                  </a:txBody>
                  <a:tcPr/>
                </a:tc>
                <a:tc>
                  <a:txBody>
                    <a:bodyPr/>
                    <a:lstStyle/>
                    <a:p>
                      <a:pPr algn="ctr"/>
                      <a:r>
                        <a:rPr lang="en-US" sz="1200" dirty="0" smtClean="0"/>
                        <a:t>8.2</a:t>
                      </a:r>
                      <a:endParaRPr lang="en-US" sz="1200" dirty="0"/>
                    </a:p>
                  </a:txBody>
                  <a:tcPr/>
                </a:tc>
              </a:tr>
              <a:tr h="228600">
                <a:tc>
                  <a:txBody>
                    <a:bodyPr/>
                    <a:lstStyle/>
                    <a:p>
                      <a:r>
                        <a:rPr lang="en-US" sz="1200" dirty="0" smtClean="0"/>
                        <a:t>Hogs</a:t>
                      </a:r>
                      <a:endParaRPr lang="en-US" sz="1200" dirty="0"/>
                    </a:p>
                  </a:txBody>
                  <a:tcPr/>
                </a:tc>
                <a:tc>
                  <a:txBody>
                    <a:bodyPr/>
                    <a:lstStyle/>
                    <a:p>
                      <a:pPr algn="ctr"/>
                      <a:r>
                        <a:rPr lang="en-US" sz="1200" dirty="0" smtClean="0"/>
                        <a:t>10.7</a:t>
                      </a:r>
                      <a:endParaRPr lang="en-US" sz="1200" dirty="0"/>
                    </a:p>
                  </a:txBody>
                  <a:tcPr/>
                </a:tc>
                <a:tc>
                  <a:txBody>
                    <a:bodyPr/>
                    <a:lstStyle/>
                    <a:p>
                      <a:pPr algn="ctr"/>
                      <a:r>
                        <a:rPr lang="en-US" sz="1200" dirty="0" smtClean="0"/>
                        <a:t>5.7</a:t>
                      </a:r>
                      <a:endParaRPr lang="en-US" sz="1200" dirty="0"/>
                    </a:p>
                  </a:txBody>
                  <a:tcPr/>
                </a:tc>
              </a:tr>
              <a:tr h="228600">
                <a:tc>
                  <a:txBody>
                    <a:bodyPr/>
                    <a:lstStyle/>
                    <a:p>
                      <a:r>
                        <a:rPr lang="en-US" sz="1200" dirty="0" smtClean="0"/>
                        <a:t>Dairy</a:t>
                      </a:r>
                      <a:r>
                        <a:rPr lang="en-US" sz="1200" baseline="0" dirty="0" smtClean="0"/>
                        <a:t> products</a:t>
                      </a:r>
                      <a:endParaRPr lang="en-US" sz="1200" dirty="0"/>
                    </a:p>
                  </a:txBody>
                  <a:tcPr/>
                </a:tc>
                <a:tc>
                  <a:txBody>
                    <a:bodyPr/>
                    <a:lstStyle/>
                    <a:p>
                      <a:pPr algn="ctr"/>
                      <a:r>
                        <a:rPr lang="en-US" sz="1200" dirty="0" smtClean="0"/>
                        <a:t>6.1</a:t>
                      </a:r>
                      <a:endParaRPr lang="en-US" sz="1200" dirty="0"/>
                    </a:p>
                  </a:txBody>
                  <a:tcPr/>
                </a:tc>
                <a:tc>
                  <a:txBody>
                    <a:bodyPr/>
                    <a:lstStyle/>
                    <a:p>
                      <a:pPr algn="ctr"/>
                      <a:r>
                        <a:rPr lang="en-US" sz="1200" dirty="0" smtClean="0"/>
                        <a:t>1.9</a:t>
                      </a:r>
                      <a:endParaRPr lang="en-US" sz="1200" dirty="0"/>
                    </a:p>
                  </a:txBody>
                  <a:tcPr/>
                </a:tc>
              </a:tr>
              <a:tr h="228600">
                <a:tc>
                  <a:txBody>
                    <a:bodyPr/>
                    <a:lstStyle/>
                    <a:p>
                      <a:r>
                        <a:rPr lang="en-US" sz="1200" dirty="0" smtClean="0"/>
                        <a:t>Chicken eggs</a:t>
                      </a:r>
                      <a:endParaRPr lang="en-US" sz="1200" dirty="0"/>
                    </a:p>
                  </a:txBody>
                  <a:tcPr/>
                </a:tc>
                <a:tc>
                  <a:txBody>
                    <a:bodyPr/>
                    <a:lstStyle/>
                    <a:p>
                      <a:pPr algn="ctr"/>
                      <a:r>
                        <a:rPr lang="en-US" sz="1200" dirty="0" smtClean="0"/>
                        <a:t>3.9</a:t>
                      </a:r>
                      <a:endParaRPr lang="en-US" sz="1200" dirty="0"/>
                    </a:p>
                  </a:txBody>
                  <a:tcPr/>
                </a:tc>
                <a:tc>
                  <a:txBody>
                    <a:bodyPr/>
                    <a:lstStyle/>
                    <a:p>
                      <a:pPr algn="ctr"/>
                      <a:r>
                        <a:rPr lang="en-US" sz="1200" dirty="0" smtClean="0"/>
                        <a:t>5.8</a:t>
                      </a:r>
                      <a:endParaRPr lang="en-US" sz="1200" dirty="0"/>
                    </a:p>
                  </a:txBody>
                  <a:tcPr/>
                </a:tc>
              </a:tr>
            </a:tbl>
          </a:graphicData>
        </a:graphic>
      </p:graphicFrame>
      <p:sp>
        <p:nvSpPr>
          <p:cNvPr id="7" name="Rectangle 6"/>
          <p:cNvSpPr/>
          <p:nvPr/>
        </p:nvSpPr>
        <p:spPr>
          <a:xfrm>
            <a:off x="6400800" y="6488668"/>
            <a:ext cx="2743200" cy="369332"/>
          </a:xfrm>
          <a:prstGeom prst="rect">
            <a:avLst/>
          </a:prstGeom>
        </p:spPr>
        <p:txBody>
          <a:bodyPr wrap="square">
            <a:spAutoFit/>
          </a:bodyPr>
          <a:lstStyle/>
          <a:p>
            <a:pPr algn="r"/>
            <a:r>
              <a:rPr lang="en-US" b="1" i="1" dirty="0" smtClean="0"/>
              <a:t>Ambrose and Shepherd</a:t>
            </a:r>
            <a:endParaRPr lang="en-US" b="1" i="1" dirty="0"/>
          </a:p>
        </p:txBody>
      </p:sp>
    </p:spTree>
    <p:extLst>
      <p:ext uri="{BB962C8B-B14F-4D97-AF65-F5344CB8AC3E}">
        <p14:creationId xmlns:p14="http://schemas.microsoft.com/office/powerpoint/2010/main" val="3548334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‘Corn Belt’</a:t>
            </a:r>
            <a:br>
              <a:rPr lang="en-US" dirty="0" smtClean="0"/>
            </a:br>
            <a:r>
              <a:rPr lang="en-US" dirty="0" smtClean="0"/>
              <a:t>Indiana </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Growing season: 160-190 days</a:t>
            </a:r>
          </a:p>
          <a:p>
            <a:endParaRPr lang="en-US" dirty="0" smtClean="0"/>
          </a:p>
          <a:p>
            <a:r>
              <a:rPr lang="en-US" dirty="0" smtClean="0"/>
              <a:t>Rainfall: North-36”, South-46”</a:t>
            </a:r>
          </a:p>
          <a:p>
            <a:endParaRPr lang="en-US" dirty="0" smtClean="0"/>
          </a:p>
          <a:p>
            <a:r>
              <a:rPr lang="en-US" dirty="0" smtClean="0"/>
              <a:t>Avg. land value ($/ac): </a:t>
            </a:r>
            <a:r>
              <a:rPr lang="en-US" dirty="0"/>
              <a:t>$</a:t>
            </a:r>
            <a:r>
              <a:rPr lang="en-US" dirty="0" smtClean="0"/>
              <a:t>4,386-$6,521 </a:t>
            </a:r>
          </a:p>
          <a:p>
            <a:endParaRPr lang="en-US" dirty="0" smtClean="0"/>
          </a:p>
          <a:p>
            <a:r>
              <a:rPr lang="en-US" dirty="0" smtClean="0"/>
              <a:t>Avg. cash rent ($/ac): </a:t>
            </a:r>
            <a:r>
              <a:rPr lang="en-US" dirty="0"/>
              <a:t>$</a:t>
            </a:r>
            <a:r>
              <a:rPr lang="en-US" dirty="0" smtClean="0"/>
              <a:t>141-$230</a:t>
            </a:r>
          </a:p>
          <a:p>
            <a:endParaRPr lang="en-US" dirty="0" smtClean="0"/>
          </a:p>
          <a:p>
            <a:r>
              <a:rPr lang="en-US" dirty="0" smtClean="0"/>
              <a:t>2011 avg. soybean yield: 42 </a:t>
            </a:r>
            <a:r>
              <a:rPr lang="en-US" dirty="0" err="1" smtClean="0"/>
              <a:t>bu</a:t>
            </a:r>
            <a:r>
              <a:rPr lang="en-US" dirty="0" smtClean="0"/>
              <a:t>/ac</a:t>
            </a:r>
          </a:p>
          <a:p>
            <a:endParaRPr lang="en-US" dirty="0" smtClean="0"/>
          </a:p>
          <a:p>
            <a:r>
              <a:rPr lang="en-US" dirty="0" smtClean="0"/>
              <a:t>2011 avg. corn yield: 160 bu/ac</a:t>
            </a:r>
          </a:p>
          <a:p>
            <a:endParaRPr lang="en-US" dirty="0"/>
          </a:p>
        </p:txBody>
      </p:sp>
      <p:sp>
        <p:nvSpPr>
          <p:cNvPr id="5" name="Rectangle 4"/>
          <p:cNvSpPr/>
          <p:nvPr/>
        </p:nvSpPr>
        <p:spPr>
          <a:xfrm>
            <a:off x="457200" y="6397823"/>
            <a:ext cx="4523546" cy="307777"/>
          </a:xfrm>
          <a:prstGeom prst="rect">
            <a:avLst/>
          </a:prstGeom>
        </p:spPr>
        <p:txBody>
          <a:bodyPr wrap="none">
            <a:spAutoFit/>
          </a:bodyPr>
          <a:lstStyle/>
          <a:p>
            <a:r>
              <a:rPr lang="en-US" sz="1400" dirty="0" smtClean="0">
                <a:hlinkClick r:id="rId2"/>
              </a:rPr>
              <a:t>http://www.ers.usda.gov/statefacts/IN.HTM</a:t>
            </a:r>
            <a:r>
              <a:rPr lang="en-US" sz="1400" dirty="0" smtClean="0"/>
              <a:t>-updated 2012 </a:t>
            </a:r>
            <a:endParaRPr lang="en-US" sz="1400" dirty="0"/>
          </a:p>
        </p:txBody>
      </p:sp>
      <p:sp>
        <p:nvSpPr>
          <p:cNvPr id="9" name="Rectangle 8"/>
          <p:cNvSpPr/>
          <p:nvPr/>
        </p:nvSpPr>
        <p:spPr>
          <a:xfrm>
            <a:off x="6400800" y="6488668"/>
            <a:ext cx="2743200" cy="369332"/>
          </a:xfrm>
          <a:prstGeom prst="rect">
            <a:avLst/>
          </a:prstGeom>
        </p:spPr>
        <p:txBody>
          <a:bodyPr wrap="square">
            <a:spAutoFit/>
          </a:bodyPr>
          <a:lstStyle/>
          <a:p>
            <a:pPr algn="r"/>
            <a:r>
              <a:rPr lang="en-US" b="1" i="1" dirty="0" smtClean="0"/>
              <a:t>Ambrose and Shepherd</a:t>
            </a:r>
            <a:endParaRPr lang="en-US" b="1" i="1" dirty="0"/>
          </a:p>
        </p:txBody>
      </p:sp>
      <p:sp>
        <p:nvSpPr>
          <p:cNvPr id="3" name="TextBox 2"/>
          <p:cNvSpPr txBox="1"/>
          <p:nvPr/>
        </p:nvSpPr>
        <p:spPr>
          <a:xfrm>
            <a:off x="457200" y="6169223"/>
            <a:ext cx="4933658" cy="307777"/>
          </a:xfrm>
          <a:prstGeom prst="rect">
            <a:avLst/>
          </a:prstGeom>
          <a:noFill/>
        </p:spPr>
        <p:txBody>
          <a:bodyPr wrap="none" rtlCol="0">
            <a:spAutoFit/>
          </a:bodyPr>
          <a:lstStyle/>
          <a:p>
            <a:r>
              <a:rPr lang="en-US" sz="1400" dirty="0"/>
              <a:t>http://www.nass.usda.gov/Statistics_by_State/Indiana/index.asp</a:t>
            </a:r>
          </a:p>
        </p:txBody>
      </p:sp>
      <p:sp>
        <p:nvSpPr>
          <p:cNvPr id="6" name="TextBox 5"/>
          <p:cNvSpPr txBox="1"/>
          <p:nvPr/>
        </p:nvSpPr>
        <p:spPr>
          <a:xfrm>
            <a:off x="457200" y="5940623"/>
            <a:ext cx="5704318" cy="307777"/>
          </a:xfrm>
          <a:prstGeom prst="rect">
            <a:avLst/>
          </a:prstGeom>
          <a:noFill/>
        </p:spPr>
        <p:txBody>
          <a:bodyPr wrap="none" rtlCol="0">
            <a:spAutoFit/>
          </a:bodyPr>
          <a:lstStyle/>
          <a:p>
            <a:r>
              <a:rPr lang="en-US" sz="1400" dirty="0"/>
              <a:t>http://www.agecon.purdue.edu/extension/pubs/paer/pdf/PAER8_2011.pdf</a:t>
            </a:r>
          </a:p>
        </p:txBody>
      </p:sp>
    </p:spTree>
    <p:extLst>
      <p:ext uri="{BB962C8B-B14F-4D97-AF65-F5344CB8AC3E}">
        <p14:creationId xmlns:p14="http://schemas.microsoft.com/office/powerpoint/2010/main" val="2174674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Indiana Soil</a:t>
            </a:r>
            <a:endParaRPr lang="en-US" dirty="0"/>
          </a:p>
        </p:txBody>
      </p:sp>
      <p:sp>
        <p:nvSpPr>
          <p:cNvPr id="4" name="Content Placeholder 3"/>
          <p:cNvSpPr>
            <a:spLocks noGrp="1"/>
          </p:cNvSpPr>
          <p:nvPr>
            <p:ph idx="1"/>
          </p:nvPr>
        </p:nvSpPr>
        <p:spPr/>
        <p:txBody>
          <a:bodyPr>
            <a:normAutofit lnSpcReduction="10000"/>
          </a:bodyPr>
          <a:lstStyle/>
          <a:p>
            <a:r>
              <a:rPr lang="en-US" sz="2800" dirty="0" smtClean="0"/>
              <a:t>Covered by 3 glaciers (Kansan, </a:t>
            </a:r>
            <a:r>
              <a:rPr lang="en-US" sz="2800" dirty="0" err="1" smtClean="0"/>
              <a:t>Illinoian</a:t>
            </a:r>
            <a:r>
              <a:rPr lang="en-US" sz="2800" dirty="0" smtClean="0"/>
              <a:t>, Wisconsin)</a:t>
            </a:r>
            <a:endParaRPr lang="en-US" sz="2800" dirty="0"/>
          </a:p>
          <a:p>
            <a:endParaRPr lang="en-US" sz="2800" dirty="0" smtClean="0"/>
          </a:p>
          <a:p>
            <a:r>
              <a:rPr lang="en-US" sz="2800" dirty="0" smtClean="0"/>
              <a:t>Soil types vary around the state</a:t>
            </a:r>
          </a:p>
          <a:p>
            <a:pPr lvl="1"/>
            <a:r>
              <a:rPr lang="en-US" sz="2400" dirty="0" smtClean="0"/>
              <a:t>Top soils: </a:t>
            </a:r>
            <a:r>
              <a:rPr lang="en-US" sz="2400" dirty="0" err="1" smtClean="0"/>
              <a:t>Alfisols</a:t>
            </a:r>
            <a:r>
              <a:rPr lang="en-US" sz="2400" dirty="0" smtClean="0"/>
              <a:t>, </a:t>
            </a:r>
            <a:r>
              <a:rPr lang="en-US" sz="2400" dirty="0" err="1" smtClean="0"/>
              <a:t>Mollisols</a:t>
            </a:r>
            <a:r>
              <a:rPr lang="en-US" sz="2400" dirty="0" smtClean="0"/>
              <a:t>, </a:t>
            </a:r>
            <a:r>
              <a:rPr lang="en-US" sz="2400" dirty="0" err="1" smtClean="0"/>
              <a:t>Inceptisols</a:t>
            </a:r>
            <a:r>
              <a:rPr lang="en-US" sz="2400" dirty="0" smtClean="0"/>
              <a:t> (southern)</a:t>
            </a:r>
          </a:p>
          <a:p>
            <a:pPr lvl="1"/>
            <a:r>
              <a:rPr lang="en-US" sz="2400" dirty="0" smtClean="0"/>
              <a:t>Most of the state is covered in till</a:t>
            </a:r>
          </a:p>
          <a:p>
            <a:pPr lvl="1"/>
            <a:r>
              <a:rPr lang="en-US" sz="2400" dirty="0" smtClean="0"/>
              <a:t>Also areas of muck soils, sand, and outwash</a:t>
            </a:r>
          </a:p>
          <a:p>
            <a:endParaRPr lang="en-US" dirty="0"/>
          </a:p>
          <a:p>
            <a:r>
              <a:rPr lang="en-US" dirty="0" smtClean="0"/>
              <a:t>Tile Drainage</a:t>
            </a:r>
          </a:p>
          <a:p>
            <a:pPr lvl="1"/>
            <a:r>
              <a:rPr lang="en-US" dirty="0" err="1" smtClean="0"/>
              <a:t>Aquolls</a:t>
            </a:r>
            <a:endParaRPr lang="en-US" dirty="0" smtClean="0"/>
          </a:p>
          <a:p>
            <a:pPr lvl="1"/>
            <a:endParaRPr lang="en-US" sz="2400" dirty="0"/>
          </a:p>
          <a:p>
            <a:endParaRPr lang="en-US" dirty="0" smtClean="0"/>
          </a:p>
          <a:p>
            <a:endParaRPr lang="en-US" dirty="0" smtClean="0"/>
          </a:p>
          <a:p>
            <a:pPr lvl="1"/>
            <a:endParaRPr lang="en-US" sz="2400" dirty="0"/>
          </a:p>
          <a:p>
            <a:pPr lvl="1"/>
            <a:endParaRPr lang="en-US" sz="2400" dirty="0"/>
          </a:p>
        </p:txBody>
      </p:sp>
      <p:sp>
        <p:nvSpPr>
          <p:cNvPr id="5" name="Rectangle 4"/>
          <p:cNvSpPr/>
          <p:nvPr/>
        </p:nvSpPr>
        <p:spPr>
          <a:xfrm>
            <a:off x="457200" y="6246911"/>
            <a:ext cx="4523546" cy="307777"/>
          </a:xfrm>
          <a:prstGeom prst="rect">
            <a:avLst/>
          </a:prstGeom>
        </p:spPr>
        <p:txBody>
          <a:bodyPr wrap="none">
            <a:spAutoFit/>
          </a:bodyPr>
          <a:lstStyle/>
          <a:p>
            <a:r>
              <a:rPr lang="en-US" sz="1400" dirty="0" smtClean="0">
                <a:hlinkClick r:id="rId2"/>
              </a:rPr>
              <a:t>http://www.ers.usda.gov/statefacts/IN.HTM</a:t>
            </a:r>
            <a:r>
              <a:rPr lang="en-US" sz="1400" dirty="0" smtClean="0"/>
              <a:t>-updated 2012 </a:t>
            </a:r>
            <a:endParaRPr lang="en-US" sz="1400" dirty="0"/>
          </a:p>
        </p:txBody>
      </p:sp>
      <p:sp>
        <p:nvSpPr>
          <p:cNvPr id="8" name="Rectangle 7"/>
          <p:cNvSpPr/>
          <p:nvPr/>
        </p:nvSpPr>
        <p:spPr>
          <a:xfrm>
            <a:off x="6400800" y="6488668"/>
            <a:ext cx="2743200" cy="369332"/>
          </a:xfrm>
          <a:prstGeom prst="rect">
            <a:avLst/>
          </a:prstGeom>
        </p:spPr>
        <p:txBody>
          <a:bodyPr wrap="square">
            <a:spAutoFit/>
          </a:bodyPr>
          <a:lstStyle/>
          <a:p>
            <a:pPr algn="r"/>
            <a:r>
              <a:rPr lang="en-US" b="1" i="1" dirty="0" smtClean="0"/>
              <a:t>Ambrose and Shepherd</a:t>
            </a:r>
            <a:endParaRPr lang="en-US" b="1" i="1" dirty="0"/>
          </a:p>
        </p:txBody>
      </p:sp>
    </p:spTree>
    <p:extLst>
      <p:ext uri="{BB962C8B-B14F-4D97-AF65-F5344CB8AC3E}">
        <p14:creationId xmlns:p14="http://schemas.microsoft.com/office/powerpoint/2010/main" val="3373735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mafra.gov.on.ca/english/engineer/facts/10-091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152" y="4114800"/>
            <a:ext cx="3937647"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gebb.missouri.edu/news/pics/cw032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6" y="3322277"/>
            <a:ext cx="2634343" cy="3512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xtension.umn.edu/distribution/cropsystems/images/7740f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813" y="1600200"/>
            <a:ext cx="3451616" cy="24792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gritileinc.com/images/fieldsca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1" y="0"/>
            <a:ext cx="462506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atic.electro-tech-online.com/imgcache/7858-til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0066" y="4864626"/>
            <a:ext cx="2133601" cy="19701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1.bp.blogspot.com/-gla5uwwIhVw/TpdeSH0F1GI/AAAAAAAAJ3k/k6b7mHf4P9E/s1600/IMG_9430.jpg"/>
          <p:cNvPicPr>
            <a:picLocks noChangeAspect="1" noChangeArrowheads="1"/>
          </p:cNvPicPr>
          <p:nvPr/>
        </p:nvPicPr>
        <p:blipFill rotWithShape="1">
          <a:blip r:embed="rId7">
            <a:extLst>
              <a:ext uri="{28A0092B-C50C-407E-A947-70E740481C1C}">
                <a14:useLocalDpi xmlns:a14="http://schemas.microsoft.com/office/drawing/2010/main" val="0"/>
              </a:ext>
            </a:extLst>
          </a:blip>
          <a:srcRect l="13635" t="28905" r="53687" b="16818"/>
          <a:stretch/>
        </p:blipFill>
        <p:spPr bwMode="auto">
          <a:xfrm>
            <a:off x="2810066" y="2583289"/>
            <a:ext cx="1867582" cy="23419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omafra.gov.on.ca/english/engineer/facts/10-091f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5735" y="-9331"/>
            <a:ext cx="2045025" cy="1536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34200" y="152400"/>
            <a:ext cx="1981200" cy="1200329"/>
          </a:xfrm>
          <a:prstGeom prst="rect">
            <a:avLst/>
          </a:prstGeom>
          <a:noFill/>
        </p:spPr>
        <p:txBody>
          <a:bodyPr wrap="square" rtlCol="0">
            <a:spAutoFit/>
          </a:bodyPr>
          <a:lstStyle/>
          <a:p>
            <a:pPr algn="ctr"/>
            <a:r>
              <a:rPr lang="en-US" sz="3600" b="1" dirty="0" smtClean="0"/>
              <a:t>Tile </a:t>
            </a:r>
          </a:p>
          <a:p>
            <a:pPr algn="ctr"/>
            <a:r>
              <a:rPr lang="en-US" sz="3600" b="1" dirty="0" smtClean="0"/>
              <a:t>Drainage</a:t>
            </a:r>
            <a:endParaRPr lang="en-US" sz="3600" b="1" dirty="0"/>
          </a:p>
        </p:txBody>
      </p:sp>
    </p:spTree>
    <p:extLst>
      <p:ext uri="{BB962C8B-B14F-4D97-AF65-F5344CB8AC3E}">
        <p14:creationId xmlns:p14="http://schemas.microsoft.com/office/powerpoint/2010/main" val="209715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agry.purdue.edu/soils_judging/manual_unprotected/images/Fig0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 y="914400"/>
            <a:ext cx="3823508" cy="53433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upui.edu/~g135/g135/assets/11_soils/soilmap_india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3411"/>
            <a:ext cx="5410200" cy="68912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324600"/>
            <a:ext cx="2416046" cy="369332"/>
          </a:xfrm>
          <a:prstGeom prst="rect">
            <a:avLst/>
          </a:prstGeom>
        </p:spPr>
        <p:txBody>
          <a:bodyPr wrap="none">
            <a:spAutoFit/>
          </a:bodyPr>
          <a:lstStyle/>
          <a:p>
            <a:pPr algn="r"/>
            <a:r>
              <a:rPr lang="en-US" b="1" i="1" dirty="0" smtClean="0"/>
              <a:t>Ambrose and Shepherd</a:t>
            </a:r>
            <a:endParaRPr lang="en-US" b="1" i="1" dirty="0"/>
          </a:p>
        </p:txBody>
      </p:sp>
    </p:spTree>
    <p:extLst>
      <p:ext uri="{BB962C8B-B14F-4D97-AF65-F5344CB8AC3E}">
        <p14:creationId xmlns:p14="http://schemas.microsoft.com/office/powerpoint/2010/main" val="4155242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23" t="18050" b="6681"/>
          <a:stretch/>
        </p:blipFill>
        <p:spPr bwMode="auto">
          <a:xfrm>
            <a:off x="24581" y="29496"/>
            <a:ext cx="3926772" cy="339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www.clarkswcd.org/Assets/Images/MikesPage/survey_cornso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66350"/>
            <a:ext cx="1381510" cy="1911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628597"/>
            <a:ext cx="3276600" cy="2092881"/>
          </a:xfrm>
          <a:prstGeom prst="rect">
            <a:avLst/>
          </a:prstGeom>
          <a:noFill/>
        </p:spPr>
        <p:txBody>
          <a:bodyPr wrap="square" rtlCol="0">
            <a:spAutoFit/>
          </a:bodyPr>
          <a:lstStyle/>
          <a:p>
            <a:r>
              <a:rPr lang="en-US" sz="1600" dirty="0" smtClean="0"/>
              <a:t>Ladoga, IN</a:t>
            </a:r>
          </a:p>
          <a:p>
            <a:pPr marL="285750" indent="-285750">
              <a:buFont typeface="Arial" pitchFamily="34" charset="0"/>
              <a:buChar char="•"/>
            </a:pPr>
            <a:r>
              <a:rPr lang="en-US" sz="1600" b="1" dirty="0" smtClean="0"/>
              <a:t>Miami silt loam </a:t>
            </a:r>
            <a:r>
              <a:rPr lang="en-US" sz="1400" dirty="0" smtClean="0"/>
              <a:t>(63% of county) </a:t>
            </a:r>
          </a:p>
          <a:p>
            <a:pPr marL="742950" lvl="1" indent="-285750">
              <a:buFont typeface="Arial" pitchFamily="34" charset="0"/>
              <a:buChar char="•"/>
            </a:pPr>
            <a:r>
              <a:rPr lang="en-US" sz="1400" b="1" dirty="0" smtClean="0"/>
              <a:t>Surface</a:t>
            </a:r>
            <a:r>
              <a:rPr lang="en-US" sz="1400" dirty="0" smtClean="0"/>
              <a:t>: Light brown silt loam 10-15 inches deep</a:t>
            </a:r>
          </a:p>
          <a:p>
            <a:pPr marL="742950" lvl="1" indent="-285750">
              <a:buFont typeface="Arial" pitchFamily="34" charset="0"/>
              <a:buChar char="•"/>
            </a:pPr>
            <a:r>
              <a:rPr lang="en-US" sz="1400" b="1" dirty="0" smtClean="0"/>
              <a:t>Subsurface</a:t>
            </a:r>
            <a:r>
              <a:rPr lang="en-US" sz="1400" dirty="0" smtClean="0"/>
              <a:t>: heavy silt loam to </a:t>
            </a:r>
            <a:r>
              <a:rPr lang="en-US" sz="1400" dirty="0" err="1" smtClean="0"/>
              <a:t>silty</a:t>
            </a:r>
            <a:r>
              <a:rPr lang="en-US" sz="1400" dirty="0" smtClean="0"/>
              <a:t> clay loam to 30 inches</a:t>
            </a:r>
          </a:p>
          <a:p>
            <a:pPr marL="742950" lvl="1" indent="-285750">
              <a:buFont typeface="Arial" pitchFamily="34" charset="0"/>
              <a:buChar char="•"/>
            </a:pPr>
            <a:r>
              <a:rPr lang="en-US" sz="1400" b="1" dirty="0" smtClean="0"/>
              <a:t>C-horizo</a:t>
            </a:r>
            <a:r>
              <a:rPr lang="en-US" sz="1400" dirty="0" smtClean="0"/>
              <a:t>n: glacial till</a:t>
            </a:r>
          </a:p>
          <a:p>
            <a:pPr marL="742950" lvl="1" indent="-285750">
              <a:buFont typeface="Arial" pitchFamily="34" charset="0"/>
              <a:buChar char="•"/>
            </a:pPr>
            <a:r>
              <a:rPr lang="en-US" sz="1400" dirty="0" smtClean="0"/>
              <a:t>Moderately-well drained</a:t>
            </a:r>
          </a:p>
          <a:p>
            <a:pPr marL="742950" lvl="1" indent="-285750">
              <a:buFont typeface="Arial" pitchFamily="34" charset="0"/>
              <a:buChar char="•"/>
            </a:pPr>
            <a:r>
              <a:rPr lang="en-US" sz="1400" b="1" dirty="0" smtClean="0"/>
              <a:t>Organic Matter</a:t>
            </a:r>
            <a:r>
              <a:rPr lang="en-US" sz="1400" dirty="0" smtClean="0"/>
              <a:t>: 2% </a:t>
            </a:r>
            <a:endParaRPr lang="en-US" sz="1400" dirty="0"/>
          </a:p>
        </p:txBody>
      </p:sp>
      <p:pic>
        <p:nvPicPr>
          <p:cNvPr id="3078" name="Picture 6" descr="http://www.agry.purdue.edu/soils_judging/manual/imag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31295"/>
            <a:ext cx="1792940" cy="2590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688" t="26336" r="3898" b="19594"/>
          <a:stretch/>
        </p:blipFill>
        <p:spPr bwMode="auto">
          <a:xfrm>
            <a:off x="4876800" y="3254005"/>
            <a:ext cx="4279641" cy="314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93980" y="3565519"/>
            <a:ext cx="3276600" cy="2523768"/>
          </a:xfrm>
          <a:prstGeom prst="rect">
            <a:avLst/>
          </a:prstGeom>
          <a:noFill/>
        </p:spPr>
        <p:txBody>
          <a:bodyPr wrap="square" rtlCol="0">
            <a:spAutoFit/>
          </a:bodyPr>
          <a:lstStyle/>
          <a:p>
            <a:r>
              <a:rPr lang="en-US" sz="1600" dirty="0" smtClean="0"/>
              <a:t>Butler, IN</a:t>
            </a:r>
          </a:p>
          <a:p>
            <a:pPr marL="285750" indent="-285750">
              <a:buFont typeface="Arial" pitchFamily="34" charset="0"/>
              <a:buChar char="•"/>
            </a:pPr>
            <a:r>
              <a:rPr lang="en-US" sz="1600" b="1" dirty="0" smtClean="0"/>
              <a:t>Blount silt loam</a:t>
            </a:r>
            <a:r>
              <a:rPr lang="en-US" sz="1600" dirty="0" smtClean="0"/>
              <a:t> </a:t>
            </a:r>
            <a:r>
              <a:rPr lang="en-US" sz="1400" dirty="0" smtClean="0"/>
              <a:t>(29% of county)</a:t>
            </a:r>
            <a:endParaRPr lang="en-US" sz="1600" dirty="0" smtClean="0"/>
          </a:p>
          <a:p>
            <a:pPr marL="742950" lvl="1" indent="-285750">
              <a:buFont typeface="Arial" pitchFamily="34" charset="0"/>
              <a:buChar char="•"/>
            </a:pPr>
            <a:r>
              <a:rPr lang="en-US" sz="1400" b="1" dirty="0" smtClean="0"/>
              <a:t>Surface:</a:t>
            </a:r>
            <a:r>
              <a:rPr lang="en-US" sz="1400" dirty="0" smtClean="0"/>
              <a:t> dark, grayish brown </a:t>
            </a:r>
            <a:r>
              <a:rPr lang="en-US" sz="1400" dirty="0" err="1" smtClean="0"/>
              <a:t>silty</a:t>
            </a:r>
            <a:r>
              <a:rPr lang="en-US" sz="1400" dirty="0" smtClean="0"/>
              <a:t> clay loam about 8 inches thick</a:t>
            </a:r>
          </a:p>
          <a:p>
            <a:pPr marL="742950" lvl="1" indent="-285750">
              <a:buFont typeface="Arial" pitchFamily="34" charset="0"/>
              <a:buChar char="•"/>
            </a:pPr>
            <a:r>
              <a:rPr lang="en-US" sz="1400" b="1" dirty="0" smtClean="0"/>
              <a:t>Subsurface</a:t>
            </a:r>
            <a:r>
              <a:rPr lang="en-US" sz="1400" dirty="0" smtClean="0"/>
              <a:t>: dark, yellow brown clay loam 14 inches thick</a:t>
            </a:r>
          </a:p>
          <a:p>
            <a:pPr marL="742950" lvl="1" indent="-285750">
              <a:buFont typeface="Arial" pitchFamily="34" charset="0"/>
              <a:buChar char="•"/>
            </a:pPr>
            <a:r>
              <a:rPr lang="en-US" sz="1400" b="1" dirty="0" smtClean="0"/>
              <a:t>C-horizon</a:t>
            </a:r>
            <a:r>
              <a:rPr lang="en-US" sz="1400" dirty="0" smtClean="0"/>
              <a:t>: brown clay loam 60+ inches</a:t>
            </a:r>
          </a:p>
          <a:p>
            <a:pPr marL="742950" lvl="1" indent="-285750">
              <a:buFont typeface="Arial" pitchFamily="34" charset="0"/>
              <a:buChar char="•"/>
            </a:pPr>
            <a:r>
              <a:rPr lang="en-US" sz="1400" dirty="0" smtClean="0"/>
              <a:t>Somewhat poorly drained</a:t>
            </a:r>
          </a:p>
          <a:p>
            <a:pPr marL="742950" lvl="1" indent="-285750">
              <a:buFont typeface="Arial" pitchFamily="34" charset="0"/>
              <a:buChar char="•"/>
            </a:pPr>
            <a:r>
              <a:rPr lang="en-US" sz="1400" b="1" dirty="0" smtClean="0"/>
              <a:t>Organic Matter</a:t>
            </a:r>
            <a:r>
              <a:rPr lang="en-US" sz="1400" dirty="0" smtClean="0"/>
              <a:t>:  2%</a:t>
            </a:r>
            <a:endParaRPr lang="en-US" sz="1400" dirty="0"/>
          </a:p>
        </p:txBody>
      </p:sp>
      <p:sp>
        <p:nvSpPr>
          <p:cNvPr id="2" name="Rectangle 1"/>
          <p:cNvSpPr/>
          <p:nvPr/>
        </p:nvSpPr>
        <p:spPr>
          <a:xfrm>
            <a:off x="33912" y="6474186"/>
            <a:ext cx="6400800" cy="338554"/>
          </a:xfrm>
          <a:prstGeom prst="rect">
            <a:avLst/>
          </a:prstGeom>
        </p:spPr>
        <p:txBody>
          <a:bodyPr wrap="square">
            <a:spAutoFit/>
          </a:bodyPr>
          <a:lstStyle/>
          <a:p>
            <a:r>
              <a:rPr lang="en-US" sz="1600" dirty="0">
                <a:hlinkClick r:id="rId7"/>
              </a:rPr>
              <a:t>http://ncsslabdatamart.sc.egov.usda.gov/querypage.aspx</a:t>
            </a:r>
            <a:endParaRPr lang="en-US" sz="1600" dirty="0"/>
          </a:p>
        </p:txBody>
      </p:sp>
      <p:pic>
        <p:nvPicPr>
          <p:cNvPr id="1026" name="Picture 2" descr="http://faculty.plattsburgh.edu/robert.fuller/370%20files/week3soil%20classification/endoaquol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1675037"/>
            <a:ext cx="2324100" cy="3486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2891002"/>
            <a:ext cx="3429000" cy="646331"/>
          </a:xfrm>
          <a:prstGeom prst="rect">
            <a:avLst/>
          </a:prstGeom>
          <a:solidFill>
            <a:schemeClr val="bg1"/>
          </a:solidFill>
        </p:spPr>
        <p:txBody>
          <a:bodyPr wrap="square" rtlCol="0">
            <a:spAutoFit/>
          </a:bodyPr>
          <a:lstStyle/>
          <a:p>
            <a:r>
              <a:rPr lang="en-US" sz="3600" dirty="0" err="1" smtClean="0"/>
              <a:t>Aquoll-Mollisol</a:t>
            </a:r>
            <a:endParaRPr lang="en-US" sz="3600" dirty="0" smtClean="0"/>
          </a:p>
        </p:txBody>
      </p:sp>
      <p:sp>
        <p:nvSpPr>
          <p:cNvPr id="5" name="Rectangle 4"/>
          <p:cNvSpPr/>
          <p:nvPr/>
        </p:nvSpPr>
        <p:spPr>
          <a:xfrm>
            <a:off x="3352800" y="3428999"/>
            <a:ext cx="1715534" cy="584775"/>
          </a:xfrm>
          <a:prstGeom prst="rect">
            <a:avLst/>
          </a:prstGeom>
          <a:solidFill>
            <a:schemeClr val="bg1"/>
          </a:solidFill>
        </p:spPr>
        <p:txBody>
          <a:bodyPr wrap="none">
            <a:spAutoFit/>
          </a:bodyPr>
          <a:lstStyle/>
          <a:p>
            <a:r>
              <a:rPr lang="en-US" sz="3200" dirty="0"/>
              <a:t>4.8% OM</a:t>
            </a:r>
          </a:p>
        </p:txBody>
      </p:sp>
      <p:sp>
        <p:nvSpPr>
          <p:cNvPr id="12" name="Rectangle 11"/>
          <p:cNvSpPr/>
          <p:nvPr/>
        </p:nvSpPr>
        <p:spPr>
          <a:xfrm>
            <a:off x="6477000" y="6488668"/>
            <a:ext cx="2416046" cy="369332"/>
          </a:xfrm>
          <a:prstGeom prst="rect">
            <a:avLst/>
          </a:prstGeom>
        </p:spPr>
        <p:txBody>
          <a:bodyPr wrap="none">
            <a:spAutoFit/>
          </a:bodyPr>
          <a:lstStyle/>
          <a:p>
            <a:pPr algn="r"/>
            <a:r>
              <a:rPr lang="en-US" b="1" i="1" dirty="0" smtClean="0"/>
              <a:t>Ambrose and Shepherd</a:t>
            </a:r>
            <a:endParaRPr lang="en-US" b="1" i="1" dirty="0"/>
          </a:p>
        </p:txBody>
      </p:sp>
    </p:spTree>
    <p:extLst>
      <p:ext uri="{BB962C8B-B14F-4D97-AF65-F5344CB8AC3E}">
        <p14:creationId xmlns:p14="http://schemas.microsoft.com/office/powerpoint/2010/main" val="7079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alphaModFix amt="49000"/>
          </a:blip>
          <a:stretch>
            <a:fillRect/>
          </a:stretch>
        </p:blipFill>
        <p:spPr>
          <a:xfrm>
            <a:off x="6350" y="0"/>
            <a:ext cx="9144000" cy="6858000"/>
          </a:xfrm>
          <a:prstGeom prst="rect">
            <a:avLst/>
          </a:prstGeom>
        </p:spPr>
      </p:pic>
      <p:sp>
        <p:nvSpPr>
          <p:cNvPr id="7" name="TextBox 6"/>
          <p:cNvSpPr txBox="1"/>
          <p:nvPr/>
        </p:nvSpPr>
        <p:spPr>
          <a:xfrm>
            <a:off x="5334000" y="6550223"/>
            <a:ext cx="3810000" cy="307777"/>
          </a:xfrm>
          <a:prstGeom prst="rect">
            <a:avLst/>
          </a:prstGeom>
          <a:noFill/>
        </p:spPr>
        <p:txBody>
          <a:bodyPr wrap="square" rtlCol="0">
            <a:spAutoFit/>
          </a:bodyPr>
          <a:lstStyle/>
          <a:p>
            <a:pPr algn="r"/>
            <a:r>
              <a:rPr lang="en-US" sz="1400" dirty="0" smtClean="0">
                <a:solidFill>
                  <a:srgbClr val="000000"/>
                </a:solidFill>
              </a:rPr>
              <a:t>From USDA Census of Agriculture</a:t>
            </a:r>
            <a:endParaRPr lang="en-US" sz="1400" dirty="0">
              <a:solidFill>
                <a:srgbClr val="000000"/>
              </a:solidFill>
            </a:endParaRPr>
          </a:p>
        </p:txBody>
      </p:sp>
      <p:sp>
        <p:nvSpPr>
          <p:cNvPr id="8" name="TextBox 7"/>
          <p:cNvSpPr txBox="1"/>
          <p:nvPr/>
        </p:nvSpPr>
        <p:spPr>
          <a:xfrm>
            <a:off x="1143000" y="838200"/>
            <a:ext cx="6705600" cy="769441"/>
          </a:xfrm>
          <a:prstGeom prst="rect">
            <a:avLst/>
          </a:prstGeom>
          <a:noFill/>
        </p:spPr>
        <p:txBody>
          <a:bodyPr wrap="square" rtlCol="0">
            <a:spAutoFit/>
          </a:bodyPr>
          <a:lstStyle/>
          <a:p>
            <a:pPr algn="ctr"/>
            <a:r>
              <a:rPr lang="en-US" sz="4400" b="1" dirty="0" smtClean="0">
                <a:solidFill>
                  <a:srgbClr val="000000"/>
                </a:solidFill>
              </a:rPr>
              <a:t>Oklahoma Soils and Farms</a:t>
            </a:r>
            <a:endParaRPr lang="en-US" sz="4400" b="1" dirty="0">
              <a:solidFill>
                <a:srgbClr val="000000"/>
              </a:solidFill>
            </a:endParaRPr>
          </a:p>
        </p:txBody>
      </p:sp>
      <p:sp>
        <p:nvSpPr>
          <p:cNvPr id="9" name="TextBox 8"/>
          <p:cNvSpPr txBox="1"/>
          <p:nvPr/>
        </p:nvSpPr>
        <p:spPr>
          <a:xfrm>
            <a:off x="152400" y="2209800"/>
            <a:ext cx="4495800" cy="3724097"/>
          </a:xfrm>
          <a:prstGeom prst="rect">
            <a:avLst/>
          </a:prstGeom>
          <a:noFill/>
        </p:spPr>
        <p:txBody>
          <a:bodyPr wrap="square" rtlCol="0">
            <a:spAutoFit/>
          </a:bodyPr>
          <a:lstStyle/>
          <a:p>
            <a:r>
              <a:rPr lang="en-US" sz="2000" b="1" dirty="0" smtClean="0"/>
              <a:t>Oklahoma Soil:</a:t>
            </a:r>
          </a:p>
          <a:p>
            <a:pPr marL="285750" indent="-285750">
              <a:buFont typeface="Arial"/>
              <a:buChar char="•"/>
            </a:pPr>
            <a:r>
              <a:rPr lang="en-US" sz="2000" b="1" dirty="0" smtClean="0"/>
              <a:t>Port silt loam (</a:t>
            </a:r>
            <a:r>
              <a:rPr lang="en-US" sz="2000" b="1" dirty="0" err="1" smtClean="0"/>
              <a:t>Cumulic</a:t>
            </a:r>
            <a:r>
              <a:rPr lang="en-US" sz="2000" b="1" dirty="0" smtClean="0"/>
              <a:t> </a:t>
            </a:r>
            <a:r>
              <a:rPr lang="en-US" sz="2000" b="1" dirty="0" err="1" smtClean="0"/>
              <a:t>Haplustolls</a:t>
            </a:r>
            <a:r>
              <a:rPr lang="en-US" sz="2000" b="1" dirty="0" smtClean="0"/>
              <a:t>)</a:t>
            </a:r>
          </a:p>
          <a:p>
            <a:pPr marL="742950" lvl="1" indent="-285750">
              <a:buFont typeface="Arial"/>
              <a:buChar char="•"/>
            </a:pPr>
            <a:r>
              <a:rPr lang="en-US" sz="2000" b="1" dirty="0" smtClean="0"/>
              <a:t>Occurs in about one million acres in 33 counties</a:t>
            </a:r>
          </a:p>
          <a:p>
            <a:pPr marL="742950" lvl="1" indent="-285750">
              <a:buFont typeface="Arial"/>
              <a:buChar char="•"/>
            </a:pPr>
            <a:r>
              <a:rPr lang="en-US" sz="2000" b="1" dirty="0" smtClean="0"/>
              <a:t>Deep, well-drained, highly productive</a:t>
            </a:r>
          </a:p>
          <a:p>
            <a:pPr marL="742950" lvl="1" indent="-285750">
              <a:buFont typeface="Arial"/>
              <a:buChar char="•"/>
            </a:pPr>
            <a:r>
              <a:rPr lang="en-US" sz="2000" b="1" dirty="0" smtClean="0"/>
              <a:t>Suited for a wide range of crops including alfalfa, small grains, sorghum, cotton as well as range, pasture, and woodlands</a:t>
            </a:r>
          </a:p>
          <a:p>
            <a:pPr marL="742950" lvl="1" indent="-285750">
              <a:buFont typeface="Arial"/>
              <a:buChar char="•"/>
            </a:pPr>
            <a:r>
              <a:rPr lang="en-US" sz="2000" b="1" dirty="0" smtClean="0"/>
              <a:t>Usually reddish</a:t>
            </a:r>
          </a:p>
          <a:p>
            <a:pPr lvl="1"/>
            <a:endParaRPr lang="en-US" sz="1600" dirty="0"/>
          </a:p>
        </p:txBody>
      </p:sp>
      <p:graphicFrame>
        <p:nvGraphicFramePr>
          <p:cNvPr id="17" name="Table 16"/>
          <p:cNvGraphicFramePr>
            <a:graphicFrameLocks noGrp="1"/>
          </p:cNvGraphicFramePr>
          <p:nvPr>
            <p:extLst>
              <p:ext uri="{D42A27DB-BD31-4B8C-83A1-F6EECF244321}">
                <p14:modId xmlns:p14="http://schemas.microsoft.com/office/powerpoint/2010/main" val="2004228803"/>
              </p:ext>
            </p:extLst>
          </p:nvPr>
        </p:nvGraphicFramePr>
        <p:xfrm>
          <a:off x="4953000" y="2133600"/>
          <a:ext cx="3886200" cy="4246880"/>
        </p:xfrm>
        <a:graphic>
          <a:graphicData uri="http://schemas.openxmlformats.org/drawingml/2006/table">
            <a:tbl>
              <a:tblPr firstRow="1" bandRow="1">
                <a:tableStyleId>{D7AC3CCA-C797-4891-BE02-D94E43425B78}</a:tableStyleId>
              </a:tblPr>
              <a:tblGrid>
                <a:gridCol w="2514600"/>
                <a:gridCol w="1371600"/>
              </a:tblGrid>
              <a:tr h="401807">
                <a:tc gridSpan="2">
                  <a:txBody>
                    <a:bodyPr/>
                    <a:lstStyle/>
                    <a:p>
                      <a:pPr algn="ctr"/>
                      <a:r>
                        <a:rPr lang="en-US" dirty="0" smtClean="0"/>
                        <a:t>Farms in</a:t>
                      </a:r>
                      <a:r>
                        <a:rPr lang="en-US" baseline="0" dirty="0" smtClean="0"/>
                        <a:t> Oklahoma</a:t>
                      </a:r>
                      <a:endParaRPr lang="en-US" dirty="0"/>
                    </a:p>
                  </a:txBody>
                  <a:tcPr/>
                </a:tc>
                <a:tc hMerge="1">
                  <a:txBody>
                    <a:bodyPr/>
                    <a:lstStyle/>
                    <a:p>
                      <a:endParaRPr lang="en-US"/>
                    </a:p>
                  </a:txBody>
                  <a:tcPr/>
                </a:tc>
              </a:tr>
              <a:tr h="407388">
                <a:tc>
                  <a:txBody>
                    <a:bodyPr/>
                    <a:lstStyle/>
                    <a:p>
                      <a:pPr algn="ctr"/>
                      <a:r>
                        <a:rPr lang="en-US" dirty="0" smtClean="0"/>
                        <a:t>Number of Farms</a:t>
                      </a:r>
                      <a:endParaRPr lang="en-US" dirty="0"/>
                    </a:p>
                  </a:txBody>
                  <a:tcPr anchor="ctr"/>
                </a:tc>
                <a:tc>
                  <a:txBody>
                    <a:bodyPr/>
                    <a:lstStyle/>
                    <a:p>
                      <a:pPr algn="ctr"/>
                      <a:r>
                        <a:rPr lang="en-US" dirty="0" smtClean="0"/>
                        <a:t>86,500</a:t>
                      </a:r>
                      <a:endParaRPr lang="en-US" dirty="0"/>
                    </a:p>
                  </a:txBody>
                  <a:tcPr anchor="ctr"/>
                </a:tc>
              </a:tr>
              <a:tr h="407388">
                <a:tc>
                  <a:txBody>
                    <a:bodyPr/>
                    <a:lstStyle/>
                    <a:p>
                      <a:pPr algn="ctr"/>
                      <a:r>
                        <a:rPr lang="en-US" dirty="0" smtClean="0"/>
                        <a:t>Land</a:t>
                      </a:r>
                      <a:r>
                        <a:rPr lang="en-US" baseline="0" dirty="0" smtClean="0"/>
                        <a:t> in Farms (acres)</a:t>
                      </a:r>
                      <a:endParaRPr lang="en-US" dirty="0"/>
                    </a:p>
                  </a:txBody>
                  <a:tcPr anchor="ctr"/>
                </a:tc>
                <a:tc>
                  <a:txBody>
                    <a:bodyPr/>
                    <a:lstStyle/>
                    <a:p>
                      <a:pPr algn="ctr"/>
                      <a:r>
                        <a:rPr lang="en-US" dirty="0" smtClean="0"/>
                        <a:t>35,200,000</a:t>
                      </a:r>
                      <a:endParaRPr lang="en-US" dirty="0"/>
                    </a:p>
                  </a:txBody>
                  <a:tcPr anchor="ctr"/>
                </a:tc>
              </a:tr>
              <a:tr h="703163">
                <a:tc>
                  <a:txBody>
                    <a:bodyPr/>
                    <a:lstStyle/>
                    <a:p>
                      <a:pPr algn="ctr"/>
                      <a:r>
                        <a:rPr lang="en-US" dirty="0" smtClean="0"/>
                        <a:t>Average Farm Size</a:t>
                      </a:r>
                      <a:r>
                        <a:rPr lang="en-US" baseline="0" dirty="0" smtClean="0"/>
                        <a:t> (acres)</a:t>
                      </a:r>
                      <a:endParaRPr lang="en-US" dirty="0"/>
                    </a:p>
                  </a:txBody>
                  <a:tcPr anchor="ctr"/>
                </a:tc>
                <a:tc>
                  <a:txBody>
                    <a:bodyPr/>
                    <a:lstStyle/>
                    <a:p>
                      <a:pPr algn="ctr"/>
                      <a:r>
                        <a:rPr lang="en-US" dirty="0" smtClean="0"/>
                        <a:t>407</a:t>
                      </a:r>
                      <a:endParaRPr lang="en-US" dirty="0"/>
                    </a:p>
                  </a:txBody>
                  <a:tcPr anchor="ctr"/>
                </a:tc>
              </a:tr>
              <a:tr h="407388">
                <a:tc gridSpan="2">
                  <a:txBody>
                    <a:bodyPr/>
                    <a:lstStyle/>
                    <a:p>
                      <a:pPr algn="ctr"/>
                      <a:endParaRPr lang="en-US" dirty="0"/>
                    </a:p>
                  </a:txBody>
                  <a:tcPr anchor="ctr">
                    <a:solidFill>
                      <a:schemeClr val="bg1"/>
                    </a:solidFill>
                  </a:tcPr>
                </a:tc>
                <a:tc hMerge="1">
                  <a:txBody>
                    <a:bodyPr/>
                    <a:lstStyle/>
                    <a:p>
                      <a:endParaRPr lang="en-US"/>
                    </a:p>
                  </a:txBody>
                  <a:tcPr/>
                </a:tc>
              </a:tr>
              <a:tr h="407388">
                <a:tc gridSpan="2">
                  <a:txBody>
                    <a:bodyPr/>
                    <a:lstStyle/>
                    <a:p>
                      <a:pPr algn="ctr"/>
                      <a:r>
                        <a:rPr lang="en-US" b="1" dirty="0" smtClean="0"/>
                        <a:t>Farms in Oklahoma</a:t>
                      </a:r>
                      <a:r>
                        <a:rPr lang="en-US" b="1" baseline="0" dirty="0" smtClean="0"/>
                        <a:t> County</a:t>
                      </a:r>
                      <a:endParaRPr lang="en-US" b="1" dirty="0"/>
                    </a:p>
                  </a:txBody>
                  <a:tcPr anchor="ctr"/>
                </a:tc>
                <a:tc hMerge="1">
                  <a:txBody>
                    <a:bodyPr/>
                    <a:lstStyle/>
                    <a:p>
                      <a:endParaRPr lang="en-US"/>
                    </a:p>
                  </a:txBody>
                  <a:tcPr/>
                </a:tc>
              </a:tr>
              <a:tr h="407388">
                <a:tc>
                  <a:txBody>
                    <a:bodyPr/>
                    <a:lstStyle/>
                    <a:p>
                      <a:pPr algn="ctr"/>
                      <a:r>
                        <a:rPr lang="en-US" dirty="0" smtClean="0"/>
                        <a:t>Number of Farms</a:t>
                      </a:r>
                      <a:endParaRPr lang="en-US" dirty="0"/>
                    </a:p>
                  </a:txBody>
                  <a:tcPr anchor="ctr"/>
                </a:tc>
                <a:tc>
                  <a:txBody>
                    <a:bodyPr/>
                    <a:lstStyle/>
                    <a:p>
                      <a:pPr algn="ctr"/>
                      <a:r>
                        <a:rPr lang="en-US" dirty="0" smtClean="0"/>
                        <a:t>1,289</a:t>
                      </a:r>
                      <a:endParaRPr lang="en-US" dirty="0"/>
                    </a:p>
                  </a:txBody>
                  <a:tcPr anchor="ctr"/>
                </a:tc>
              </a:tr>
              <a:tr h="401807">
                <a:tc>
                  <a:txBody>
                    <a:bodyPr/>
                    <a:lstStyle/>
                    <a:p>
                      <a:pPr algn="ctr"/>
                      <a:r>
                        <a:rPr lang="en-US" dirty="0" smtClean="0"/>
                        <a:t>Land in Farms (acres)</a:t>
                      </a:r>
                      <a:endParaRPr lang="en-US" dirty="0"/>
                    </a:p>
                  </a:txBody>
                  <a:tcPr anchor="ctr"/>
                </a:tc>
                <a:tc>
                  <a:txBody>
                    <a:bodyPr/>
                    <a:lstStyle/>
                    <a:p>
                      <a:pPr algn="ctr"/>
                      <a:r>
                        <a:rPr lang="en-US" dirty="0" smtClean="0"/>
                        <a:t>159,823</a:t>
                      </a:r>
                      <a:endParaRPr lang="en-US" dirty="0"/>
                    </a:p>
                  </a:txBody>
                  <a:tcPr anchor="ctr"/>
                </a:tc>
              </a:tr>
              <a:tr h="703163">
                <a:tc>
                  <a:txBody>
                    <a:bodyPr/>
                    <a:lstStyle/>
                    <a:p>
                      <a:pPr algn="ctr"/>
                      <a:r>
                        <a:rPr lang="en-US" dirty="0" smtClean="0"/>
                        <a:t>Average</a:t>
                      </a:r>
                      <a:r>
                        <a:rPr lang="en-US" baseline="0" dirty="0" smtClean="0"/>
                        <a:t> Farm Size (acres)</a:t>
                      </a:r>
                      <a:endParaRPr lang="en-US" dirty="0"/>
                    </a:p>
                  </a:txBody>
                  <a:tcPr anchor="ctr"/>
                </a:tc>
                <a:tc>
                  <a:txBody>
                    <a:bodyPr/>
                    <a:lstStyle/>
                    <a:p>
                      <a:pPr algn="ctr"/>
                      <a:r>
                        <a:rPr lang="en-US" dirty="0" smtClean="0"/>
                        <a:t>124</a:t>
                      </a:r>
                      <a:endParaRPr lang="en-US" dirty="0"/>
                    </a:p>
                  </a:txBody>
                  <a:tcPr anchor="ctr"/>
                </a:tc>
              </a:tr>
            </a:tbl>
          </a:graphicData>
        </a:graphic>
      </p:graphicFrame>
      <p:sp>
        <p:nvSpPr>
          <p:cNvPr id="19" name="TextBox 18"/>
          <p:cNvSpPr txBox="1"/>
          <p:nvPr/>
        </p:nvSpPr>
        <p:spPr>
          <a:xfrm>
            <a:off x="25400" y="6488668"/>
            <a:ext cx="3124200" cy="338554"/>
          </a:xfrm>
          <a:prstGeom prst="rect">
            <a:avLst/>
          </a:prstGeom>
          <a:noFill/>
        </p:spPr>
        <p:txBody>
          <a:bodyPr wrap="square" rtlCol="0">
            <a:spAutoFit/>
          </a:bodyPr>
          <a:lstStyle/>
          <a:p>
            <a:r>
              <a:rPr lang="en-US" sz="1600" b="1" dirty="0" smtClean="0"/>
              <a:t>Alex Cumbie 2012</a:t>
            </a:r>
            <a:endParaRPr lang="en-US" sz="1600" b="1" dirty="0"/>
          </a:p>
        </p:txBody>
      </p:sp>
    </p:spTree>
    <p:extLst>
      <p:ext uri="{BB962C8B-B14F-4D97-AF65-F5344CB8AC3E}">
        <p14:creationId xmlns:p14="http://schemas.microsoft.com/office/powerpoint/2010/main" val="79203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1066800" y="1600200"/>
            <a:ext cx="7315200" cy="4832093"/>
          </a:xfrm>
          <a:prstGeom prst="rect">
            <a:avLst/>
          </a:prstGeom>
        </p:spPr>
        <p:txBody>
          <a:bodyPr wrap="square">
            <a:spAutoFit/>
          </a:bodyPr>
          <a:lstStyle/>
          <a:p>
            <a:r>
              <a:rPr lang="en-US" sz="2800" b="1" dirty="0">
                <a:solidFill>
                  <a:schemeClr val="bg1"/>
                </a:solidFill>
              </a:rPr>
              <a:t>Top Commodities (2010):</a:t>
            </a:r>
          </a:p>
          <a:p>
            <a:pPr marL="342900" indent="-342900">
              <a:buFont typeface="+mj-lt"/>
              <a:buAutoNum type="arabicPeriod"/>
            </a:pPr>
            <a:r>
              <a:rPr lang="en-US" sz="2800" b="1" dirty="0">
                <a:solidFill>
                  <a:schemeClr val="bg1"/>
                </a:solidFill>
              </a:rPr>
              <a:t>Cattle and calves	</a:t>
            </a:r>
            <a:r>
              <a:rPr lang="en-US" sz="2800" b="1" dirty="0" smtClean="0">
                <a:solidFill>
                  <a:schemeClr val="bg1"/>
                </a:solidFill>
              </a:rPr>
              <a:t>	$</a:t>
            </a:r>
            <a:r>
              <a:rPr lang="en-US" sz="2800" b="1" dirty="0">
                <a:solidFill>
                  <a:schemeClr val="bg1"/>
                </a:solidFill>
              </a:rPr>
              <a:t>2,178 million</a:t>
            </a:r>
          </a:p>
          <a:p>
            <a:pPr marL="342900" indent="-342900">
              <a:buFont typeface="+mj-lt"/>
              <a:buAutoNum type="arabicPeriod"/>
            </a:pPr>
            <a:r>
              <a:rPr lang="en-US" sz="2800" b="1" dirty="0">
                <a:solidFill>
                  <a:schemeClr val="bg1"/>
                </a:solidFill>
              </a:rPr>
              <a:t>Poultry and eggs	</a:t>
            </a:r>
            <a:r>
              <a:rPr lang="en-US" sz="2800" b="1" dirty="0" smtClean="0">
                <a:solidFill>
                  <a:schemeClr val="bg1"/>
                </a:solidFill>
              </a:rPr>
              <a:t>	$</a:t>
            </a:r>
            <a:r>
              <a:rPr lang="en-US" sz="2800" b="1" dirty="0">
                <a:solidFill>
                  <a:schemeClr val="bg1"/>
                </a:solidFill>
              </a:rPr>
              <a:t>812 million</a:t>
            </a:r>
          </a:p>
          <a:p>
            <a:pPr marL="342900" indent="-342900">
              <a:buFont typeface="+mj-lt"/>
              <a:buAutoNum type="arabicPeriod"/>
            </a:pPr>
            <a:r>
              <a:rPr lang="en-US" sz="2800" b="1" dirty="0">
                <a:solidFill>
                  <a:schemeClr val="bg1"/>
                </a:solidFill>
              </a:rPr>
              <a:t>Hogs and pigs		</a:t>
            </a:r>
            <a:r>
              <a:rPr lang="en-US" sz="2800" b="1" dirty="0" smtClean="0">
                <a:solidFill>
                  <a:schemeClr val="bg1"/>
                </a:solidFill>
              </a:rPr>
              <a:t>	$</a:t>
            </a:r>
            <a:r>
              <a:rPr lang="en-US" sz="2800" b="1" dirty="0">
                <a:solidFill>
                  <a:schemeClr val="bg1"/>
                </a:solidFill>
              </a:rPr>
              <a:t>658 million</a:t>
            </a:r>
          </a:p>
          <a:p>
            <a:pPr marL="342900" indent="-342900">
              <a:buFont typeface="+mj-lt"/>
              <a:buAutoNum type="arabicPeriod"/>
            </a:pPr>
            <a:r>
              <a:rPr lang="en-US" sz="2800" b="1" dirty="0">
                <a:solidFill>
                  <a:schemeClr val="bg1"/>
                </a:solidFill>
              </a:rPr>
              <a:t>Winter wheat		</a:t>
            </a:r>
            <a:r>
              <a:rPr lang="en-US" sz="2800" b="1" dirty="0" smtClean="0">
                <a:solidFill>
                  <a:schemeClr val="bg1"/>
                </a:solidFill>
              </a:rPr>
              <a:t>	$</a:t>
            </a:r>
            <a:r>
              <a:rPr lang="en-US" sz="2800" b="1" dirty="0">
                <a:solidFill>
                  <a:schemeClr val="bg1"/>
                </a:solidFill>
              </a:rPr>
              <a:t>617 million</a:t>
            </a:r>
          </a:p>
          <a:p>
            <a:pPr marL="342900" indent="-342900">
              <a:buFont typeface="+mj-lt"/>
              <a:buAutoNum type="arabicPeriod"/>
            </a:pPr>
            <a:r>
              <a:rPr lang="en-US" sz="2800" b="1" dirty="0">
                <a:solidFill>
                  <a:schemeClr val="bg1"/>
                </a:solidFill>
              </a:rPr>
              <a:t>All hay			</a:t>
            </a:r>
            <a:r>
              <a:rPr lang="en-US" sz="2800" b="1" dirty="0" smtClean="0">
                <a:solidFill>
                  <a:schemeClr val="bg1"/>
                </a:solidFill>
              </a:rPr>
              <a:t>	$</a:t>
            </a:r>
            <a:r>
              <a:rPr lang="en-US" sz="2800" b="1" dirty="0">
                <a:solidFill>
                  <a:schemeClr val="bg1"/>
                </a:solidFill>
              </a:rPr>
              <a:t>510 million</a:t>
            </a:r>
          </a:p>
          <a:p>
            <a:pPr marL="342900" indent="-342900">
              <a:buFont typeface="+mj-lt"/>
              <a:buAutoNum type="arabicPeriod"/>
            </a:pPr>
            <a:r>
              <a:rPr lang="en-US" sz="2800" b="1" dirty="0">
                <a:solidFill>
                  <a:schemeClr val="bg1"/>
                </a:solidFill>
              </a:rPr>
              <a:t>Corn for grain		</a:t>
            </a:r>
            <a:r>
              <a:rPr lang="en-US" sz="2800" b="1" dirty="0" smtClean="0">
                <a:solidFill>
                  <a:schemeClr val="bg1"/>
                </a:solidFill>
              </a:rPr>
              <a:t>	$</a:t>
            </a:r>
            <a:r>
              <a:rPr lang="en-US" sz="2800" b="1" dirty="0">
                <a:solidFill>
                  <a:schemeClr val="bg1"/>
                </a:solidFill>
              </a:rPr>
              <a:t>212 million</a:t>
            </a:r>
          </a:p>
          <a:p>
            <a:pPr marL="342900" indent="-342900">
              <a:buFont typeface="+mj-lt"/>
              <a:buAutoNum type="arabicPeriod"/>
            </a:pPr>
            <a:r>
              <a:rPr lang="en-US" sz="2800" b="1" dirty="0">
                <a:solidFill>
                  <a:schemeClr val="bg1"/>
                </a:solidFill>
              </a:rPr>
              <a:t>Cotton and cottonseed	</a:t>
            </a:r>
            <a:r>
              <a:rPr lang="en-US" sz="2800" b="1" dirty="0" smtClean="0">
                <a:solidFill>
                  <a:schemeClr val="bg1"/>
                </a:solidFill>
              </a:rPr>
              <a:t>	$</a:t>
            </a:r>
            <a:r>
              <a:rPr lang="en-US" sz="2800" b="1" dirty="0">
                <a:solidFill>
                  <a:schemeClr val="bg1"/>
                </a:solidFill>
              </a:rPr>
              <a:t>201 million</a:t>
            </a:r>
          </a:p>
          <a:p>
            <a:pPr marL="342900" indent="-342900">
              <a:buFont typeface="+mj-lt"/>
              <a:buAutoNum type="arabicPeriod"/>
            </a:pPr>
            <a:r>
              <a:rPr lang="en-US" sz="2800" b="1" dirty="0">
                <a:solidFill>
                  <a:schemeClr val="bg1"/>
                </a:solidFill>
              </a:rPr>
              <a:t>Milk production		</a:t>
            </a:r>
            <a:r>
              <a:rPr lang="en-US" sz="2800" b="1" dirty="0" smtClean="0">
                <a:solidFill>
                  <a:schemeClr val="bg1"/>
                </a:solidFill>
              </a:rPr>
              <a:t>	$</a:t>
            </a:r>
            <a:r>
              <a:rPr lang="en-US" sz="2800" b="1" dirty="0">
                <a:solidFill>
                  <a:schemeClr val="bg1"/>
                </a:solidFill>
              </a:rPr>
              <a:t>173 million</a:t>
            </a:r>
          </a:p>
          <a:p>
            <a:pPr marL="342900" indent="-342900">
              <a:buFont typeface="+mj-lt"/>
              <a:buAutoNum type="arabicPeriod"/>
            </a:pPr>
            <a:r>
              <a:rPr lang="en-US" sz="2800" b="1" dirty="0">
                <a:solidFill>
                  <a:schemeClr val="bg1"/>
                </a:solidFill>
              </a:rPr>
              <a:t>Soybeans		</a:t>
            </a:r>
            <a:r>
              <a:rPr lang="en-US" sz="2800" b="1" dirty="0" smtClean="0">
                <a:solidFill>
                  <a:schemeClr val="bg1"/>
                </a:solidFill>
              </a:rPr>
              <a:t>		$132 million</a:t>
            </a:r>
            <a:endParaRPr lang="en-US" sz="2800" b="1" dirty="0">
              <a:solidFill>
                <a:schemeClr val="bg1"/>
              </a:solidFill>
            </a:endParaRPr>
          </a:p>
          <a:p>
            <a:pPr marL="342900" indent="-342900">
              <a:buFont typeface="+mj-lt"/>
              <a:buAutoNum type="arabicPeriod"/>
            </a:pPr>
            <a:r>
              <a:rPr lang="en-US" sz="2800" b="1" dirty="0">
                <a:solidFill>
                  <a:schemeClr val="bg1"/>
                </a:solidFill>
              </a:rPr>
              <a:t>Grain sorghum		</a:t>
            </a:r>
            <a:r>
              <a:rPr lang="en-US" sz="2800" b="1" dirty="0" smtClean="0">
                <a:solidFill>
                  <a:schemeClr val="bg1"/>
                </a:solidFill>
              </a:rPr>
              <a:t>	$</a:t>
            </a:r>
            <a:r>
              <a:rPr lang="en-US" sz="2800" b="1" dirty="0">
                <a:solidFill>
                  <a:schemeClr val="bg1"/>
                </a:solidFill>
              </a:rPr>
              <a:t>70 million</a:t>
            </a:r>
          </a:p>
        </p:txBody>
      </p:sp>
      <p:sp>
        <p:nvSpPr>
          <p:cNvPr id="6" name="TextBox 5"/>
          <p:cNvSpPr txBox="1"/>
          <p:nvPr/>
        </p:nvSpPr>
        <p:spPr>
          <a:xfrm>
            <a:off x="1143000" y="381000"/>
            <a:ext cx="6781800" cy="769441"/>
          </a:xfrm>
          <a:prstGeom prst="rect">
            <a:avLst/>
          </a:prstGeom>
          <a:noFill/>
        </p:spPr>
        <p:txBody>
          <a:bodyPr wrap="square" rtlCol="0">
            <a:spAutoFit/>
          </a:bodyPr>
          <a:lstStyle/>
          <a:p>
            <a:pPr algn="ctr"/>
            <a:r>
              <a:rPr lang="en-US" sz="4400" b="1" dirty="0" smtClean="0">
                <a:solidFill>
                  <a:srgbClr val="FFFFFF"/>
                </a:solidFill>
              </a:rPr>
              <a:t>Oklahoma Commodities</a:t>
            </a:r>
            <a:endParaRPr lang="en-US" sz="4400" b="1" dirty="0">
              <a:solidFill>
                <a:srgbClr val="FFFFFF"/>
              </a:solidFill>
            </a:endParaRPr>
          </a:p>
        </p:txBody>
      </p:sp>
      <p:sp>
        <p:nvSpPr>
          <p:cNvPr id="8" name="Rectangle 7"/>
          <p:cNvSpPr/>
          <p:nvPr/>
        </p:nvSpPr>
        <p:spPr>
          <a:xfrm>
            <a:off x="7455717" y="6519446"/>
            <a:ext cx="1712328" cy="338554"/>
          </a:xfrm>
          <a:prstGeom prst="rect">
            <a:avLst/>
          </a:prstGeom>
        </p:spPr>
        <p:txBody>
          <a:bodyPr wrap="none">
            <a:spAutoFit/>
          </a:bodyPr>
          <a:lstStyle/>
          <a:p>
            <a:r>
              <a:rPr lang="en-US" sz="1600" b="1" dirty="0">
                <a:solidFill>
                  <a:schemeClr val="bg1"/>
                </a:solidFill>
              </a:rPr>
              <a:t>Alex Cumbie 2012</a:t>
            </a:r>
          </a:p>
        </p:txBody>
      </p:sp>
    </p:spTree>
    <p:extLst>
      <p:ext uri="{BB962C8B-B14F-4D97-AF65-F5344CB8AC3E}">
        <p14:creationId xmlns:p14="http://schemas.microsoft.com/office/powerpoint/2010/main" val="3691676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28600" y="0"/>
            <a:ext cx="7467600" cy="944563"/>
          </a:xfrm>
        </p:spPr>
        <p:txBody>
          <a:bodyPr/>
          <a:lstStyle/>
          <a:p>
            <a:r>
              <a:rPr lang="en-US" sz="3000" smtClean="0">
                <a:latin typeface="Arial Rounded MT Bold" pitchFamily="34" charset="0"/>
              </a:rPr>
              <a:t>Kevin Meeks</a:t>
            </a:r>
            <a:br>
              <a:rPr lang="en-US" sz="3000" smtClean="0">
                <a:latin typeface="Arial Rounded MT Bold" pitchFamily="34" charset="0"/>
              </a:rPr>
            </a:br>
            <a:r>
              <a:rPr lang="en-US" sz="2500" smtClean="0">
                <a:latin typeface="Arial Rounded MT Bold" pitchFamily="34" charset="0"/>
              </a:rPr>
              <a:t>Lubbock, Texas</a:t>
            </a:r>
          </a:p>
        </p:txBody>
      </p:sp>
      <p:pic>
        <p:nvPicPr>
          <p:cNvPr id="7171" name="Picture 8" descr="Cotton-Harvest"/>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04800" y="1295400"/>
            <a:ext cx="3429000" cy="4754563"/>
          </a:xfrm>
          <a:noFill/>
        </p:spPr>
      </p:pic>
      <p:pic>
        <p:nvPicPr>
          <p:cNvPr id="7172" name="Picture 10" descr="Double T"/>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7924800" y="0"/>
            <a:ext cx="1219200" cy="1219200"/>
          </a:xfrm>
          <a:noFill/>
        </p:spPr>
      </p:pic>
      <p:sp>
        <p:nvSpPr>
          <p:cNvPr id="7173" name="Text Box 9"/>
          <p:cNvSpPr txBox="1">
            <a:spLocks noChangeArrowheads="1"/>
          </p:cNvSpPr>
          <p:nvPr/>
        </p:nvSpPr>
        <p:spPr bwMode="auto">
          <a:xfrm>
            <a:off x="4114800" y="3810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Arial Rounded MT Bold" pitchFamily="34" charset="0"/>
              </a:rPr>
              <a:t>Home of Texas Tech University </a:t>
            </a:r>
          </a:p>
        </p:txBody>
      </p:sp>
      <p:sp>
        <p:nvSpPr>
          <p:cNvPr id="7174" name="Text Box 12"/>
          <p:cNvSpPr txBox="1">
            <a:spLocks noChangeArrowheads="1"/>
          </p:cNvSpPr>
          <p:nvPr/>
        </p:nvSpPr>
        <p:spPr bwMode="auto">
          <a:xfrm>
            <a:off x="3962400" y="1295400"/>
            <a:ext cx="48768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Arial Rounded MT Bold" pitchFamily="34" charset="0"/>
              </a:rPr>
              <a:t>Where Cotton is </a:t>
            </a:r>
            <a:r>
              <a:rPr lang="en-US" u="sng">
                <a:latin typeface="Arial Rounded MT Bold" pitchFamily="34" charset="0"/>
              </a:rPr>
              <a:t>KING</a:t>
            </a:r>
          </a:p>
          <a:p>
            <a:pPr eaLnBrk="1" hangingPunct="1">
              <a:spcBef>
                <a:spcPct val="50000"/>
              </a:spcBef>
            </a:pPr>
            <a:endParaRPr lang="en-US" u="sng">
              <a:latin typeface="Arial Rounded MT Bold" pitchFamily="34" charset="0"/>
            </a:endParaRPr>
          </a:p>
          <a:p>
            <a:pPr eaLnBrk="1" hangingPunct="1">
              <a:buFontTx/>
              <a:buChar char="•"/>
            </a:pPr>
            <a:r>
              <a:rPr lang="en-US">
                <a:latin typeface="Arial Rounded MT Bold" pitchFamily="34" charset="0"/>
              </a:rPr>
              <a:t>2010 Cotton Facts for Lubbock County from the USDA NASS website</a:t>
            </a:r>
          </a:p>
          <a:p>
            <a:pPr eaLnBrk="1" hangingPunct="1">
              <a:buFontTx/>
              <a:buChar char="•"/>
            </a:pPr>
            <a:endParaRPr lang="en-US">
              <a:latin typeface="Arial Rounded MT Bold" pitchFamily="34" charset="0"/>
            </a:endParaRPr>
          </a:p>
          <a:p>
            <a:pPr eaLnBrk="1" hangingPunct="1">
              <a:buFontTx/>
              <a:buChar char="•"/>
            </a:pPr>
            <a:r>
              <a:rPr lang="en-US">
                <a:latin typeface="Arial Rounded MT Bold" pitchFamily="34" charset="0"/>
              </a:rPr>
              <a:t>Irrigated Acres: 158,500 ac planted, avg yield 970 lb/ac, 320,000 bales produced</a:t>
            </a:r>
          </a:p>
          <a:p>
            <a:pPr eaLnBrk="1" hangingPunct="1">
              <a:buFontTx/>
              <a:buChar char="•"/>
            </a:pPr>
            <a:endParaRPr lang="en-US">
              <a:latin typeface="Arial Rounded MT Bold" pitchFamily="34" charset="0"/>
            </a:endParaRPr>
          </a:p>
          <a:p>
            <a:pPr eaLnBrk="1" hangingPunct="1">
              <a:buFontTx/>
              <a:buChar char="•"/>
            </a:pPr>
            <a:r>
              <a:rPr lang="en-US">
                <a:latin typeface="Arial Rounded MT Bold" pitchFamily="34" charset="0"/>
              </a:rPr>
              <a:t>Dryland Acres: 114,500 ac planted, avg yield 575 lb/ac, 136,100 bales produced</a:t>
            </a:r>
          </a:p>
          <a:p>
            <a:pPr eaLnBrk="1" hangingPunct="1">
              <a:buFontTx/>
              <a:buChar char="•"/>
            </a:pPr>
            <a:endParaRPr lang="en-US">
              <a:latin typeface="Arial Rounded MT Bold" pitchFamily="34" charset="0"/>
            </a:endParaRPr>
          </a:p>
          <a:p>
            <a:pPr eaLnBrk="1" hangingPunct="1">
              <a:buFontTx/>
              <a:buChar char="•"/>
            </a:pPr>
            <a:r>
              <a:rPr lang="en-US">
                <a:latin typeface="Arial Rounded MT Bold" pitchFamily="34" charset="0"/>
              </a:rPr>
              <a:t>Total Production: 273,000 acres planted, 456,100 bales produced (1 bale=500 lbs)</a:t>
            </a:r>
          </a:p>
          <a:p>
            <a:pPr eaLnBrk="1" hangingPunct="1">
              <a:buFontTx/>
              <a:buChar char="•"/>
            </a:pPr>
            <a:endParaRPr lang="en-US">
              <a:latin typeface="Arial Rounded MT Bold" pitchFamily="34" charset="0"/>
            </a:endParaRPr>
          </a:p>
          <a:p>
            <a:pPr eaLnBrk="1" hangingPunct="1">
              <a:buFontTx/>
              <a:buChar char="•"/>
            </a:pPr>
            <a:r>
              <a:rPr lang="en-US" i="1">
                <a:latin typeface="Arial Rounded MT Bold" pitchFamily="34" charset="0"/>
              </a:rPr>
              <a:t>Lubbock county was one of six counties in the US to reach more than $100 million in cotton sales in 2007</a:t>
            </a:r>
          </a:p>
        </p:txBody>
      </p:sp>
      <p:sp>
        <p:nvSpPr>
          <p:cNvPr id="2" name="Rectangle 1"/>
          <p:cNvSpPr/>
          <p:nvPr/>
        </p:nvSpPr>
        <p:spPr>
          <a:xfrm>
            <a:off x="7152015" y="6420366"/>
            <a:ext cx="1903085" cy="369332"/>
          </a:xfrm>
          <a:prstGeom prst="rect">
            <a:avLst/>
          </a:prstGeom>
        </p:spPr>
        <p:txBody>
          <a:bodyPr wrap="none">
            <a:spAutoFit/>
          </a:bodyPr>
          <a:lstStyle/>
          <a:p>
            <a:r>
              <a:rPr lang="en-US" dirty="0"/>
              <a:t>By: </a:t>
            </a:r>
            <a:r>
              <a:rPr lang="en-US" dirty="0" smtClean="0"/>
              <a:t>Kevin Meeks</a:t>
            </a:r>
            <a:endParaRPr lang="en-US" dirty="0"/>
          </a:p>
        </p:txBody>
      </p:sp>
    </p:spTree>
    <p:extLst>
      <p:ext uri="{BB962C8B-B14F-4D97-AF65-F5344CB8AC3E}">
        <p14:creationId xmlns:p14="http://schemas.microsoft.com/office/powerpoint/2010/main" val="380348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14281" t="37683" r="48714" b="8696"/>
          <a:stretch>
            <a:fillRect/>
          </a:stretch>
        </p:blipFill>
        <p:spPr bwMode="auto">
          <a:xfrm>
            <a:off x="381000" y="152400"/>
            <a:ext cx="4376738" cy="6477000"/>
          </a:xfrm>
          <a:prstGeom prst="rect">
            <a:avLst/>
          </a:prstGeom>
          <a:noFill/>
          <a:ln w="9525">
            <a:noFill/>
            <a:miter lim="800000"/>
            <a:headEnd/>
            <a:tailEnd/>
          </a:ln>
          <a:effectLst/>
        </p:spPr>
      </p:pic>
      <p:graphicFrame>
        <p:nvGraphicFramePr>
          <p:cNvPr id="5" name="Group 65"/>
          <p:cNvGraphicFramePr>
            <a:graphicFrameLocks noGrp="1"/>
          </p:cNvGraphicFramePr>
          <p:nvPr/>
        </p:nvGraphicFramePr>
        <p:xfrm>
          <a:off x="4876800" y="1066800"/>
          <a:ext cx="3048000" cy="4303398"/>
        </p:xfrm>
        <a:graphic>
          <a:graphicData uri="http://schemas.openxmlformats.org/drawingml/2006/table">
            <a:tbl>
              <a:tblPr/>
              <a:tblGrid>
                <a:gridCol w="1477963"/>
                <a:gridCol w="1570037"/>
              </a:tblGrid>
              <a:tr h="184150">
                <a:tc gridSpan="2">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Farming Systems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1. Lowland rice</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2. Tree crop mixed</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3. Root-tuber</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4. Upland intensive mixed</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5. Highland extensive mixed</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6. Temperate mixed</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7. Pastoral</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8. Sparse (forest)</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9. Sparse (arid)</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 </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a:noFill/>
                    </a:lnL>
                    <a:lnR cap="flat">
                      <a:noFill/>
                    </a:lnR>
                    <a:lnT>
                      <a:noFill/>
                    </a:lnT>
                    <a:lnB cap="flat">
                      <a:noFill/>
                    </a:lnB>
                    <a:lnTlToBr>
                      <a:noFill/>
                    </a:lnTlToBr>
                    <a:lnBlToTr>
                      <a:noFill/>
                    </a:lnBlToTr>
                    <a:noFill/>
                  </a:tcPr>
                </a:tc>
              </a:tr>
            </a:tbl>
          </a:graphicData>
        </a:graphic>
      </p:graphicFrame>
      <p:pic>
        <p:nvPicPr>
          <p:cNvPr id="6" name="Picture 7" descr="symbol_2_0"/>
          <p:cNvPicPr>
            <a:picLocks noChangeAspect="1" noChangeArrowheads="1"/>
          </p:cNvPicPr>
          <p:nvPr/>
        </p:nvPicPr>
        <p:blipFill>
          <a:blip r:embed="rId3" cstate="print"/>
          <a:srcRect/>
          <a:stretch>
            <a:fillRect/>
          </a:stretch>
        </p:blipFill>
        <p:spPr bwMode="auto">
          <a:xfrm>
            <a:off x="5334000" y="1504950"/>
            <a:ext cx="457200" cy="228600"/>
          </a:xfrm>
          <a:prstGeom prst="rect">
            <a:avLst/>
          </a:prstGeom>
          <a:noFill/>
        </p:spPr>
      </p:pic>
      <p:pic>
        <p:nvPicPr>
          <p:cNvPr id="7" name="Picture 10" descr="symbol_2_1"/>
          <p:cNvPicPr>
            <a:picLocks noChangeAspect="1" noChangeArrowheads="1"/>
          </p:cNvPicPr>
          <p:nvPr/>
        </p:nvPicPr>
        <p:blipFill>
          <a:blip r:embed="rId4" cstate="print"/>
          <a:srcRect/>
          <a:stretch>
            <a:fillRect/>
          </a:stretch>
        </p:blipFill>
        <p:spPr bwMode="auto">
          <a:xfrm>
            <a:off x="5334000" y="1871663"/>
            <a:ext cx="457200" cy="228600"/>
          </a:xfrm>
          <a:prstGeom prst="rect">
            <a:avLst/>
          </a:prstGeom>
          <a:noFill/>
        </p:spPr>
      </p:pic>
      <p:pic>
        <p:nvPicPr>
          <p:cNvPr id="8" name="Picture 13" descr="symbol_2_2"/>
          <p:cNvPicPr>
            <a:picLocks noChangeAspect="1" noChangeArrowheads="1"/>
          </p:cNvPicPr>
          <p:nvPr/>
        </p:nvPicPr>
        <p:blipFill>
          <a:blip r:embed="rId5" cstate="print"/>
          <a:srcRect/>
          <a:stretch>
            <a:fillRect/>
          </a:stretch>
        </p:blipFill>
        <p:spPr bwMode="auto">
          <a:xfrm>
            <a:off x="5334000" y="2238375"/>
            <a:ext cx="457200" cy="228600"/>
          </a:xfrm>
          <a:prstGeom prst="rect">
            <a:avLst/>
          </a:prstGeom>
          <a:noFill/>
        </p:spPr>
      </p:pic>
      <p:pic>
        <p:nvPicPr>
          <p:cNvPr id="9" name="Picture 16" descr="symbol_2_3"/>
          <p:cNvPicPr>
            <a:picLocks noChangeAspect="1" noChangeArrowheads="1"/>
          </p:cNvPicPr>
          <p:nvPr/>
        </p:nvPicPr>
        <p:blipFill>
          <a:blip r:embed="rId6" cstate="print"/>
          <a:srcRect/>
          <a:stretch>
            <a:fillRect/>
          </a:stretch>
        </p:blipFill>
        <p:spPr bwMode="auto">
          <a:xfrm>
            <a:off x="5334000" y="2605088"/>
            <a:ext cx="457200" cy="228600"/>
          </a:xfrm>
          <a:prstGeom prst="rect">
            <a:avLst/>
          </a:prstGeom>
          <a:noFill/>
        </p:spPr>
      </p:pic>
      <p:pic>
        <p:nvPicPr>
          <p:cNvPr id="10" name="Picture 19" descr="symbol_2_4"/>
          <p:cNvPicPr>
            <a:picLocks noChangeAspect="1" noChangeArrowheads="1"/>
          </p:cNvPicPr>
          <p:nvPr/>
        </p:nvPicPr>
        <p:blipFill>
          <a:blip r:embed="rId7" cstate="print"/>
          <a:srcRect/>
          <a:stretch>
            <a:fillRect/>
          </a:stretch>
        </p:blipFill>
        <p:spPr bwMode="auto">
          <a:xfrm>
            <a:off x="5334000" y="3124200"/>
            <a:ext cx="457200" cy="228600"/>
          </a:xfrm>
          <a:prstGeom prst="rect">
            <a:avLst/>
          </a:prstGeom>
          <a:noFill/>
        </p:spPr>
      </p:pic>
      <p:pic>
        <p:nvPicPr>
          <p:cNvPr id="11" name="Picture 22" descr="symbol_2_5"/>
          <p:cNvPicPr>
            <a:picLocks noChangeAspect="1" noChangeArrowheads="1"/>
          </p:cNvPicPr>
          <p:nvPr/>
        </p:nvPicPr>
        <p:blipFill>
          <a:blip r:embed="rId8" cstate="print"/>
          <a:srcRect/>
          <a:stretch>
            <a:fillRect/>
          </a:stretch>
        </p:blipFill>
        <p:spPr bwMode="auto">
          <a:xfrm>
            <a:off x="5334000" y="3505200"/>
            <a:ext cx="457200" cy="228600"/>
          </a:xfrm>
          <a:prstGeom prst="rect">
            <a:avLst/>
          </a:prstGeom>
          <a:noFill/>
        </p:spPr>
      </p:pic>
      <p:pic>
        <p:nvPicPr>
          <p:cNvPr id="12" name="Picture 25" descr="symbol_2_6"/>
          <p:cNvPicPr>
            <a:picLocks noChangeAspect="1" noChangeArrowheads="1"/>
          </p:cNvPicPr>
          <p:nvPr/>
        </p:nvPicPr>
        <p:blipFill>
          <a:blip r:embed="rId9" cstate="print"/>
          <a:srcRect/>
          <a:stretch>
            <a:fillRect/>
          </a:stretch>
        </p:blipFill>
        <p:spPr bwMode="auto">
          <a:xfrm>
            <a:off x="5334000" y="3962400"/>
            <a:ext cx="457200" cy="228600"/>
          </a:xfrm>
          <a:prstGeom prst="rect">
            <a:avLst/>
          </a:prstGeom>
          <a:noFill/>
        </p:spPr>
      </p:pic>
      <p:pic>
        <p:nvPicPr>
          <p:cNvPr id="13" name="Picture 28" descr="symbol_2_7"/>
          <p:cNvPicPr>
            <a:picLocks noChangeAspect="1" noChangeArrowheads="1"/>
          </p:cNvPicPr>
          <p:nvPr/>
        </p:nvPicPr>
        <p:blipFill>
          <a:blip r:embed="rId10" cstate="print"/>
          <a:srcRect/>
          <a:stretch>
            <a:fillRect/>
          </a:stretch>
        </p:blipFill>
        <p:spPr bwMode="auto">
          <a:xfrm>
            <a:off x="5334000" y="4343400"/>
            <a:ext cx="457200" cy="228600"/>
          </a:xfrm>
          <a:prstGeom prst="rect">
            <a:avLst/>
          </a:prstGeom>
          <a:noFill/>
        </p:spPr>
      </p:pic>
      <p:pic>
        <p:nvPicPr>
          <p:cNvPr id="14" name="Picture 31" descr="symbol_2_8"/>
          <p:cNvPicPr>
            <a:picLocks noChangeAspect="1" noChangeArrowheads="1"/>
          </p:cNvPicPr>
          <p:nvPr/>
        </p:nvPicPr>
        <p:blipFill>
          <a:blip r:embed="rId11" cstate="print"/>
          <a:srcRect/>
          <a:stretch>
            <a:fillRect/>
          </a:stretch>
        </p:blipFill>
        <p:spPr bwMode="auto">
          <a:xfrm>
            <a:off x="5334000" y="4648200"/>
            <a:ext cx="457200" cy="228600"/>
          </a:xfrm>
          <a:prstGeom prst="rect">
            <a:avLst/>
          </a:prstGeom>
          <a:noFill/>
        </p:spPr>
      </p:pic>
      <p:sp>
        <p:nvSpPr>
          <p:cNvPr id="15" name="Rectangle 66"/>
          <p:cNvSpPr>
            <a:spLocks noChangeArrowheads="1"/>
          </p:cNvSpPr>
          <p:nvPr/>
        </p:nvSpPr>
        <p:spPr bwMode="auto">
          <a:xfrm>
            <a:off x="4969844" y="381000"/>
            <a:ext cx="4174156" cy="369332"/>
          </a:xfrm>
          <a:prstGeom prst="rect">
            <a:avLst/>
          </a:prstGeom>
          <a:noFill/>
          <a:ln w="9525">
            <a:noFill/>
            <a:miter lim="800000"/>
            <a:headEnd/>
            <a:tailEnd/>
          </a:ln>
          <a:effectLst/>
        </p:spPr>
        <p:txBody>
          <a:bodyPr wrap="none" anchor="ctr">
            <a:spAutoFit/>
          </a:bodyPr>
          <a:lstStyle/>
          <a:p>
            <a:pPr eaLnBrk="1" hangingPunct="1"/>
            <a:r>
              <a:rPr lang="en-US" b="1" dirty="0"/>
              <a:t>Major Farming </a:t>
            </a:r>
            <a:r>
              <a:rPr lang="en-US" b="1" dirty="0" smtClean="0"/>
              <a:t>Systems in the Philippines</a:t>
            </a:r>
            <a:r>
              <a:rPr lang="en-US" dirty="0" smtClean="0"/>
              <a:t> </a:t>
            </a:r>
            <a:endParaRPr lang="en-US" dirty="0"/>
          </a:p>
        </p:txBody>
      </p:sp>
      <p:sp>
        <p:nvSpPr>
          <p:cNvPr id="16" name="Rectangle 67"/>
          <p:cNvSpPr>
            <a:spLocks noChangeArrowheads="1"/>
          </p:cNvSpPr>
          <p:nvPr/>
        </p:nvSpPr>
        <p:spPr bwMode="auto">
          <a:xfrm>
            <a:off x="2667000" y="6400800"/>
            <a:ext cx="5092869" cy="276999"/>
          </a:xfrm>
          <a:prstGeom prst="rect">
            <a:avLst/>
          </a:prstGeom>
          <a:noFill/>
          <a:ln w="9525">
            <a:noFill/>
            <a:miter lim="800000"/>
            <a:headEnd/>
            <a:tailEnd/>
          </a:ln>
          <a:effectLst/>
        </p:spPr>
        <p:txBody>
          <a:bodyPr wrap="none">
            <a:spAutoFit/>
          </a:bodyPr>
          <a:lstStyle/>
          <a:p>
            <a:pPr eaLnBrk="1" hangingPunct="1"/>
            <a:r>
              <a:rPr lang="en-US" sz="1200" dirty="0"/>
              <a:t>http://www.fao.org/farmingsystems/FarmingMaps_low/EAP/01/FS/index.html</a:t>
            </a:r>
          </a:p>
        </p:txBody>
      </p:sp>
      <p:sp>
        <p:nvSpPr>
          <p:cNvPr id="2" name="TextBox 1"/>
          <p:cNvSpPr txBox="1"/>
          <p:nvPr/>
        </p:nvSpPr>
        <p:spPr>
          <a:xfrm>
            <a:off x="7912269" y="6354633"/>
            <a:ext cx="1231731" cy="369332"/>
          </a:xfrm>
          <a:prstGeom prst="rect">
            <a:avLst/>
          </a:prstGeom>
          <a:noFill/>
        </p:spPr>
        <p:txBody>
          <a:bodyPr wrap="square" rtlCol="0">
            <a:spAutoFit/>
          </a:bodyPr>
          <a:lstStyle/>
          <a:p>
            <a:r>
              <a:rPr lang="en-US" dirty="0" smtClean="0"/>
              <a:t>By: </a:t>
            </a:r>
            <a:r>
              <a:rPr lang="en-US" dirty="0" err="1" smtClean="0"/>
              <a:t>Malou</a:t>
            </a:r>
            <a:endParaRPr lang="en-US" dirty="0"/>
          </a:p>
        </p:txBody>
      </p:sp>
    </p:spTree>
    <p:extLst>
      <p:ext uri="{BB962C8B-B14F-4D97-AF65-F5344CB8AC3E}">
        <p14:creationId xmlns:p14="http://schemas.microsoft.com/office/powerpoint/2010/main" val="1247355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latin typeface="Arial Rounded MT Bold" pitchFamily="34" charset="0"/>
              </a:rPr>
              <a:t>Agricultural Commodities</a:t>
            </a:r>
          </a:p>
        </p:txBody>
      </p:sp>
      <p:pic>
        <p:nvPicPr>
          <p:cNvPr id="8195" name="Content Placeholder 4" descr="Corn.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85800" y="1371600"/>
            <a:ext cx="2133600" cy="1657350"/>
          </a:xfrm>
        </p:spPr>
      </p:pic>
      <p:sp>
        <p:nvSpPr>
          <p:cNvPr id="4" name="Content Placeholder 3"/>
          <p:cNvSpPr>
            <a:spLocks noGrp="1"/>
          </p:cNvSpPr>
          <p:nvPr>
            <p:ph sz="half" idx="2"/>
          </p:nvPr>
        </p:nvSpPr>
        <p:spPr>
          <a:xfrm>
            <a:off x="4267200" y="1295400"/>
            <a:ext cx="4114800" cy="4876800"/>
          </a:xfrm>
        </p:spPr>
        <p:txBody>
          <a:bodyPr>
            <a:normAutofit/>
          </a:bodyPr>
          <a:lstStyle/>
          <a:p>
            <a:pPr>
              <a:lnSpc>
                <a:spcPct val="90000"/>
              </a:lnSpc>
            </a:pPr>
            <a:r>
              <a:rPr lang="en-US" smtClean="0">
                <a:latin typeface="Arial Rounded MT Bold" pitchFamily="34" charset="0"/>
              </a:rPr>
              <a:t>Home to the Texas Corn Producer Board &amp; Corn Producers Association of Texas</a:t>
            </a:r>
          </a:p>
          <a:p>
            <a:pPr>
              <a:lnSpc>
                <a:spcPct val="90000"/>
              </a:lnSpc>
              <a:buFont typeface="Wingdings 2" pitchFamily="18" charset="2"/>
              <a:buNone/>
            </a:pPr>
            <a:endParaRPr lang="en-US" smtClean="0">
              <a:latin typeface="Arial Rounded MT Bold" pitchFamily="34" charset="0"/>
            </a:endParaRPr>
          </a:p>
          <a:p>
            <a:pPr>
              <a:lnSpc>
                <a:spcPct val="90000"/>
              </a:lnSpc>
            </a:pPr>
            <a:r>
              <a:rPr lang="en-US" smtClean="0">
                <a:latin typeface="Arial Rounded MT Bold" pitchFamily="34" charset="0"/>
              </a:rPr>
              <a:t>Home to the National Sorghum Producers</a:t>
            </a:r>
          </a:p>
          <a:p>
            <a:pPr>
              <a:lnSpc>
                <a:spcPct val="90000"/>
              </a:lnSpc>
              <a:buFont typeface="Wingdings 2" pitchFamily="18" charset="2"/>
              <a:buNone/>
            </a:pPr>
            <a:endParaRPr lang="en-US" smtClean="0">
              <a:latin typeface="Arial Rounded MT Bold" pitchFamily="34" charset="0"/>
            </a:endParaRPr>
          </a:p>
          <a:p>
            <a:pPr>
              <a:lnSpc>
                <a:spcPct val="90000"/>
              </a:lnSpc>
            </a:pPr>
            <a:endParaRPr lang="en-US" smtClean="0">
              <a:latin typeface="Arial Rounded MT Bold" pitchFamily="34" charset="0"/>
            </a:endParaRPr>
          </a:p>
          <a:p>
            <a:pPr>
              <a:lnSpc>
                <a:spcPct val="90000"/>
              </a:lnSpc>
            </a:pPr>
            <a:r>
              <a:rPr lang="en-US" smtClean="0">
                <a:latin typeface="Arial Rounded MT Bold" pitchFamily="34" charset="0"/>
              </a:rPr>
              <a:t>Home to Texas Peanut Producers Board</a:t>
            </a:r>
          </a:p>
          <a:p>
            <a:pPr>
              <a:lnSpc>
                <a:spcPct val="90000"/>
              </a:lnSpc>
            </a:pPr>
            <a:endParaRPr lang="en-US" smtClean="0"/>
          </a:p>
        </p:txBody>
      </p:sp>
      <p:sp>
        <p:nvSpPr>
          <p:cNvPr id="8" name="Footer Placeholder 7"/>
          <p:cNvSpPr>
            <a:spLocks noGrp="1"/>
          </p:cNvSpPr>
          <p:nvPr>
            <p:ph type="ftr" sz="quarter" idx="11"/>
          </p:nvPr>
        </p:nvSpPr>
        <p:spPr/>
        <p:txBody>
          <a:bodyPr/>
          <a:lstStyle/>
          <a:p>
            <a:pPr>
              <a:defRPr/>
            </a:pPr>
            <a:r>
              <a:rPr lang="en-US">
                <a:solidFill>
                  <a:schemeClr val="tx2">
                    <a:shade val="50000"/>
                  </a:schemeClr>
                </a:solidFill>
              </a:rPr>
              <a:t>Pictures courtesy of Lubbockag.com</a:t>
            </a:r>
          </a:p>
        </p:txBody>
      </p:sp>
      <p:pic>
        <p:nvPicPr>
          <p:cNvPr id="8197" name="Picture 5" descr="Grain sorghu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00400"/>
            <a:ext cx="2143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Peanut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800600"/>
            <a:ext cx="2133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6600" y="6343650"/>
            <a:ext cx="1903085" cy="369332"/>
          </a:xfrm>
          <a:prstGeom prst="rect">
            <a:avLst/>
          </a:prstGeom>
        </p:spPr>
        <p:txBody>
          <a:bodyPr wrap="none">
            <a:spAutoFit/>
          </a:bodyPr>
          <a:lstStyle/>
          <a:p>
            <a:r>
              <a:rPr lang="en-US" dirty="0"/>
              <a:t>By: Kevin Meeks</a:t>
            </a:r>
          </a:p>
        </p:txBody>
      </p:sp>
    </p:spTree>
    <p:extLst>
      <p:ext uri="{BB962C8B-B14F-4D97-AF65-F5344CB8AC3E}">
        <p14:creationId xmlns:p14="http://schemas.microsoft.com/office/powerpoint/2010/main" val="1381979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latin typeface="Arial Rounded MT Bold" pitchFamily="34" charset="0"/>
              </a:rPr>
              <a:t>Agricultural Commodities</a:t>
            </a:r>
          </a:p>
        </p:txBody>
      </p:sp>
      <p:pic>
        <p:nvPicPr>
          <p:cNvPr id="9219" name="Content Placeholder 4" descr="Raider Wine.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27038" y="1447800"/>
            <a:ext cx="1401762" cy="4267200"/>
          </a:xfrm>
        </p:spPr>
      </p:pic>
      <p:sp>
        <p:nvSpPr>
          <p:cNvPr id="9220" name="Content Placeholder 3"/>
          <p:cNvSpPr>
            <a:spLocks noGrp="1"/>
          </p:cNvSpPr>
          <p:nvPr>
            <p:ph sz="half" idx="2"/>
          </p:nvPr>
        </p:nvSpPr>
        <p:spPr>
          <a:xfrm>
            <a:off x="4724400" y="1371600"/>
            <a:ext cx="4038600" cy="3733800"/>
          </a:xfrm>
        </p:spPr>
        <p:txBody>
          <a:bodyPr>
            <a:normAutofit/>
          </a:bodyPr>
          <a:lstStyle/>
          <a:p>
            <a:r>
              <a:rPr lang="en-US" smtClean="0">
                <a:latin typeface="Arial Rounded MT Bold" pitchFamily="34" charset="0"/>
              </a:rPr>
              <a:t>Home to multiple vineyards, wineries and cellars</a:t>
            </a:r>
          </a:p>
          <a:p>
            <a:endParaRPr lang="en-US" smtClean="0">
              <a:latin typeface="Arial Rounded MT Bold" pitchFamily="34" charset="0"/>
            </a:endParaRPr>
          </a:p>
          <a:p>
            <a:pPr>
              <a:buFont typeface="Wingdings 2" pitchFamily="18" charset="2"/>
              <a:buNone/>
            </a:pPr>
            <a:endParaRPr lang="en-US" smtClean="0">
              <a:latin typeface="Arial Rounded MT Bold" pitchFamily="34" charset="0"/>
            </a:endParaRPr>
          </a:p>
          <a:p>
            <a:r>
              <a:rPr lang="en-US" smtClean="0">
                <a:latin typeface="Arial Rounded MT Bold" pitchFamily="34" charset="0"/>
              </a:rPr>
              <a:t>Home to many beef cattle feed yards and processing plants</a:t>
            </a:r>
          </a:p>
        </p:txBody>
      </p:sp>
      <p:sp>
        <p:nvSpPr>
          <p:cNvPr id="9" name="Footer Placeholder 8"/>
          <p:cNvSpPr>
            <a:spLocks noGrp="1"/>
          </p:cNvSpPr>
          <p:nvPr>
            <p:ph type="ftr" sz="quarter" idx="11"/>
          </p:nvPr>
        </p:nvSpPr>
        <p:spPr/>
        <p:txBody>
          <a:bodyPr/>
          <a:lstStyle/>
          <a:p>
            <a:pPr>
              <a:defRPr/>
            </a:pPr>
            <a:r>
              <a:rPr lang="en-US" dirty="0">
                <a:solidFill>
                  <a:schemeClr val="tx2">
                    <a:shade val="50000"/>
                  </a:schemeClr>
                </a:solidFill>
              </a:rPr>
              <a:t>Photos courtesy of Lubbockag.com and lubbockfeeders.com</a:t>
            </a:r>
          </a:p>
        </p:txBody>
      </p:sp>
      <p:pic>
        <p:nvPicPr>
          <p:cNvPr id="9221" name="Picture 10" descr="beef carc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7338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lubbock feeder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4478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6600" y="6324600"/>
            <a:ext cx="1903085" cy="369332"/>
          </a:xfrm>
          <a:prstGeom prst="rect">
            <a:avLst/>
          </a:prstGeom>
        </p:spPr>
        <p:txBody>
          <a:bodyPr wrap="none">
            <a:spAutoFit/>
          </a:bodyPr>
          <a:lstStyle/>
          <a:p>
            <a:r>
              <a:rPr lang="en-US" dirty="0"/>
              <a:t>By: Kevin Meeks</a:t>
            </a:r>
          </a:p>
        </p:txBody>
      </p:sp>
    </p:spTree>
    <p:extLst>
      <p:ext uri="{BB962C8B-B14F-4D97-AF65-F5344CB8AC3E}">
        <p14:creationId xmlns:p14="http://schemas.microsoft.com/office/powerpoint/2010/main" val="3866886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8600"/>
            <a:ext cx="5181600" cy="838199"/>
          </a:xfrm>
        </p:spPr>
        <p:txBody>
          <a:bodyPr>
            <a:normAutofit/>
          </a:bodyPr>
          <a:lstStyle/>
          <a:p>
            <a:r>
              <a:rPr lang="en-US" dirty="0" smtClean="0">
                <a:solidFill>
                  <a:schemeClr val="bg1"/>
                </a:solidFill>
                <a:latin typeface="Arial" pitchFamily="34" charset="0"/>
                <a:cs typeface="Arial" pitchFamily="34" charset="0"/>
              </a:rPr>
              <a:t>Dewey County</a:t>
            </a:r>
            <a:endParaRPr lang="en-US" dirty="0">
              <a:solidFill>
                <a:schemeClr val="bg1"/>
              </a:solidFill>
              <a:latin typeface="Arial" pitchFamily="34" charset="0"/>
              <a:cs typeface="Arial" pitchFamily="34" charset="0"/>
            </a:endParaRPr>
          </a:p>
        </p:txBody>
      </p:sp>
      <p:sp>
        <p:nvSpPr>
          <p:cNvPr id="12" name="Subtitle 11"/>
          <p:cNvSpPr>
            <a:spLocks noGrp="1"/>
          </p:cNvSpPr>
          <p:nvPr>
            <p:ph type="subTitle" idx="1"/>
          </p:nvPr>
        </p:nvSpPr>
        <p:spPr>
          <a:xfrm>
            <a:off x="685800" y="3886200"/>
            <a:ext cx="5257800" cy="685800"/>
          </a:xfrm>
        </p:spPr>
        <p:txBody>
          <a:bodyPr/>
          <a:lstStyle/>
          <a:p>
            <a:r>
              <a:rPr lang="en-US" b="1" dirty="0" smtClean="0">
                <a:solidFill>
                  <a:schemeClr val="bg1"/>
                </a:solidFill>
                <a:latin typeface="Futura Lt" pitchFamily="34" charset="0"/>
              </a:rPr>
              <a:t>Wesley Hedges</a:t>
            </a:r>
          </a:p>
        </p:txBody>
      </p:sp>
      <p:pic>
        <p:nvPicPr>
          <p:cNvPr id="11" name="Picture 10"/>
          <p:cNvPicPr/>
          <p:nvPr/>
        </p:nvPicPr>
        <p:blipFill>
          <a:blip r:embed="rId2" cstate="print"/>
          <a:srcRect l="7051" t="29273" r="6731" b="14316"/>
          <a:stretch>
            <a:fillRect/>
          </a:stretch>
        </p:blipFill>
        <p:spPr bwMode="auto">
          <a:xfrm>
            <a:off x="685800" y="1142999"/>
            <a:ext cx="5229225" cy="2590800"/>
          </a:xfrm>
          <a:prstGeom prst="rect">
            <a:avLst/>
          </a:prstGeom>
          <a:noFill/>
          <a:ln w="9525">
            <a:noFill/>
            <a:miter lim="800000"/>
            <a:headEnd/>
            <a:tailEnd/>
          </a:ln>
        </p:spPr>
      </p:pic>
      <p:sp>
        <p:nvSpPr>
          <p:cNvPr id="7" name="Content Placeholder 2"/>
          <p:cNvSpPr txBox="1">
            <a:spLocks/>
          </p:cNvSpPr>
          <p:nvPr/>
        </p:nvSpPr>
        <p:spPr>
          <a:xfrm>
            <a:off x="5105400" y="685800"/>
            <a:ext cx="4191000" cy="67056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endParaRPr>
          </a:p>
          <a:p>
            <a:pPr marL="0" marR="0" lvl="0" indent="0" defTabSz="914400" rtl="0" eaLnBrk="1" fontAlgn="auto" latinLnBrk="0" hangingPunct="1">
              <a:lnSpc>
                <a:spcPct val="100000"/>
              </a:lnSpc>
              <a:spcBef>
                <a:spcPct val="20000"/>
              </a:spcBef>
              <a:spcAft>
                <a:spcPts val="0"/>
              </a:spcAft>
              <a:buClrTx/>
              <a:buSzTx/>
              <a:tabLst/>
              <a:defRPr/>
            </a:pPr>
            <a:endParaRPr lang="en-US" sz="3200" b="1" dirty="0" smtClean="0">
              <a:solidFill>
                <a:schemeClr val="bg1"/>
              </a:solidFill>
              <a:latin typeface="Futura Lt" pitchFamily="34" charset="0"/>
            </a:endParaRPr>
          </a:p>
          <a:p>
            <a:pPr marL="0" marR="0" lvl="0" indent="0" defTabSz="9144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b="1" dirty="0" smtClean="0">
              <a:solidFill>
                <a:schemeClr val="bg1"/>
              </a:solidFill>
              <a:latin typeface="Futura Lt" pitchFamily="34"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endParaRPr>
          </a:p>
          <a:p>
            <a:pPr marL="0" marR="0" lvl="0" indent="0" defTabSz="914400" rtl="0" eaLnBrk="1" fontAlgn="auto" latinLnBrk="0" hangingPunct="1">
              <a:lnSpc>
                <a:spcPct val="100000"/>
              </a:lnSpc>
              <a:spcBef>
                <a:spcPct val="20000"/>
              </a:spcBef>
              <a:spcAft>
                <a:spcPts val="0"/>
              </a:spcAft>
              <a:buClrTx/>
              <a:buSzTx/>
              <a:tabLst/>
              <a:defRPr/>
            </a:pPr>
            <a:r>
              <a:rPr kumimoji="0" lang="en-US" sz="3200" i="0" u="none" strike="noStrike" kern="1200" cap="none" spc="0" normalizeH="0" noProof="0" dirty="0" smtClean="0">
                <a:ln>
                  <a:noFill/>
                </a:ln>
                <a:solidFill>
                  <a:schemeClr val="bg1"/>
                </a:solidFill>
                <a:effectLst/>
                <a:uLnTx/>
                <a:uFillTx/>
                <a:latin typeface="Arial" pitchFamily="34" charset="0"/>
                <a:cs typeface="Arial" pitchFamily="34" charset="0"/>
              </a:rPr>
              <a:t>AVERAGE:</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noProof="0" dirty="0" smtClean="0">
                <a:ln>
                  <a:noFill/>
                </a:ln>
                <a:solidFill>
                  <a:schemeClr val="bg1"/>
                </a:solidFill>
                <a:effectLst/>
                <a:uLnTx/>
                <a:uFillTx/>
                <a:latin typeface="Futura Lt" pitchFamily="34" charset="0"/>
                <a:ea typeface="+mn-ea"/>
                <a:cs typeface="+mn-cs"/>
              </a:rPr>
              <a:t> Rainfall – 28”</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1" baseline="0" dirty="0" smtClean="0">
                <a:solidFill>
                  <a:schemeClr val="bg1"/>
                </a:solidFill>
                <a:latin typeface="Futura Lt" pitchFamily="34" charset="0"/>
              </a:rPr>
              <a:t> Temperature</a:t>
            </a:r>
            <a:r>
              <a:rPr lang="en-US" sz="3200" b="1" dirty="0" smtClean="0">
                <a:solidFill>
                  <a:schemeClr val="bg1"/>
                </a:solidFill>
                <a:latin typeface="Futura Lt" pitchFamily="34" charset="0"/>
              </a:rPr>
              <a:t> </a:t>
            </a:r>
            <a:r>
              <a:rPr lang="en-US" sz="3200" b="1" baseline="0" dirty="0" smtClean="0">
                <a:solidFill>
                  <a:schemeClr val="bg1"/>
                </a:solidFill>
                <a:latin typeface="Futura Lt" pitchFamily="34" charset="0"/>
              </a:rPr>
              <a:t>– 58</a:t>
            </a:r>
            <a:r>
              <a:rPr lang="en-US" sz="3200" b="1" dirty="0" smtClean="0">
                <a:solidFill>
                  <a:schemeClr val="bg1"/>
                </a:solidFill>
                <a:latin typeface="Futura Lt" pitchFamily="34" charset="0"/>
              </a:rPr>
              <a:t> F</a:t>
            </a:r>
            <a:r>
              <a:rPr lang="en-US" sz="3200" b="1" baseline="0" dirty="0" smtClean="0">
                <a:solidFill>
                  <a:schemeClr val="bg1"/>
                </a:solidFill>
                <a:latin typeface="Futura Lt" pitchFamily="34" charset="0"/>
              </a:rPr>
              <a:t> </a:t>
            </a:r>
            <a:endParaRPr kumimoji="0" lang="en-US" sz="3200" b="1" i="0" u="none" strike="noStrike" kern="1200" cap="none" spc="0" normalizeH="0" baseline="0" noProof="0" dirty="0" smtClean="0">
              <a:ln>
                <a:noFill/>
              </a:ln>
              <a:solidFill>
                <a:schemeClr val="bg1"/>
              </a:solidFill>
              <a:effectLst/>
              <a:uLnTx/>
              <a:uFillTx/>
              <a:latin typeface="Futura Lt" pitchFamily="34" charset="0"/>
              <a:ea typeface="+mn-ea"/>
              <a:cs typeface="+mn-cs"/>
            </a:endParaRPr>
          </a:p>
        </p:txBody>
      </p:sp>
    </p:spTree>
    <p:extLst>
      <p:ext uri="{BB962C8B-B14F-4D97-AF65-F5344CB8AC3E}">
        <p14:creationId xmlns:p14="http://schemas.microsoft.com/office/powerpoint/2010/main" val="205159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latin typeface="Arial" pitchFamily="34" charset="0"/>
                <a:cs typeface="Arial" pitchFamily="34" charset="0"/>
              </a:rPr>
              <a:t>Dewey County</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752600"/>
            <a:ext cx="8686800" cy="4800600"/>
          </a:xfrm>
        </p:spPr>
        <p:txBody>
          <a:bodyPr>
            <a:normAutofit/>
          </a:bodyPr>
          <a:lstStyle/>
          <a:p>
            <a:pPr>
              <a:buNone/>
            </a:pPr>
            <a:r>
              <a:rPr lang="en-US" dirty="0" smtClean="0">
                <a:solidFill>
                  <a:schemeClr val="bg1"/>
                </a:solidFill>
                <a:latin typeface="Arial" pitchFamily="34" charset="0"/>
                <a:cs typeface="Arial" pitchFamily="34" charset="0"/>
              </a:rPr>
              <a:t>STATISTICS</a:t>
            </a:r>
          </a:p>
          <a:p>
            <a:r>
              <a:rPr lang="en-US" b="1" dirty="0" smtClean="0">
                <a:solidFill>
                  <a:schemeClr val="bg1"/>
                </a:solidFill>
                <a:latin typeface="Futura Lt" pitchFamily="34" charset="0"/>
              </a:rPr>
              <a:t>29.5% Crop Land</a:t>
            </a:r>
          </a:p>
          <a:p>
            <a:r>
              <a:rPr lang="en-US" b="1" dirty="0" smtClean="0">
                <a:solidFill>
                  <a:schemeClr val="bg1"/>
                </a:solidFill>
                <a:latin typeface="Futura Lt" pitchFamily="34" charset="0"/>
              </a:rPr>
              <a:t>66%</a:t>
            </a:r>
            <a:r>
              <a:rPr lang="en-US" b="1" baseline="0" dirty="0" smtClean="0">
                <a:solidFill>
                  <a:schemeClr val="bg1"/>
                </a:solidFill>
                <a:latin typeface="Futura Lt" pitchFamily="34" charset="0"/>
              </a:rPr>
              <a:t> Pasture and Range</a:t>
            </a:r>
            <a:r>
              <a:rPr lang="en-US" b="1" dirty="0" smtClean="0">
                <a:solidFill>
                  <a:schemeClr val="bg1"/>
                </a:solidFill>
                <a:latin typeface="Futura Lt" pitchFamily="34" charset="0"/>
              </a:rPr>
              <a:t> Land</a:t>
            </a:r>
          </a:p>
          <a:p>
            <a:r>
              <a:rPr lang="en-US" b="1" dirty="0" smtClean="0">
                <a:solidFill>
                  <a:schemeClr val="bg1"/>
                </a:solidFill>
                <a:latin typeface="Futura Lt" pitchFamily="34" charset="0"/>
              </a:rPr>
              <a:t>4.5</a:t>
            </a:r>
            <a:r>
              <a:rPr lang="en-US" b="1" baseline="0" dirty="0" smtClean="0">
                <a:solidFill>
                  <a:schemeClr val="bg1"/>
                </a:solidFill>
                <a:latin typeface="Futura Lt" pitchFamily="34" charset="0"/>
              </a:rPr>
              <a:t>% Other</a:t>
            </a:r>
            <a:r>
              <a:rPr lang="en-US" b="1" dirty="0" smtClean="0">
                <a:solidFill>
                  <a:schemeClr val="bg1"/>
                </a:solidFill>
                <a:latin typeface="Futura Lt" pitchFamily="34" charset="0"/>
              </a:rPr>
              <a:t> uses</a:t>
            </a:r>
            <a:endParaRPr lang="en-US" b="1" dirty="0">
              <a:solidFill>
                <a:schemeClr val="bg1"/>
              </a:solidFill>
              <a:latin typeface="Futura Lt" pitchFamily="34" charset="0"/>
            </a:endParaRPr>
          </a:p>
          <a:p>
            <a:r>
              <a:rPr lang="en-US" b="1" dirty="0" smtClean="0">
                <a:solidFill>
                  <a:schemeClr val="bg1"/>
                </a:solidFill>
                <a:latin typeface="Futura Lt" pitchFamily="34" charset="0"/>
              </a:rPr>
              <a:t>Average farm size is 779 acres</a:t>
            </a:r>
          </a:p>
        </p:txBody>
      </p:sp>
      <p:sp>
        <p:nvSpPr>
          <p:cNvPr id="5" name="TextBox 4"/>
          <p:cNvSpPr txBox="1"/>
          <p:nvPr/>
        </p:nvSpPr>
        <p:spPr>
          <a:xfrm>
            <a:off x="1981200" y="3505200"/>
            <a:ext cx="1295400" cy="253916"/>
          </a:xfrm>
          <a:prstGeom prst="rect">
            <a:avLst/>
          </a:prstGeom>
          <a:noFill/>
        </p:spPr>
        <p:txBody>
          <a:bodyPr wrap="square" rtlCol="0">
            <a:spAutoFit/>
          </a:bodyPr>
          <a:lstStyle/>
          <a:p>
            <a:r>
              <a:rPr lang="en-US" sz="1050" dirty="0" smtClean="0"/>
              <a:t>USDA 2007</a:t>
            </a:r>
            <a:endParaRPr lang="en-US" sz="1050" dirty="0"/>
          </a:p>
        </p:txBody>
      </p:sp>
      <p:sp>
        <p:nvSpPr>
          <p:cNvPr id="6" name="TextBox 5"/>
          <p:cNvSpPr txBox="1"/>
          <p:nvPr/>
        </p:nvSpPr>
        <p:spPr>
          <a:xfrm>
            <a:off x="6400800" y="6488668"/>
            <a:ext cx="2895600" cy="369332"/>
          </a:xfrm>
          <a:prstGeom prst="rect">
            <a:avLst/>
          </a:prstGeom>
          <a:noFill/>
        </p:spPr>
        <p:txBody>
          <a:bodyPr wrap="square" rtlCol="0">
            <a:spAutoFit/>
          </a:bodyPr>
          <a:lstStyle/>
          <a:p>
            <a:r>
              <a:rPr lang="en-US" dirty="0" smtClean="0">
                <a:solidFill>
                  <a:schemeClr val="bg1"/>
                </a:solidFill>
              </a:rPr>
              <a:t>(2007 Census of Agriculture)</a:t>
            </a:r>
            <a:endParaRPr lang="en-US" dirty="0">
              <a:solidFill>
                <a:schemeClr val="bg1"/>
              </a:solidFill>
            </a:endParaRPr>
          </a:p>
        </p:txBody>
      </p:sp>
      <p:sp>
        <p:nvSpPr>
          <p:cNvPr id="4" name="Rectangle 3"/>
          <p:cNvSpPr/>
          <p:nvPr/>
        </p:nvSpPr>
        <p:spPr>
          <a:xfrm>
            <a:off x="228600" y="6309836"/>
            <a:ext cx="2309287" cy="369332"/>
          </a:xfrm>
          <a:prstGeom prst="rect">
            <a:avLst/>
          </a:prstGeom>
        </p:spPr>
        <p:txBody>
          <a:bodyPr wrap="none">
            <a:spAutoFit/>
          </a:bodyPr>
          <a:lstStyle/>
          <a:p>
            <a:r>
              <a:rPr lang="en-US" b="1" dirty="0" smtClean="0">
                <a:solidFill>
                  <a:schemeClr val="bg1"/>
                </a:solidFill>
                <a:latin typeface="Futura Lt" pitchFamily="34" charset="0"/>
              </a:rPr>
              <a:t>By: Wesley </a:t>
            </a:r>
            <a:r>
              <a:rPr lang="en-US" b="1" dirty="0">
                <a:solidFill>
                  <a:schemeClr val="bg1"/>
                </a:solidFill>
                <a:latin typeface="Futura Lt" pitchFamily="34" charset="0"/>
              </a:rPr>
              <a:t>Hedges</a:t>
            </a:r>
          </a:p>
        </p:txBody>
      </p:sp>
    </p:spTree>
    <p:extLst>
      <p:ext uri="{BB962C8B-B14F-4D97-AF65-F5344CB8AC3E}">
        <p14:creationId xmlns:p14="http://schemas.microsoft.com/office/powerpoint/2010/main" val="15302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chemeClr val="bg1"/>
                </a:solidFill>
                <a:latin typeface="Arial" pitchFamily="34" charset="0"/>
                <a:cs typeface="Arial" pitchFamily="34" charset="0"/>
              </a:rPr>
              <a:t>Dewey County</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524000"/>
            <a:ext cx="8229600" cy="5105400"/>
          </a:xfrm>
        </p:spPr>
        <p:txBody>
          <a:bodyPr>
            <a:normAutofit/>
          </a:bodyPr>
          <a:lstStyle/>
          <a:p>
            <a:r>
              <a:rPr lang="en-US" dirty="0" smtClean="0">
                <a:solidFill>
                  <a:schemeClr val="bg1"/>
                </a:solidFill>
                <a:latin typeface="Arial" pitchFamily="34" charset="0"/>
                <a:cs typeface="Arial" pitchFamily="34" charset="0"/>
              </a:rPr>
              <a:t>CROPLAND</a:t>
            </a:r>
            <a:r>
              <a:rPr lang="en-US" b="1" dirty="0" smtClean="0">
                <a:solidFill>
                  <a:schemeClr val="bg1"/>
                </a:solidFill>
                <a:latin typeface="Arial" pitchFamily="34" charset="0"/>
                <a:cs typeface="Arial" pitchFamily="34" charset="0"/>
              </a:rPr>
              <a:t>: </a:t>
            </a:r>
            <a:r>
              <a:rPr lang="en-US" b="1" dirty="0" smtClean="0">
                <a:solidFill>
                  <a:schemeClr val="bg1"/>
                </a:solidFill>
                <a:latin typeface="Futura Lt" pitchFamily="34" charset="0"/>
              </a:rPr>
              <a:t>Wheat, Canola, and Alfalfa</a:t>
            </a:r>
          </a:p>
          <a:p>
            <a:endParaRPr lang="en-US" b="1" dirty="0" smtClean="0">
              <a:solidFill>
                <a:schemeClr val="bg1"/>
              </a:solidFill>
              <a:latin typeface="Futura Lt" pitchFamily="34" charset="0"/>
            </a:endParaRPr>
          </a:p>
          <a:p>
            <a:r>
              <a:rPr lang="en-US" dirty="0" smtClean="0">
                <a:solidFill>
                  <a:schemeClr val="bg1"/>
                </a:solidFill>
                <a:latin typeface="Arial" pitchFamily="34" charset="0"/>
                <a:cs typeface="Arial" pitchFamily="34" charset="0"/>
              </a:rPr>
              <a:t>PASTURE &amp; RANGE</a:t>
            </a:r>
            <a:r>
              <a:rPr lang="en-US" b="1" dirty="0" smtClean="0">
                <a:solidFill>
                  <a:schemeClr val="bg1"/>
                </a:solidFill>
                <a:latin typeface="Arial" pitchFamily="34" charset="0"/>
                <a:cs typeface="Arial" pitchFamily="34" charset="0"/>
              </a:rPr>
              <a:t>: </a:t>
            </a:r>
            <a:r>
              <a:rPr lang="en-US" b="1" dirty="0" smtClean="0">
                <a:solidFill>
                  <a:schemeClr val="bg1"/>
                </a:solidFill>
                <a:latin typeface="Futura Lt" pitchFamily="34" charset="0"/>
              </a:rPr>
              <a:t>Cow/calf, Bermuda grass, Triticale, and Rye.</a:t>
            </a:r>
          </a:p>
          <a:p>
            <a:endParaRPr lang="en-US"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No-Till Farmers:</a:t>
            </a:r>
          </a:p>
          <a:p>
            <a:pPr lvl="1"/>
            <a:r>
              <a:rPr lang="en-US" dirty="0" smtClean="0">
                <a:solidFill>
                  <a:schemeClr val="bg1"/>
                </a:solidFill>
                <a:latin typeface="Arial" pitchFamily="34" charset="0"/>
                <a:cs typeface="Arial" pitchFamily="34" charset="0"/>
              </a:rPr>
              <a:t>Crops: Milo, Sunflowers, Sesame, Soybeans, and Corn.</a:t>
            </a:r>
          </a:p>
        </p:txBody>
      </p:sp>
      <p:sp>
        <p:nvSpPr>
          <p:cNvPr id="5" name="TextBox 4"/>
          <p:cNvSpPr txBox="1"/>
          <p:nvPr/>
        </p:nvSpPr>
        <p:spPr>
          <a:xfrm>
            <a:off x="1981200" y="3505200"/>
            <a:ext cx="1295400" cy="253916"/>
          </a:xfrm>
          <a:prstGeom prst="rect">
            <a:avLst/>
          </a:prstGeom>
          <a:noFill/>
        </p:spPr>
        <p:txBody>
          <a:bodyPr wrap="square" rtlCol="0">
            <a:spAutoFit/>
          </a:bodyPr>
          <a:lstStyle/>
          <a:p>
            <a:r>
              <a:rPr lang="en-US" sz="1050" dirty="0" smtClean="0"/>
              <a:t>USDA 2007</a:t>
            </a:r>
            <a:endParaRPr lang="en-US" sz="1050" dirty="0"/>
          </a:p>
        </p:txBody>
      </p:sp>
      <p:sp>
        <p:nvSpPr>
          <p:cNvPr id="4" name="Rectangle 3"/>
          <p:cNvSpPr/>
          <p:nvPr/>
        </p:nvSpPr>
        <p:spPr>
          <a:xfrm>
            <a:off x="76200" y="6248400"/>
            <a:ext cx="2309287" cy="369332"/>
          </a:xfrm>
          <a:prstGeom prst="rect">
            <a:avLst/>
          </a:prstGeom>
        </p:spPr>
        <p:txBody>
          <a:bodyPr wrap="none">
            <a:spAutoFit/>
          </a:bodyPr>
          <a:lstStyle/>
          <a:p>
            <a:r>
              <a:rPr lang="en-US" b="1" dirty="0">
                <a:solidFill>
                  <a:schemeClr val="bg1"/>
                </a:solidFill>
                <a:latin typeface="Futura Lt" pitchFamily="34" charset="0"/>
              </a:rPr>
              <a:t>By: Wesley Hedges</a:t>
            </a:r>
          </a:p>
        </p:txBody>
      </p:sp>
    </p:spTree>
    <p:extLst>
      <p:ext uri="{BB962C8B-B14F-4D97-AF65-F5344CB8AC3E}">
        <p14:creationId xmlns:p14="http://schemas.microsoft.com/office/powerpoint/2010/main" val="30835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00"/>
                </a:solidFill>
              </a:rPr>
              <a:t>Agriculture in Ethiopia</a:t>
            </a:r>
            <a:endParaRPr lang="en-US" sz="3200" b="1" dirty="0">
              <a:solidFill>
                <a:srgbClr val="FF0000"/>
              </a:solidFill>
            </a:endParaRPr>
          </a:p>
        </p:txBody>
      </p:sp>
      <p:sp>
        <p:nvSpPr>
          <p:cNvPr id="3" name="Content Placeholder 2"/>
          <p:cNvSpPr>
            <a:spLocks noGrp="1"/>
          </p:cNvSpPr>
          <p:nvPr>
            <p:ph idx="1"/>
          </p:nvPr>
        </p:nvSpPr>
        <p:spPr>
          <a:xfrm>
            <a:off x="457200" y="1295400"/>
            <a:ext cx="8229600" cy="4830763"/>
          </a:xfrm>
        </p:spPr>
        <p:txBody>
          <a:bodyPr>
            <a:normAutofit lnSpcReduction="10000"/>
          </a:bodyPr>
          <a:lstStyle/>
          <a:p>
            <a:pPr>
              <a:spcBef>
                <a:spcPts val="1200"/>
              </a:spcBef>
            </a:pPr>
            <a:r>
              <a:rPr lang="en-US" sz="2400" b="1" dirty="0" smtClean="0"/>
              <a:t>Foundation of the county’s economy. About half of GDP, </a:t>
            </a:r>
          </a:p>
          <a:p>
            <a:pPr marL="0" indent="0">
              <a:spcBef>
                <a:spcPts val="1200"/>
              </a:spcBef>
              <a:buNone/>
            </a:pPr>
            <a:r>
              <a:rPr lang="en-US" sz="2400" b="1" dirty="0"/>
              <a:t> </a:t>
            </a:r>
            <a:r>
              <a:rPr lang="en-US" sz="2400" b="1" dirty="0" smtClean="0"/>
              <a:t>    &gt; 85% exports, and around 85 % employment </a:t>
            </a:r>
          </a:p>
          <a:p>
            <a:pPr>
              <a:spcBef>
                <a:spcPts val="1200"/>
              </a:spcBef>
            </a:pPr>
            <a:r>
              <a:rPr lang="en-US" sz="2400" b="1" dirty="0" smtClean="0"/>
              <a:t>Principal crops - include a variety of cereals, pulses, oilseeds, and coffee. Principal grains are </a:t>
            </a:r>
            <a:r>
              <a:rPr lang="en-US" sz="2400" b="1" dirty="0" err="1" smtClean="0"/>
              <a:t>teff</a:t>
            </a:r>
            <a:r>
              <a:rPr lang="en-US" sz="2400" b="1" dirty="0" smtClean="0"/>
              <a:t>, wheat, barley, corn, sorghum, and millet. </a:t>
            </a:r>
          </a:p>
          <a:p>
            <a:pPr>
              <a:spcBef>
                <a:spcPts val="1200"/>
              </a:spcBef>
            </a:pPr>
            <a:r>
              <a:rPr lang="en-US" sz="2400" b="1" dirty="0"/>
              <a:t>Environment and man made factors cause widespread and severe food insecurity</a:t>
            </a:r>
          </a:p>
          <a:p>
            <a:pPr>
              <a:spcBef>
                <a:spcPts val="1200"/>
              </a:spcBef>
            </a:pPr>
            <a:r>
              <a:rPr lang="en-US" sz="2400" b="1" dirty="0"/>
              <a:t>Agriculture in Ethiopia is typically low-input and subsistence </a:t>
            </a:r>
            <a:r>
              <a:rPr lang="en-US" sz="2400" b="1" dirty="0" smtClean="0"/>
              <a:t>oriented</a:t>
            </a:r>
          </a:p>
          <a:p>
            <a:pPr>
              <a:spcBef>
                <a:spcPts val="1200"/>
              </a:spcBef>
            </a:pPr>
            <a:r>
              <a:rPr lang="en-US" sz="2400" b="1" dirty="0" smtClean="0"/>
              <a:t>Few % of the farmers uses fertilizer</a:t>
            </a:r>
          </a:p>
          <a:p>
            <a:pPr>
              <a:spcBef>
                <a:spcPts val="1200"/>
              </a:spcBef>
            </a:pPr>
            <a:r>
              <a:rPr lang="en-US" sz="2400" b="1" dirty="0" smtClean="0"/>
              <a:t>Traditional methods of farming</a:t>
            </a:r>
          </a:p>
          <a:p>
            <a:endParaRPr lang="en-US" sz="2400" dirty="0"/>
          </a:p>
        </p:txBody>
      </p:sp>
      <p:sp>
        <p:nvSpPr>
          <p:cNvPr id="4" name="Rectangle 3"/>
          <p:cNvSpPr/>
          <p:nvPr/>
        </p:nvSpPr>
        <p:spPr>
          <a:xfrm>
            <a:off x="6477000" y="6413500"/>
            <a:ext cx="2365135" cy="369332"/>
          </a:xfrm>
          <a:prstGeom prst="rect">
            <a:avLst/>
          </a:prstGeom>
        </p:spPr>
        <p:txBody>
          <a:bodyPr wrap="none">
            <a:spAutoFit/>
          </a:bodyPr>
          <a:lstStyle/>
          <a:p>
            <a:r>
              <a:rPr lang="en-US" dirty="0">
                <a:latin typeface="Futura Lt" pitchFamily="34" charset="0"/>
              </a:rPr>
              <a:t>By: </a:t>
            </a:r>
            <a:r>
              <a:rPr lang="en-US" dirty="0" err="1" smtClean="0">
                <a:latin typeface="Futura Lt" pitchFamily="34" charset="0"/>
              </a:rPr>
              <a:t>Yohannes</a:t>
            </a:r>
            <a:r>
              <a:rPr lang="en-US" dirty="0" smtClean="0">
                <a:latin typeface="Futura Lt" pitchFamily="34" charset="0"/>
              </a:rPr>
              <a:t> </a:t>
            </a:r>
            <a:r>
              <a:rPr lang="en-US" dirty="0" err="1" smtClean="0">
                <a:latin typeface="Futura Lt" pitchFamily="34" charset="0"/>
              </a:rPr>
              <a:t>Yimam</a:t>
            </a:r>
            <a:endParaRPr lang="en-US" dirty="0">
              <a:latin typeface="Futura Lt" pitchFamily="34" charset="0"/>
            </a:endParaRPr>
          </a:p>
        </p:txBody>
      </p:sp>
    </p:spTree>
    <p:extLst>
      <p:ext uri="{BB962C8B-B14F-4D97-AF65-F5344CB8AC3E}">
        <p14:creationId xmlns:p14="http://schemas.microsoft.com/office/powerpoint/2010/main" val="7937912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00"/>
                </a:solidFill>
              </a:rPr>
              <a:t>Agriculture in Ethiopia</a:t>
            </a:r>
            <a:endParaRPr lang="en-US" sz="3200" b="1" dirty="0">
              <a:solidFill>
                <a:srgbClr val="FF0000"/>
              </a:solidFill>
            </a:endParaRPr>
          </a:p>
        </p:txBody>
      </p:sp>
      <p:pic>
        <p:nvPicPr>
          <p:cNvPr id="4" name="Picture 3" descr="http://blogs.dfid.gov.uk/wp-content/uploads/2009/10/Ethiopian_man_plough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600"/>
            <a:ext cx="3429000" cy="2743200"/>
          </a:xfrm>
          <a:prstGeom prst="rect">
            <a:avLst/>
          </a:prstGeom>
          <a:noFill/>
          <a:ln>
            <a:noFill/>
          </a:ln>
        </p:spPr>
      </p:pic>
      <p:pic>
        <p:nvPicPr>
          <p:cNvPr id="5" name="Picture 4" descr="http://farm3.staticflickr.com/2715/4300290182_9567eda2eb_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4572" y="1371600"/>
            <a:ext cx="3855027" cy="2743200"/>
          </a:xfrm>
          <a:prstGeom prst="rect">
            <a:avLst/>
          </a:prstGeom>
          <a:noFill/>
          <a:ln>
            <a:noFill/>
          </a:ln>
        </p:spPr>
      </p:pic>
      <p:pic>
        <p:nvPicPr>
          <p:cNvPr id="6" name="Picture 5" descr="http://cdn.radionetherlands.nl/data/files/imagecache/must_carry/images/lead/201750289_7e49e17724_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4191000"/>
            <a:ext cx="6019800" cy="2438400"/>
          </a:xfrm>
          <a:prstGeom prst="rect">
            <a:avLst/>
          </a:prstGeom>
          <a:noFill/>
          <a:ln>
            <a:noFill/>
          </a:ln>
        </p:spPr>
      </p:pic>
      <p:sp>
        <p:nvSpPr>
          <p:cNvPr id="7" name="Rectangle 6"/>
          <p:cNvSpPr/>
          <p:nvPr/>
        </p:nvSpPr>
        <p:spPr>
          <a:xfrm>
            <a:off x="6778865" y="6444734"/>
            <a:ext cx="2365135" cy="369332"/>
          </a:xfrm>
          <a:prstGeom prst="rect">
            <a:avLst/>
          </a:prstGeom>
        </p:spPr>
        <p:txBody>
          <a:bodyPr wrap="none">
            <a:spAutoFit/>
          </a:bodyPr>
          <a:lstStyle/>
          <a:p>
            <a:r>
              <a:rPr lang="en-US" dirty="0">
                <a:latin typeface="Futura Lt" pitchFamily="34" charset="0"/>
              </a:rPr>
              <a:t>By: </a:t>
            </a:r>
            <a:r>
              <a:rPr lang="en-US" dirty="0" err="1">
                <a:latin typeface="Futura Lt" pitchFamily="34" charset="0"/>
              </a:rPr>
              <a:t>Yohannes</a:t>
            </a:r>
            <a:r>
              <a:rPr lang="en-US" dirty="0">
                <a:latin typeface="Futura Lt" pitchFamily="34" charset="0"/>
              </a:rPr>
              <a:t> </a:t>
            </a:r>
            <a:r>
              <a:rPr lang="en-US" dirty="0" err="1">
                <a:latin typeface="Futura Lt" pitchFamily="34" charset="0"/>
              </a:rPr>
              <a:t>Yimam</a:t>
            </a:r>
            <a:endParaRPr lang="en-US" dirty="0">
              <a:latin typeface="Futura Lt" pitchFamily="34" charset="0"/>
            </a:endParaRPr>
          </a:p>
        </p:txBody>
      </p:sp>
    </p:spTree>
    <p:extLst>
      <p:ext uri="{BB962C8B-B14F-4D97-AF65-F5344CB8AC3E}">
        <p14:creationId xmlns:p14="http://schemas.microsoft.com/office/powerpoint/2010/main" val="2171493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143000"/>
          </a:xfrm>
        </p:spPr>
        <p:txBody>
          <a:bodyPr>
            <a:normAutofit/>
          </a:bodyPr>
          <a:lstStyle/>
          <a:p>
            <a:r>
              <a:rPr lang="en-US" sz="4000" b="1" dirty="0" smtClean="0">
                <a:latin typeface="Courier New" pitchFamily="49" charset="0"/>
                <a:cs typeface="Courier New" pitchFamily="49" charset="0"/>
              </a:rPr>
              <a:t>Southwest Oklahoma</a:t>
            </a:r>
            <a:br>
              <a:rPr lang="en-US" sz="4000" b="1" dirty="0" smtClean="0">
                <a:latin typeface="Courier New" pitchFamily="49" charset="0"/>
                <a:cs typeface="Courier New" pitchFamily="49" charset="0"/>
              </a:rPr>
            </a:br>
            <a:r>
              <a:rPr lang="en-US" sz="2800" b="1" dirty="0" smtClean="0">
                <a:latin typeface="Courier New" pitchFamily="49" charset="0"/>
                <a:cs typeface="Courier New" pitchFamily="49" charset="0"/>
              </a:rPr>
              <a:t> </a:t>
            </a:r>
            <a:endParaRPr lang="en-US" sz="2800" b="1" dirty="0">
              <a:latin typeface="Courier New" pitchFamily="49" charset="0"/>
              <a:cs typeface="Courier New" pitchFamily="49" charset="0"/>
            </a:endParaRPr>
          </a:p>
        </p:txBody>
      </p:sp>
      <p:pic>
        <p:nvPicPr>
          <p:cNvPr id="5" name="Picture 4" descr="Picture1.jpg"/>
          <p:cNvPicPr>
            <a:picLocks noChangeAspect="1"/>
          </p:cNvPicPr>
          <p:nvPr/>
        </p:nvPicPr>
        <p:blipFill>
          <a:blip r:embed="rId2" cstate="print"/>
          <a:stretch>
            <a:fillRect/>
          </a:stretch>
        </p:blipFill>
        <p:spPr>
          <a:xfrm>
            <a:off x="4343400" y="2895601"/>
            <a:ext cx="4800600" cy="3962400"/>
          </a:xfrm>
          <a:prstGeom prst="rect">
            <a:avLst/>
          </a:prstGeom>
        </p:spPr>
      </p:pic>
      <p:pic>
        <p:nvPicPr>
          <p:cNvPr id="7" name="Picture 6" descr="wheat.jpg"/>
          <p:cNvPicPr>
            <a:picLocks noChangeAspect="1"/>
          </p:cNvPicPr>
          <p:nvPr/>
        </p:nvPicPr>
        <p:blipFill>
          <a:blip r:embed="rId3" cstate="print"/>
          <a:stretch>
            <a:fillRect/>
          </a:stretch>
        </p:blipFill>
        <p:spPr>
          <a:xfrm>
            <a:off x="0" y="2895600"/>
            <a:ext cx="4800600" cy="3962400"/>
          </a:xfrm>
          <a:prstGeom prst="rect">
            <a:avLst/>
          </a:prstGeom>
        </p:spPr>
      </p:pic>
      <p:sp>
        <p:nvSpPr>
          <p:cNvPr id="2" name="Rectangle 1"/>
          <p:cNvSpPr/>
          <p:nvPr/>
        </p:nvSpPr>
        <p:spPr>
          <a:xfrm>
            <a:off x="3276600" y="1587500"/>
            <a:ext cx="2198038" cy="369332"/>
          </a:xfrm>
          <a:prstGeom prst="rect">
            <a:avLst/>
          </a:prstGeom>
        </p:spPr>
        <p:txBody>
          <a:bodyPr wrap="none">
            <a:spAutoFit/>
          </a:bodyPr>
          <a:lstStyle/>
          <a:p>
            <a:r>
              <a:rPr lang="en-US" dirty="0">
                <a:latin typeface="Futura Lt" pitchFamily="34" charset="0"/>
              </a:rPr>
              <a:t>By: </a:t>
            </a:r>
            <a:r>
              <a:rPr lang="en-US" dirty="0" smtClean="0">
                <a:latin typeface="Futura Lt" pitchFamily="34" charset="0"/>
              </a:rPr>
              <a:t>Robert Calhoun</a:t>
            </a:r>
            <a:endParaRPr lang="en-US" dirty="0">
              <a:latin typeface="Futura Lt" pitchFamily="34" charset="0"/>
            </a:endParaRPr>
          </a:p>
        </p:txBody>
      </p:sp>
    </p:spTree>
    <p:extLst>
      <p:ext uri="{BB962C8B-B14F-4D97-AF65-F5344CB8AC3E}">
        <p14:creationId xmlns:p14="http://schemas.microsoft.com/office/powerpoint/2010/main" val="3772827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ourier New" pitchFamily="49" charset="0"/>
                <a:cs typeface="Courier New" pitchFamily="49" charset="0"/>
              </a:rPr>
              <a:t>Dual Purpose </a:t>
            </a:r>
            <a:r>
              <a:rPr lang="en-US" sz="4000" b="1" dirty="0">
                <a:latin typeface="Courier New" pitchFamily="49" charset="0"/>
                <a:cs typeface="Courier New" pitchFamily="49" charset="0"/>
              </a:rPr>
              <a:t>P</a:t>
            </a:r>
            <a:r>
              <a:rPr lang="en-US" sz="4000" b="1" dirty="0" smtClean="0">
                <a:latin typeface="Courier New" pitchFamily="49" charset="0"/>
                <a:cs typeface="Courier New" pitchFamily="49" charset="0"/>
              </a:rPr>
              <a:t>roduction</a:t>
            </a:r>
            <a:endParaRPr lang="en-US" sz="4000" b="1" dirty="0">
              <a:latin typeface="Courier New" pitchFamily="49" charset="0"/>
              <a:cs typeface="Courier New" pitchFamily="49" charset="0"/>
            </a:endParaRPr>
          </a:p>
        </p:txBody>
      </p:sp>
      <p:pic>
        <p:nvPicPr>
          <p:cNvPr id="3" name="Picture 2" descr="2011-12-18_16-16-17_460.jpg"/>
          <p:cNvPicPr>
            <a:picLocks noChangeAspect="1"/>
          </p:cNvPicPr>
          <p:nvPr/>
        </p:nvPicPr>
        <p:blipFill>
          <a:blip r:embed="rId2" cstate="print"/>
          <a:stretch>
            <a:fillRect/>
          </a:stretch>
        </p:blipFill>
        <p:spPr>
          <a:xfrm>
            <a:off x="4114800" y="1676400"/>
            <a:ext cx="5029200" cy="5181600"/>
          </a:xfrm>
          <a:prstGeom prst="rect">
            <a:avLst/>
          </a:prstGeom>
        </p:spPr>
      </p:pic>
      <p:pic>
        <p:nvPicPr>
          <p:cNvPr id="4" name="Picture 3" descr="cattle_prices_soar_field_day_offers_help_stockers_1_634648948590960000.jpg"/>
          <p:cNvPicPr>
            <a:picLocks noChangeAspect="1"/>
          </p:cNvPicPr>
          <p:nvPr/>
        </p:nvPicPr>
        <p:blipFill>
          <a:blip r:embed="rId3" cstate="print"/>
          <a:stretch>
            <a:fillRect/>
          </a:stretch>
        </p:blipFill>
        <p:spPr>
          <a:xfrm>
            <a:off x="0" y="1676400"/>
            <a:ext cx="4572001" cy="5181600"/>
          </a:xfrm>
          <a:prstGeom prst="rect">
            <a:avLst/>
          </a:prstGeom>
        </p:spPr>
      </p:pic>
      <p:sp>
        <p:nvSpPr>
          <p:cNvPr id="5" name="Rectangle 4"/>
          <p:cNvSpPr/>
          <p:nvPr/>
        </p:nvSpPr>
        <p:spPr>
          <a:xfrm>
            <a:off x="6858000" y="6400800"/>
            <a:ext cx="2198038" cy="369332"/>
          </a:xfrm>
          <a:prstGeom prst="rect">
            <a:avLst/>
          </a:prstGeom>
        </p:spPr>
        <p:txBody>
          <a:bodyPr wrap="none">
            <a:spAutoFit/>
          </a:bodyPr>
          <a:lstStyle/>
          <a:p>
            <a:r>
              <a:rPr lang="en-US" dirty="0">
                <a:solidFill>
                  <a:schemeClr val="bg1"/>
                </a:solidFill>
                <a:latin typeface="Futura Lt" pitchFamily="34" charset="0"/>
              </a:rPr>
              <a:t>By: Robert Calhoun</a:t>
            </a:r>
          </a:p>
        </p:txBody>
      </p:sp>
    </p:spTree>
    <p:extLst>
      <p:ext uri="{BB962C8B-B14F-4D97-AF65-F5344CB8AC3E}">
        <p14:creationId xmlns:p14="http://schemas.microsoft.com/office/powerpoint/2010/main" val="3556101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781800" y="6324600"/>
            <a:ext cx="2198038" cy="369332"/>
          </a:xfrm>
          <a:prstGeom prst="rect">
            <a:avLst/>
          </a:prstGeom>
        </p:spPr>
        <p:txBody>
          <a:bodyPr wrap="none">
            <a:spAutoFit/>
          </a:bodyPr>
          <a:lstStyle/>
          <a:p>
            <a:r>
              <a:rPr lang="en-US" dirty="0">
                <a:solidFill>
                  <a:schemeClr val="bg1"/>
                </a:solidFill>
                <a:latin typeface="Futura Lt" pitchFamily="34" charset="0"/>
              </a:rPr>
              <a:t>By: Robert Calhoun</a:t>
            </a:r>
          </a:p>
        </p:txBody>
      </p:sp>
    </p:spTree>
    <p:extLst>
      <p:ext uri="{BB962C8B-B14F-4D97-AF65-F5344CB8AC3E}">
        <p14:creationId xmlns:p14="http://schemas.microsoft.com/office/powerpoint/2010/main" val="3609408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Ma Lourdes\Pictures\top phil production.png"/>
          <p:cNvPicPr>
            <a:picLocks noChangeAspect="1" noChangeArrowheads="1"/>
          </p:cNvPicPr>
          <p:nvPr/>
        </p:nvPicPr>
        <p:blipFill>
          <a:blip r:embed="rId2" cstate="print"/>
          <a:srcRect/>
          <a:stretch>
            <a:fillRect/>
          </a:stretch>
        </p:blipFill>
        <p:spPr bwMode="auto">
          <a:xfrm>
            <a:off x="0" y="0"/>
            <a:ext cx="9144000" cy="6400800"/>
          </a:xfrm>
          <a:prstGeom prst="rect">
            <a:avLst/>
          </a:prstGeom>
          <a:noFill/>
        </p:spPr>
      </p:pic>
      <p:sp>
        <p:nvSpPr>
          <p:cNvPr id="5" name="TextBox 4"/>
          <p:cNvSpPr txBox="1"/>
          <p:nvPr/>
        </p:nvSpPr>
        <p:spPr>
          <a:xfrm>
            <a:off x="1371600" y="6324600"/>
            <a:ext cx="5562600" cy="369332"/>
          </a:xfrm>
          <a:prstGeom prst="rect">
            <a:avLst/>
          </a:prstGeom>
          <a:noFill/>
        </p:spPr>
        <p:txBody>
          <a:bodyPr wrap="square" rtlCol="0">
            <a:spAutoFit/>
          </a:bodyPr>
          <a:lstStyle/>
          <a:p>
            <a:r>
              <a:rPr lang="en-US" dirty="0" smtClean="0"/>
              <a:t>http://faostat.fao.org/site/339/default.aspx</a:t>
            </a:r>
            <a:endParaRPr lang="en-US" dirty="0"/>
          </a:p>
        </p:txBody>
      </p:sp>
      <p:sp>
        <p:nvSpPr>
          <p:cNvPr id="6" name="TextBox 5"/>
          <p:cNvSpPr txBox="1"/>
          <p:nvPr/>
        </p:nvSpPr>
        <p:spPr>
          <a:xfrm>
            <a:off x="7874431" y="6426200"/>
            <a:ext cx="1269569" cy="369332"/>
          </a:xfrm>
          <a:prstGeom prst="rect">
            <a:avLst/>
          </a:prstGeom>
          <a:noFill/>
        </p:spPr>
        <p:txBody>
          <a:bodyPr wrap="square" rtlCol="0">
            <a:spAutoFit/>
          </a:bodyPr>
          <a:lstStyle/>
          <a:p>
            <a:r>
              <a:rPr lang="en-US" dirty="0" smtClean="0"/>
              <a:t>By: </a:t>
            </a:r>
            <a:r>
              <a:rPr lang="en-US" dirty="0" err="1" smtClean="0"/>
              <a:t>Malou</a:t>
            </a:r>
            <a:endParaRPr lang="en-US" dirty="0"/>
          </a:p>
        </p:txBody>
      </p:sp>
    </p:spTree>
    <p:extLst>
      <p:ext uri="{BB962C8B-B14F-4D97-AF65-F5344CB8AC3E}">
        <p14:creationId xmlns:p14="http://schemas.microsoft.com/office/powerpoint/2010/main" val="3273461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52398"/>
            <a:ext cx="5449438" cy="39694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378200"/>
            <a:ext cx="5107676" cy="3492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600" y="1524000"/>
            <a:ext cx="5054600" cy="3453559"/>
          </a:xfrm>
          <a:prstGeom prst="rect">
            <a:avLst/>
          </a:prstGeom>
        </p:spPr>
      </p:pic>
      <p:sp>
        <p:nvSpPr>
          <p:cNvPr id="9" name="Rectangle 8"/>
          <p:cNvSpPr/>
          <p:nvPr/>
        </p:nvSpPr>
        <p:spPr>
          <a:xfrm>
            <a:off x="7162800" y="6096000"/>
            <a:ext cx="1774845" cy="369332"/>
          </a:xfrm>
          <a:prstGeom prst="rect">
            <a:avLst/>
          </a:prstGeom>
        </p:spPr>
        <p:txBody>
          <a:bodyPr wrap="none">
            <a:spAutoFit/>
          </a:bodyPr>
          <a:lstStyle/>
          <a:p>
            <a:r>
              <a:rPr lang="en-US" dirty="0">
                <a:latin typeface="Futura Lt" pitchFamily="34" charset="0"/>
              </a:rPr>
              <a:t>By: </a:t>
            </a:r>
            <a:r>
              <a:rPr lang="en-US" dirty="0" smtClean="0">
                <a:latin typeface="Futura Lt" pitchFamily="34" charset="0"/>
              </a:rPr>
              <a:t>Jared Crain</a:t>
            </a:r>
            <a:endParaRPr lang="en-US" dirty="0">
              <a:latin typeface="Futura Lt" pitchFamily="34" charset="0"/>
            </a:endParaRPr>
          </a:p>
        </p:txBody>
      </p:sp>
    </p:spTree>
    <p:extLst>
      <p:ext uri="{BB962C8B-B14F-4D97-AF65-F5344CB8AC3E}">
        <p14:creationId xmlns:p14="http://schemas.microsoft.com/office/powerpoint/2010/main" val="1579689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813"/>
            <a:ext cx="9686925"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6571" y="4713514"/>
            <a:ext cx="838200" cy="381000"/>
          </a:xfrm>
          <a:prstGeom prst="rect">
            <a:avLst/>
          </a:prstGeom>
          <a:solidFill>
            <a:schemeClr val="bg1">
              <a:lumMod val="65000"/>
            </a:schemeClr>
          </a:solidFill>
        </p:spPr>
        <p:txBody>
          <a:bodyPr wrap="square" rtlCol="0">
            <a:spAutoFit/>
          </a:bodyPr>
          <a:lstStyle/>
          <a:p>
            <a:endParaRPr lang="en-US" dirty="0"/>
          </a:p>
        </p:txBody>
      </p:sp>
      <p:sp>
        <p:nvSpPr>
          <p:cNvPr id="6" name="TextBox 5"/>
          <p:cNvSpPr txBox="1"/>
          <p:nvPr/>
        </p:nvSpPr>
        <p:spPr>
          <a:xfrm>
            <a:off x="304800" y="5181600"/>
            <a:ext cx="838200" cy="381000"/>
          </a:xfrm>
          <a:prstGeom prst="rect">
            <a:avLst/>
          </a:prstGeom>
          <a:solidFill>
            <a:srgbClr val="DEDE3A"/>
          </a:solidFill>
        </p:spPr>
        <p:txBody>
          <a:bodyPr wrap="square" rtlCol="0">
            <a:spAutoFit/>
          </a:bodyPr>
          <a:lstStyle/>
          <a:p>
            <a:endParaRPr lang="en-US" dirty="0"/>
          </a:p>
        </p:txBody>
      </p:sp>
      <p:sp>
        <p:nvSpPr>
          <p:cNvPr id="7" name="TextBox 6"/>
          <p:cNvSpPr txBox="1"/>
          <p:nvPr/>
        </p:nvSpPr>
        <p:spPr>
          <a:xfrm>
            <a:off x="304800" y="5638800"/>
            <a:ext cx="838200" cy="381000"/>
          </a:xfrm>
          <a:prstGeom prst="rect">
            <a:avLst/>
          </a:prstGeom>
          <a:solidFill>
            <a:srgbClr val="5C340C"/>
          </a:solidFill>
        </p:spPr>
        <p:txBody>
          <a:bodyPr wrap="square" rtlCol="0">
            <a:spAutoFit/>
          </a:bodyPr>
          <a:lstStyle/>
          <a:p>
            <a:endParaRPr lang="en-US" dirty="0"/>
          </a:p>
        </p:txBody>
      </p:sp>
      <p:sp>
        <p:nvSpPr>
          <p:cNvPr id="8" name="TextBox 7"/>
          <p:cNvSpPr txBox="1"/>
          <p:nvPr/>
        </p:nvSpPr>
        <p:spPr>
          <a:xfrm>
            <a:off x="304800" y="6172200"/>
            <a:ext cx="838200" cy="381000"/>
          </a:xfrm>
          <a:prstGeom prst="rect">
            <a:avLst/>
          </a:prstGeom>
          <a:solidFill>
            <a:srgbClr val="336600"/>
          </a:solidFill>
        </p:spPr>
        <p:txBody>
          <a:bodyPr wrap="square" rtlCol="0">
            <a:spAutoFit/>
          </a:bodyPr>
          <a:lstStyle/>
          <a:p>
            <a:endParaRPr lang="en-US" dirty="0"/>
          </a:p>
        </p:txBody>
      </p:sp>
      <p:sp>
        <p:nvSpPr>
          <p:cNvPr id="5" name="TextBox 4"/>
          <p:cNvSpPr txBox="1"/>
          <p:nvPr/>
        </p:nvSpPr>
        <p:spPr>
          <a:xfrm>
            <a:off x="1219200" y="4724400"/>
            <a:ext cx="2057400" cy="369332"/>
          </a:xfrm>
          <a:prstGeom prst="rect">
            <a:avLst/>
          </a:prstGeom>
          <a:noFill/>
        </p:spPr>
        <p:txBody>
          <a:bodyPr wrap="square" rtlCol="0">
            <a:spAutoFit/>
          </a:bodyPr>
          <a:lstStyle/>
          <a:p>
            <a:r>
              <a:rPr lang="en-US" dirty="0" smtClean="0"/>
              <a:t>Himalayas</a:t>
            </a:r>
            <a:endParaRPr lang="en-US" dirty="0"/>
          </a:p>
        </p:txBody>
      </p:sp>
      <p:sp>
        <p:nvSpPr>
          <p:cNvPr id="11" name="TextBox 10"/>
          <p:cNvSpPr txBox="1"/>
          <p:nvPr/>
        </p:nvSpPr>
        <p:spPr>
          <a:xfrm>
            <a:off x="1219200" y="5193268"/>
            <a:ext cx="2057400" cy="369332"/>
          </a:xfrm>
          <a:prstGeom prst="rect">
            <a:avLst/>
          </a:prstGeom>
          <a:noFill/>
        </p:spPr>
        <p:txBody>
          <a:bodyPr wrap="square" rtlCol="0">
            <a:spAutoFit/>
          </a:bodyPr>
          <a:lstStyle/>
          <a:p>
            <a:r>
              <a:rPr lang="en-US" dirty="0" smtClean="0"/>
              <a:t>Mid-hills</a:t>
            </a:r>
            <a:endParaRPr lang="en-US" dirty="0"/>
          </a:p>
        </p:txBody>
      </p:sp>
      <p:sp>
        <p:nvSpPr>
          <p:cNvPr id="12" name="TextBox 11"/>
          <p:cNvSpPr txBox="1"/>
          <p:nvPr/>
        </p:nvSpPr>
        <p:spPr>
          <a:xfrm>
            <a:off x="1219200" y="5650468"/>
            <a:ext cx="2057400" cy="369332"/>
          </a:xfrm>
          <a:prstGeom prst="rect">
            <a:avLst/>
          </a:prstGeom>
          <a:noFill/>
        </p:spPr>
        <p:txBody>
          <a:bodyPr wrap="square" rtlCol="0">
            <a:spAutoFit/>
          </a:bodyPr>
          <a:lstStyle/>
          <a:p>
            <a:r>
              <a:rPr lang="en-US" dirty="0" smtClean="0"/>
              <a:t>Low-hills</a:t>
            </a:r>
            <a:endParaRPr lang="en-US" dirty="0"/>
          </a:p>
        </p:txBody>
      </p:sp>
      <p:sp>
        <p:nvSpPr>
          <p:cNvPr id="13" name="TextBox 12"/>
          <p:cNvSpPr txBox="1"/>
          <p:nvPr/>
        </p:nvSpPr>
        <p:spPr>
          <a:xfrm>
            <a:off x="1219200" y="6107668"/>
            <a:ext cx="2057400" cy="369332"/>
          </a:xfrm>
          <a:prstGeom prst="rect">
            <a:avLst/>
          </a:prstGeom>
          <a:noFill/>
        </p:spPr>
        <p:txBody>
          <a:bodyPr wrap="square" rtlCol="0">
            <a:spAutoFit/>
          </a:bodyPr>
          <a:lstStyle/>
          <a:p>
            <a:r>
              <a:rPr lang="en-US" dirty="0" smtClean="0"/>
              <a:t>Plains</a:t>
            </a:r>
            <a:endParaRPr lang="en-US" dirty="0"/>
          </a:p>
        </p:txBody>
      </p:sp>
      <p:sp>
        <p:nvSpPr>
          <p:cNvPr id="14" name="Rectangle 13"/>
          <p:cNvSpPr/>
          <p:nvPr/>
        </p:nvSpPr>
        <p:spPr>
          <a:xfrm>
            <a:off x="3276600" y="6324600"/>
            <a:ext cx="2351926" cy="369332"/>
          </a:xfrm>
          <a:prstGeom prst="rect">
            <a:avLst/>
          </a:prstGeom>
        </p:spPr>
        <p:txBody>
          <a:bodyPr wrap="none">
            <a:spAutoFit/>
          </a:bodyPr>
          <a:lstStyle/>
          <a:p>
            <a:r>
              <a:rPr lang="en-US" dirty="0" smtClean="0">
                <a:latin typeface="Futura Lt" pitchFamily="34" charset="0"/>
              </a:rPr>
              <a:t>By: Sulu and </a:t>
            </a:r>
            <a:r>
              <a:rPr lang="en-US" dirty="0" err="1" smtClean="0">
                <a:latin typeface="Futura Lt" pitchFamily="34" charset="0"/>
              </a:rPr>
              <a:t>Kundan</a:t>
            </a:r>
            <a:endParaRPr lang="en-US" dirty="0">
              <a:latin typeface="Futura Lt" pitchFamily="34" charset="0"/>
            </a:endParaRPr>
          </a:p>
        </p:txBody>
      </p:sp>
    </p:spTree>
    <p:extLst>
      <p:ext uri="{BB962C8B-B14F-4D97-AF65-F5344CB8AC3E}">
        <p14:creationId xmlns:p14="http://schemas.microsoft.com/office/powerpoint/2010/main" val="40169959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3471" y="53588"/>
            <a:ext cx="8757058" cy="67661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6324600"/>
            <a:ext cx="2351926" cy="369332"/>
          </a:xfrm>
          <a:prstGeom prst="rect">
            <a:avLst/>
          </a:prstGeom>
        </p:spPr>
        <p:txBody>
          <a:bodyPr wrap="none">
            <a:spAutoFit/>
          </a:bodyPr>
          <a:lstStyle/>
          <a:p>
            <a:r>
              <a:rPr lang="en-US" dirty="0" smtClean="0">
                <a:solidFill>
                  <a:schemeClr val="bg1"/>
                </a:solidFill>
                <a:latin typeface="Futura Lt" pitchFamily="34" charset="0"/>
              </a:rPr>
              <a:t>By: Sulu and </a:t>
            </a:r>
            <a:r>
              <a:rPr lang="en-US" dirty="0" err="1" smtClean="0">
                <a:solidFill>
                  <a:schemeClr val="bg1"/>
                </a:solidFill>
                <a:latin typeface="Futura Lt" pitchFamily="34" charset="0"/>
              </a:rPr>
              <a:t>Kundan</a:t>
            </a:r>
            <a:endParaRPr lang="en-US" dirty="0">
              <a:solidFill>
                <a:schemeClr val="bg1"/>
              </a:solidFill>
              <a:latin typeface="Futura Lt" pitchFamily="34" charset="0"/>
            </a:endParaRPr>
          </a:p>
        </p:txBody>
      </p:sp>
    </p:spTree>
    <p:extLst>
      <p:ext uri="{BB962C8B-B14F-4D97-AF65-F5344CB8AC3E}">
        <p14:creationId xmlns:p14="http://schemas.microsoft.com/office/powerpoint/2010/main" val="19777968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3471" y="53588"/>
            <a:ext cx="8757057" cy="67661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6324600"/>
            <a:ext cx="2351926" cy="369332"/>
          </a:xfrm>
          <a:prstGeom prst="rect">
            <a:avLst/>
          </a:prstGeom>
        </p:spPr>
        <p:txBody>
          <a:bodyPr wrap="none">
            <a:spAutoFit/>
          </a:bodyPr>
          <a:lstStyle/>
          <a:p>
            <a:r>
              <a:rPr lang="en-US" dirty="0" smtClean="0">
                <a:latin typeface="Futura Lt" pitchFamily="34" charset="0"/>
              </a:rPr>
              <a:t>By: Sulu and </a:t>
            </a:r>
            <a:r>
              <a:rPr lang="en-US" dirty="0" err="1" smtClean="0">
                <a:latin typeface="Futura Lt" pitchFamily="34" charset="0"/>
              </a:rPr>
              <a:t>Kundan</a:t>
            </a:r>
            <a:endParaRPr lang="en-US" dirty="0">
              <a:latin typeface="Futura Lt" pitchFamily="34" charset="0"/>
            </a:endParaRPr>
          </a:p>
        </p:txBody>
      </p:sp>
    </p:spTree>
    <p:extLst>
      <p:ext uri="{BB962C8B-B14F-4D97-AF65-F5344CB8AC3E}">
        <p14:creationId xmlns:p14="http://schemas.microsoft.com/office/powerpoint/2010/main" val="2098283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lochana\Desktop\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6" y="-124194"/>
            <a:ext cx="9165245" cy="708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515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38138"/>
            <a:ext cx="8229600" cy="881062"/>
          </a:xfrm>
        </p:spPr>
        <p:txBody>
          <a:bodyPr/>
          <a:lstStyle/>
          <a:p>
            <a:endParaRPr lang="en-US" smtClean="0"/>
          </a:p>
        </p:txBody>
      </p:sp>
      <p:pic>
        <p:nvPicPr>
          <p:cNvPr id="8195" name="Picture 2" descr="C:\Users\Bayar\Desktop\طبيعة الكوردستان.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6" name="Rectangle 2"/>
          <p:cNvSpPr>
            <a:spLocks noChangeArrowheads="1"/>
          </p:cNvSpPr>
          <p:nvPr/>
        </p:nvSpPr>
        <p:spPr bwMode="auto">
          <a:xfrm>
            <a:off x="1117600" y="457201"/>
            <a:ext cx="6299200" cy="1200329"/>
          </a:xfrm>
          <a:prstGeom prst="rect">
            <a:avLst/>
          </a:prstGeom>
          <a:noFill/>
          <a:ln w="9525">
            <a:noFill/>
            <a:miter lim="800000"/>
            <a:headEnd/>
            <a:tailEnd/>
          </a:ln>
        </p:spPr>
        <p:txBody>
          <a:bodyPr>
            <a:spAutoFit/>
          </a:bodyPr>
          <a:lstStyle/>
          <a:p>
            <a:r>
              <a:rPr lang="en-US" sz="3600"/>
              <a:t>Agricultural-Iraqi Kurdistan region</a:t>
            </a:r>
          </a:p>
        </p:txBody>
      </p:sp>
      <p:sp>
        <p:nvSpPr>
          <p:cNvPr id="5" name="Rectangle 4"/>
          <p:cNvSpPr/>
          <p:nvPr/>
        </p:nvSpPr>
        <p:spPr>
          <a:xfrm>
            <a:off x="152400" y="6324600"/>
            <a:ext cx="1954446" cy="369332"/>
          </a:xfrm>
          <a:prstGeom prst="rect">
            <a:avLst/>
          </a:prstGeom>
        </p:spPr>
        <p:txBody>
          <a:bodyPr wrap="none">
            <a:spAutoFit/>
          </a:bodyPr>
          <a:lstStyle/>
          <a:p>
            <a:r>
              <a:rPr lang="en-US" dirty="0" smtClean="0">
                <a:solidFill>
                  <a:schemeClr val="bg1"/>
                </a:solidFill>
                <a:latin typeface="Futura Lt"/>
              </a:rPr>
              <a:t>By: Bayar </a:t>
            </a:r>
            <a:r>
              <a:rPr lang="en-US" dirty="0" err="1" smtClean="0">
                <a:solidFill>
                  <a:schemeClr val="bg1"/>
                </a:solidFill>
                <a:latin typeface="Futura Lt"/>
              </a:rPr>
              <a:t>Amedy</a:t>
            </a:r>
            <a:endParaRPr lang="en-US" dirty="0">
              <a:solidFill>
                <a:schemeClr val="bg1"/>
              </a:solidFill>
              <a:latin typeface="Futura Lt"/>
            </a:endParaRP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38138"/>
            <a:ext cx="8229600" cy="881062"/>
          </a:xfrm>
        </p:spPr>
        <p:txBody>
          <a:bodyPr/>
          <a:lstStyle/>
          <a:p>
            <a:r>
              <a:rPr lang="en-US" smtClean="0"/>
              <a:t>Agricultural-Iraqi Kurdistan region</a:t>
            </a:r>
          </a:p>
        </p:txBody>
      </p:sp>
      <p:sp>
        <p:nvSpPr>
          <p:cNvPr id="7" name="Text Placeholder 6"/>
          <p:cNvSpPr>
            <a:spLocks noGrp="1"/>
          </p:cNvSpPr>
          <p:nvPr>
            <p:ph type="body" idx="1"/>
          </p:nvPr>
        </p:nvSpPr>
        <p:spPr>
          <a:xfrm>
            <a:off x="440267" y="3048000"/>
            <a:ext cx="3793067" cy="3200400"/>
          </a:xfrm>
        </p:spPr>
        <p:txBody>
          <a:bodyPr/>
          <a:lstStyle/>
          <a:p>
            <a:pPr marL="342900" indent="-342900" algn="l">
              <a:buFont typeface="Arial" pitchFamily="34" charset="0"/>
              <a:buChar char="•"/>
              <a:defRPr/>
            </a:pPr>
            <a:r>
              <a:rPr lang="en-US" sz="1600" dirty="0" smtClean="0">
                <a:solidFill>
                  <a:schemeClr val="tx1"/>
                </a:solidFill>
              </a:rPr>
              <a:t>Arable land in Kurdistan: 28% of its total area</a:t>
            </a:r>
          </a:p>
          <a:p>
            <a:pPr marL="342900" indent="-342900" algn="l">
              <a:buFont typeface="Arial" pitchFamily="34" charset="0"/>
              <a:buChar char="•"/>
              <a:defRPr/>
            </a:pPr>
            <a:r>
              <a:rPr lang="en-US" sz="1600" dirty="0" smtClean="0">
                <a:solidFill>
                  <a:schemeClr val="tx1"/>
                </a:solidFill>
              </a:rPr>
              <a:t>Major agricultural crops:</a:t>
            </a:r>
          </a:p>
          <a:p>
            <a:pPr algn="l">
              <a:defRPr/>
            </a:pPr>
            <a:r>
              <a:rPr lang="en-US" sz="1600" dirty="0" smtClean="0">
                <a:solidFill>
                  <a:schemeClr val="tx1"/>
                </a:solidFill>
              </a:rPr>
              <a:t>         - Cereal (wheat, barely and rice).</a:t>
            </a:r>
          </a:p>
          <a:p>
            <a:pPr algn="l">
              <a:defRPr/>
            </a:pPr>
            <a:r>
              <a:rPr lang="en-US" sz="1600" dirty="0">
                <a:solidFill>
                  <a:schemeClr val="tx1"/>
                </a:solidFill>
              </a:rPr>
              <a:t> </a:t>
            </a:r>
            <a:r>
              <a:rPr lang="en-US" sz="1600" dirty="0" smtClean="0">
                <a:solidFill>
                  <a:schemeClr val="tx1"/>
                </a:solidFill>
              </a:rPr>
              <a:t>       - Oil seeds and industrial crops ( sesame,</a:t>
            </a:r>
          </a:p>
          <a:p>
            <a:pPr algn="l">
              <a:defRPr/>
            </a:pPr>
            <a:r>
              <a:rPr lang="en-US" sz="1600" dirty="0">
                <a:solidFill>
                  <a:schemeClr val="tx1"/>
                </a:solidFill>
              </a:rPr>
              <a:t> </a:t>
            </a:r>
            <a:r>
              <a:rPr lang="en-US" sz="1600" dirty="0" smtClean="0">
                <a:solidFill>
                  <a:schemeClr val="tx1"/>
                </a:solidFill>
              </a:rPr>
              <a:t>           sunflower </a:t>
            </a:r>
            <a:r>
              <a:rPr lang="en-US" sz="1600" dirty="0">
                <a:solidFill>
                  <a:schemeClr val="tx1"/>
                </a:solidFill>
              </a:rPr>
              <a:t>and </a:t>
            </a:r>
            <a:r>
              <a:rPr lang="en-US" sz="1600" dirty="0" smtClean="0">
                <a:solidFill>
                  <a:schemeClr val="tx1"/>
                </a:solidFill>
              </a:rPr>
              <a:t>cotton).</a:t>
            </a:r>
            <a:endParaRPr lang="en-US" sz="1600" dirty="0">
              <a:solidFill>
                <a:schemeClr val="tx1"/>
              </a:solidFill>
            </a:endParaRPr>
          </a:p>
          <a:p>
            <a:pPr algn="l">
              <a:defRPr/>
            </a:pPr>
            <a:r>
              <a:rPr lang="en-US" sz="1600" dirty="0">
                <a:solidFill>
                  <a:schemeClr val="tx1"/>
                </a:solidFill>
              </a:rPr>
              <a:t> </a:t>
            </a:r>
            <a:r>
              <a:rPr lang="en-US" sz="1600" dirty="0" smtClean="0">
                <a:solidFill>
                  <a:schemeClr val="tx1"/>
                </a:solidFill>
              </a:rPr>
              <a:t>       - Legume ( green beans, lentil).</a:t>
            </a:r>
          </a:p>
          <a:p>
            <a:pPr algn="l">
              <a:defRPr/>
            </a:pPr>
            <a:r>
              <a:rPr lang="en-US" sz="1600" dirty="0" smtClean="0">
                <a:solidFill>
                  <a:schemeClr val="tx1"/>
                </a:solidFill>
              </a:rPr>
              <a:t>        - Vegetable (tomato, watermelon,...).</a:t>
            </a:r>
          </a:p>
          <a:p>
            <a:pPr marL="285750" indent="-285750" algn="l">
              <a:buFont typeface="Arial" pitchFamily="34" charset="0"/>
              <a:buChar char="•"/>
              <a:defRPr/>
            </a:pPr>
            <a:r>
              <a:rPr lang="en-US" sz="1600" dirty="0" smtClean="0">
                <a:solidFill>
                  <a:schemeClr val="tx1"/>
                </a:solidFill>
              </a:rPr>
              <a:t>Tillage: conventional and zero till.</a:t>
            </a:r>
            <a:endParaRPr lang="en-US" sz="1600" dirty="0">
              <a:solidFill>
                <a:schemeClr val="tx1"/>
              </a:solidFill>
            </a:endParaRPr>
          </a:p>
          <a:p>
            <a:pPr algn="l">
              <a:defRPr/>
            </a:pPr>
            <a:endParaRPr lang="en-US" sz="1600" dirty="0">
              <a:solidFill>
                <a:schemeClr val="tx1"/>
              </a:solidFill>
            </a:endParaRPr>
          </a:p>
        </p:txBody>
      </p:sp>
      <p:pic>
        <p:nvPicPr>
          <p:cNvPr id="9220" name="Content Placeholder 4"/>
          <p:cNvPicPr>
            <a:picLocks noGrp="1" noChangeAspect="1"/>
          </p:cNvPicPr>
          <p:nvPr>
            <p:ph sz="half" idx="2"/>
          </p:nvPr>
        </p:nvPicPr>
        <p:blipFill>
          <a:blip r:embed="rId3" cstate="print"/>
          <a:srcRect/>
          <a:stretch>
            <a:fillRect/>
          </a:stretch>
        </p:blipFill>
        <p:spPr>
          <a:xfrm>
            <a:off x="4775200" y="1371600"/>
            <a:ext cx="3928533" cy="2895600"/>
          </a:xfrm>
        </p:spPr>
      </p:pic>
      <p:sp>
        <p:nvSpPr>
          <p:cNvPr id="8" name="Text Placeholder 7"/>
          <p:cNvSpPr>
            <a:spLocks noGrp="1"/>
          </p:cNvSpPr>
          <p:nvPr>
            <p:ph type="body" sz="quarter" idx="3"/>
          </p:nvPr>
        </p:nvSpPr>
        <p:spPr>
          <a:xfrm>
            <a:off x="440267" y="1524000"/>
            <a:ext cx="3725333" cy="1524000"/>
          </a:xfrm>
        </p:spPr>
        <p:txBody>
          <a:bodyPr/>
          <a:lstStyle/>
          <a:p>
            <a:pPr marL="285750" indent="-285750" algn="l">
              <a:buFont typeface="Arial" pitchFamily="34" charset="0"/>
              <a:buChar char="•"/>
              <a:defRPr/>
            </a:pPr>
            <a:r>
              <a:rPr lang="en-US" sz="1800" dirty="0" smtClean="0">
                <a:solidFill>
                  <a:schemeClr val="tx1"/>
                </a:solidFill>
              </a:rPr>
              <a:t>Agricultural role in Kurdistan region goes beyond food production; it’s the second-largest sector in the Kurdistan economy</a:t>
            </a:r>
            <a:r>
              <a:rPr lang="en-US" dirty="0" smtClean="0"/>
              <a:t>.</a:t>
            </a:r>
          </a:p>
        </p:txBody>
      </p:sp>
      <p:pic>
        <p:nvPicPr>
          <p:cNvPr id="9222" name="Content Placeholder 9"/>
          <p:cNvPicPr>
            <a:picLocks noGrp="1" noChangeAspect="1"/>
          </p:cNvPicPr>
          <p:nvPr>
            <p:ph sz="quarter" idx="4"/>
          </p:nvPr>
        </p:nvPicPr>
        <p:blipFill>
          <a:blip r:embed="rId4" cstate="print"/>
          <a:stretch>
            <a:fillRect/>
          </a:stretch>
        </p:blipFill>
        <p:spPr>
          <a:xfrm>
            <a:off x="4645025" y="2639405"/>
            <a:ext cx="4041775" cy="3022228"/>
          </a:xfrm>
        </p:spPr>
      </p:pic>
      <p:sp>
        <p:nvSpPr>
          <p:cNvPr id="9" name="Rectangle 8"/>
          <p:cNvSpPr/>
          <p:nvPr/>
        </p:nvSpPr>
        <p:spPr>
          <a:xfrm>
            <a:off x="228600" y="6324600"/>
            <a:ext cx="1954446" cy="369332"/>
          </a:xfrm>
          <a:prstGeom prst="rect">
            <a:avLst/>
          </a:prstGeom>
        </p:spPr>
        <p:txBody>
          <a:bodyPr wrap="none">
            <a:spAutoFit/>
          </a:bodyPr>
          <a:lstStyle/>
          <a:p>
            <a:r>
              <a:rPr lang="en-US" dirty="0" smtClean="0">
                <a:latin typeface="Futura Lt"/>
              </a:rPr>
              <a:t>By: Bayar </a:t>
            </a:r>
            <a:r>
              <a:rPr lang="en-US" dirty="0" err="1" smtClean="0">
                <a:latin typeface="Futura Lt"/>
              </a:rPr>
              <a:t>Amedy</a:t>
            </a:r>
            <a:endParaRPr lang="en-US" dirty="0">
              <a:latin typeface="Futura 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a:xfrm>
            <a:off x="457200" y="338138"/>
            <a:ext cx="8229600" cy="881062"/>
          </a:xfrm>
        </p:spPr>
        <p:txBody>
          <a:bodyPr/>
          <a:lstStyle/>
          <a:p>
            <a:r>
              <a:rPr lang="en-US" sz="3600" smtClean="0"/>
              <a:t>Agricultural problems in Kurdistan and Iraq</a:t>
            </a:r>
          </a:p>
        </p:txBody>
      </p:sp>
      <p:sp>
        <p:nvSpPr>
          <p:cNvPr id="10243" name="Content Placeholder 9"/>
          <p:cNvSpPr>
            <a:spLocks noGrp="1"/>
          </p:cNvSpPr>
          <p:nvPr>
            <p:ph sz="half" idx="1"/>
          </p:nvPr>
        </p:nvSpPr>
        <p:spPr>
          <a:xfrm>
            <a:off x="508000" y="3429000"/>
            <a:ext cx="2709333" cy="990600"/>
          </a:xfrm>
          <a:prstGeom prst="rect">
            <a:avLst/>
          </a:prstGeom>
        </p:spPr>
        <p:txBody>
          <a:bodyPr/>
          <a:lstStyle/>
          <a:p>
            <a:pPr>
              <a:buFont typeface="Arial" charset="0"/>
              <a:buChar char="•"/>
            </a:pPr>
            <a:r>
              <a:rPr lang="en-US" sz="1800" smtClean="0">
                <a:solidFill>
                  <a:schemeClr val="tx1"/>
                </a:solidFill>
              </a:rPr>
              <a:t>Iraq (south): Soil salinity problem.</a:t>
            </a:r>
          </a:p>
        </p:txBody>
      </p:sp>
      <p:sp>
        <p:nvSpPr>
          <p:cNvPr id="10244" name="Content Placeholder 10"/>
          <p:cNvSpPr>
            <a:spLocks noGrp="1"/>
          </p:cNvSpPr>
          <p:nvPr>
            <p:ph sz="half" idx="2"/>
          </p:nvPr>
        </p:nvSpPr>
        <p:spPr>
          <a:xfrm>
            <a:off x="515056" y="1752600"/>
            <a:ext cx="3386667" cy="876300"/>
          </a:xfrm>
          <a:prstGeom prst="rect">
            <a:avLst/>
          </a:prstGeom>
        </p:spPr>
        <p:txBody>
          <a:bodyPr/>
          <a:lstStyle/>
          <a:p>
            <a:pPr>
              <a:buFont typeface="Arial" charset="0"/>
              <a:buChar char="•"/>
            </a:pPr>
            <a:r>
              <a:rPr lang="en-US" sz="1800" smtClean="0">
                <a:solidFill>
                  <a:schemeClr val="tx1"/>
                </a:solidFill>
              </a:rPr>
              <a:t>Kurdistan: swelling and shrinking of soil.</a:t>
            </a:r>
          </a:p>
          <a:p>
            <a:pPr>
              <a:buFont typeface="Arial" charset="0"/>
              <a:buChar char="•"/>
            </a:pPr>
            <a:endParaRPr lang="en-US" sz="1800" smtClean="0">
              <a:solidFill>
                <a:schemeClr val="tx1"/>
              </a:solidFill>
            </a:endParaRPr>
          </a:p>
        </p:txBody>
      </p:sp>
      <p:pic>
        <p:nvPicPr>
          <p:cNvPr id="10245" name="Picture 2" descr="C:\Users\Bayar\Desktop\4696072.jpg"/>
          <p:cNvPicPr>
            <a:picLocks noChangeAspect="1" noChangeArrowheads="1"/>
          </p:cNvPicPr>
          <p:nvPr/>
        </p:nvPicPr>
        <p:blipFill>
          <a:blip r:embed="rId3" cstate="print"/>
          <a:srcRect/>
          <a:stretch>
            <a:fillRect/>
          </a:stretch>
        </p:blipFill>
        <p:spPr bwMode="auto">
          <a:xfrm>
            <a:off x="4030133" y="1295400"/>
            <a:ext cx="3860800" cy="2362200"/>
          </a:xfrm>
          <a:prstGeom prst="rect">
            <a:avLst/>
          </a:prstGeom>
          <a:noFill/>
          <a:ln w="9525">
            <a:noFill/>
            <a:miter lim="800000"/>
            <a:headEnd/>
            <a:tailEnd/>
          </a:ln>
        </p:spPr>
      </p:pic>
      <p:pic>
        <p:nvPicPr>
          <p:cNvPr id="10246" name="Picture 3" descr="C:\Users\Bayar\Desktop\salinity -iraq_arz-1.jpg"/>
          <p:cNvPicPr>
            <a:picLocks noChangeAspect="1" noChangeArrowheads="1"/>
          </p:cNvPicPr>
          <p:nvPr/>
        </p:nvPicPr>
        <p:blipFill>
          <a:blip r:embed="rId4" cstate="print"/>
          <a:srcRect/>
          <a:stretch>
            <a:fillRect/>
          </a:stretch>
        </p:blipFill>
        <p:spPr bwMode="auto">
          <a:xfrm>
            <a:off x="5723467" y="4054475"/>
            <a:ext cx="3251200" cy="2743200"/>
          </a:xfrm>
          <a:prstGeom prst="rect">
            <a:avLst/>
          </a:prstGeom>
          <a:noFill/>
          <a:ln w="9525">
            <a:noFill/>
            <a:miter lim="800000"/>
            <a:headEnd/>
            <a:tailEnd/>
          </a:ln>
        </p:spPr>
      </p:pic>
      <p:pic>
        <p:nvPicPr>
          <p:cNvPr id="10247" name="Picture 6" descr="C:\Users\Bayar\Desktop\cms-image-000068964.jpg"/>
          <p:cNvPicPr>
            <a:picLocks noChangeAspect="1" noChangeArrowheads="1"/>
          </p:cNvPicPr>
          <p:nvPr/>
        </p:nvPicPr>
        <p:blipFill>
          <a:blip r:embed="rId5" cstate="print"/>
          <a:srcRect/>
          <a:stretch>
            <a:fillRect/>
          </a:stretch>
        </p:blipFill>
        <p:spPr bwMode="auto">
          <a:xfrm>
            <a:off x="2133601" y="4070351"/>
            <a:ext cx="3570111" cy="2727325"/>
          </a:xfrm>
          <a:prstGeom prst="rect">
            <a:avLst/>
          </a:prstGeom>
          <a:noFill/>
          <a:ln w="9525">
            <a:noFill/>
            <a:miter lim="800000"/>
            <a:headEnd/>
            <a:tailEnd/>
          </a:ln>
        </p:spPr>
      </p:pic>
      <p:sp>
        <p:nvSpPr>
          <p:cNvPr id="8" name="Rectangle 7"/>
          <p:cNvSpPr/>
          <p:nvPr/>
        </p:nvSpPr>
        <p:spPr>
          <a:xfrm>
            <a:off x="152400" y="6324600"/>
            <a:ext cx="1954446" cy="369332"/>
          </a:xfrm>
          <a:prstGeom prst="rect">
            <a:avLst/>
          </a:prstGeom>
        </p:spPr>
        <p:txBody>
          <a:bodyPr wrap="none">
            <a:spAutoFit/>
          </a:bodyPr>
          <a:lstStyle/>
          <a:p>
            <a:r>
              <a:rPr lang="en-US" dirty="0" smtClean="0">
                <a:latin typeface="Futura Lt"/>
              </a:rPr>
              <a:t>By: Bayar </a:t>
            </a:r>
            <a:r>
              <a:rPr lang="en-US" dirty="0" err="1" smtClean="0">
                <a:latin typeface="Futura Lt"/>
              </a:rPr>
              <a:t>Amedy</a:t>
            </a:r>
            <a:endParaRPr lang="en-US" dirty="0">
              <a:latin typeface="Futura 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alphaModFix amt="48000"/>
          </a:blip>
          <a:stretch>
            <a:fillRect/>
          </a:stretch>
        </p:blipFill>
        <p:spPr>
          <a:xfrm>
            <a:off x="0" y="0"/>
            <a:ext cx="9144000" cy="1557220"/>
          </a:xfrm>
          <a:prstGeom prst="rect">
            <a:avLst/>
          </a:prstGeom>
        </p:spPr>
      </p:pic>
      <p:sp>
        <p:nvSpPr>
          <p:cNvPr id="2" name="Title 1"/>
          <p:cNvSpPr>
            <a:spLocks noGrp="1"/>
          </p:cNvSpPr>
          <p:nvPr>
            <p:ph type="title"/>
          </p:nvPr>
        </p:nvSpPr>
        <p:spPr/>
        <p:txBody>
          <a:bodyPr>
            <a:normAutofit/>
          </a:bodyPr>
          <a:lstStyle/>
          <a:p>
            <a:r>
              <a:rPr lang="en-US" dirty="0" smtClean="0"/>
              <a:t>Soils</a:t>
            </a:r>
            <a:endParaRPr lang="en-US" dirty="0"/>
          </a:p>
        </p:txBody>
      </p:sp>
      <p:pic>
        <p:nvPicPr>
          <p:cNvPr id="8" name="Picture 3" descr="C:\Users\romulo\Documents\OSU - MS Course\Friday Meetings\02-18-11 - Cropping Systems Presentation\Brazilian Soils Map.jpg"/>
          <p:cNvPicPr>
            <a:picLocks noChangeAspect="1" noChangeArrowheads="1"/>
          </p:cNvPicPr>
          <p:nvPr/>
        </p:nvPicPr>
        <p:blipFill>
          <a:blip r:embed="rId3" cstate="print"/>
          <a:srcRect/>
          <a:stretch>
            <a:fillRect/>
          </a:stretch>
        </p:blipFill>
        <p:spPr bwMode="auto">
          <a:xfrm>
            <a:off x="1618783" y="1524000"/>
            <a:ext cx="5848817" cy="5334000"/>
          </a:xfrm>
          <a:prstGeom prst="rect">
            <a:avLst/>
          </a:prstGeom>
          <a:noFill/>
        </p:spPr>
      </p:pic>
      <p:pic>
        <p:nvPicPr>
          <p:cNvPr id="3074" name="Picture 2" descr="C:\Users\romulo\Documents\OSU - MS Course\Friday Meetings\02-18-11 - Cropping Systems Presentation\Brazilian Soils Legend.jpg"/>
          <p:cNvPicPr>
            <a:picLocks noChangeAspect="1" noChangeArrowheads="1"/>
          </p:cNvPicPr>
          <p:nvPr/>
        </p:nvPicPr>
        <p:blipFill>
          <a:blip r:embed="rId4" cstate="print"/>
          <a:srcRect/>
          <a:stretch>
            <a:fillRect/>
          </a:stretch>
        </p:blipFill>
        <p:spPr bwMode="auto">
          <a:xfrm>
            <a:off x="0" y="4953001"/>
            <a:ext cx="3775097" cy="1905000"/>
          </a:xfrm>
          <a:prstGeom prst="rect">
            <a:avLst/>
          </a:prstGeom>
          <a:noFill/>
        </p:spPr>
      </p:pic>
      <p:sp>
        <p:nvSpPr>
          <p:cNvPr id="9" name="TextBox 8"/>
          <p:cNvSpPr txBox="1"/>
          <p:nvPr/>
        </p:nvSpPr>
        <p:spPr>
          <a:xfrm>
            <a:off x="7299401" y="6400800"/>
            <a:ext cx="1314144" cy="369332"/>
          </a:xfrm>
          <a:prstGeom prst="rect">
            <a:avLst/>
          </a:prstGeom>
          <a:noFill/>
        </p:spPr>
        <p:txBody>
          <a:bodyPr wrap="none" rtlCol="0">
            <a:spAutoFit/>
          </a:bodyPr>
          <a:lstStyle/>
          <a:p>
            <a:r>
              <a:rPr lang="en-US" dirty="0" smtClean="0"/>
              <a:t>Source: FAO</a:t>
            </a:r>
            <a:endParaRPr lang="en-US" dirty="0"/>
          </a:p>
        </p:txBody>
      </p:sp>
      <p:sp>
        <p:nvSpPr>
          <p:cNvPr id="10" name="Rectangle 9"/>
          <p:cNvSpPr/>
          <p:nvPr/>
        </p:nvSpPr>
        <p:spPr>
          <a:xfrm>
            <a:off x="914400" y="5715000"/>
            <a:ext cx="9906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630458"/>
            <a:ext cx="2057400" cy="1477328"/>
          </a:xfrm>
          <a:prstGeom prst="rect">
            <a:avLst/>
          </a:prstGeom>
          <a:solidFill>
            <a:schemeClr val="bg1"/>
          </a:solidFill>
          <a:ln w="22225">
            <a:solidFill>
              <a:srgbClr val="FF0000"/>
            </a:solidFill>
          </a:ln>
        </p:spPr>
        <p:txBody>
          <a:bodyPr wrap="square" rtlCol="0">
            <a:spAutoFit/>
          </a:bodyPr>
          <a:lstStyle/>
          <a:p>
            <a:r>
              <a:rPr lang="en-US" dirty="0" smtClean="0"/>
              <a:t>38 % </a:t>
            </a:r>
            <a:r>
              <a:rPr lang="en-US" dirty="0" err="1" smtClean="0"/>
              <a:t>Oxisoils</a:t>
            </a:r>
            <a:endParaRPr lang="en-US" dirty="0" smtClean="0"/>
          </a:p>
          <a:p>
            <a:r>
              <a:rPr lang="en-US" dirty="0" smtClean="0"/>
              <a:t>High [Fe3+]</a:t>
            </a:r>
          </a:p>
          <a:p>
            <a:r>
              <a:rPr lang="en-US" dirty="0" smtClean="0"/>
              <a:t>High [Al3+]</a:t>
            </a:r>
          </a:p>
          <a:p>
            <a:r>
              <a:rPr lang="en-US" dirty="0" smtClean="0"/>
              <a:t>Low [Base </a:t>
            </a:r>
            <a:r>
              <a:rPr lang="en-US" dirty="0" err="1" smtClean="0"/>
              <a:t>Cations</a:t>
            </a:r>
            <a:r>
              <a:rPr lang="en-US" dirty="0" smtClean="0"/>
              <a:t>] 	</a:t>
            </a:r>
          </a:p>
          <a:p>
            <a:r>
              <a:rPr lang="en-US" dirty="0" smtClean="0"/>
              <a:t>Very Low P content</a:t>
            </a:r>
            <a:endParaRPr lang="en-US" dirty="0"/>
          </a:p>
        </p:txBody>
      </p:sp>
      <p:cxnSp>
        <p:nvCxnSpPr>
          <p:cNvPr id="12" name="Straight Arrow Connector 11"/>
          <p:cNvCxnSpPr/>
          <p:nvPr/>
        </p:nvCxnSpPr>
        <p:spPr>
          <a:xfrm flipH="1" flipV="1">
            <a:off x="1143000" y="4114800"/>
            <a:ext cx="342900" cy="1600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71" y="2322681"/>
            <a:ext cx="2178417" cy="307777"/>
          </a:xfrm>
          <a:prstGeom prst="rect">
            <a:avLst/>
          </a:prstGeom>
          <a:noFill/>
        </p:spPr>
        <p:txBody>
          <a:bodyPr wrap="none" rtlCol="0">
            <a:spAutoFit/>
          </a:bodyPr>
          <a:lstStyle/>
          <a:p>
            <a:r>
              <a:rPr lang="en-US" sz="1400" dirty="0" smtClean="0"/>
              <a:t>Source: Coelho et al., 2002.</a:t>
            </a:r>
            <a:endParaRPr lang="en-US" dirty="0"/>
          </a:p>
        </p:txBody>
      </p:sp>
      <p:sp>
        <p:nvSpPr>
          <p:cNvPr id="14" name="Rectangle 13"/>
          <p:cNvSpPr/>
          <p:nvPr/>
        </p:nvSpPr>
        <p:spPr>
          <a:xfrm>
            <a:off x="7620000" y="1600200"/>
            <a:ext cx="1377300" cy="369332"/>
          </a:xfrm>
          <a:prstGeom prst="rect">
            <a:avLst/>
          </a:prstGeom>
        </p:spPr>
        <p:txBody>
          <a:bodyPr wrap="none">
            <a:spAutoFit/>
          </a:bodyPr>
          <a:lstStyle/>
          <a:p>
            <a:r>
              <a:rPr lang="en-US" dirty="0" smtClean="0">
                <a:latin typeface="Futura Lt"/>
              </a:rPr>
              <a:t>By: Romulo</a:t>
            </a:r>
            <a:endParaRPr lang="en-US" dirty="0">
              <a:latin typeface="Futura 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Soybeans</a:t>
            </a:r>
            <a:endParaRPr lang="en-US" dirty="0"/>
          </a:p>
        </p:txBody>
      </p:sp>
      <p:pic>
        <p:nvPicPr>
          <p:cNvPr id="23553" name="Picture 1"/>
          <p:cNvPicPr>
            <a:picLocks noChangeAspect="1" noChangeArrowheads="1"/>
          </p:cNvPicPr>
          <p:nvPr/>
        </p:nvPicPr>
        <p:blipFill>
          <a:blip r:embed="rId2" cstate="print"/>
          <a:srcRect/>
          <a:stretch>
            <a:fillRect/>
          </a:stretch>
        </p:blipFill>
        <p:spPr bwMode="auto">
          <a:xfrm>
            <a:off x="228600" y="1524000"/>
            <a:ext cx="8763000" cy="1171575"/>
          </a:xfrm>
          <a:prstGeom prst="rect">
            <a:avLst/>
          </a:prstGeom>
          <a:noFill/>
          <a:ln w="9525">
            <a:noFill/>
            <a:miter lim="800000"/>
            <a:headEnd/>
            <a:tailEnd/>
          </a:ln>
        </p:spPr>
      </p:pic>
      <p:pic>
        <p:nvPicPr>
          <p:cNvPr id="5" name="Picture 2" descr="C:\Users\romulo\Documents\Cargill\Viagens\Área Agrícola.bmp"/>
          <p:cNvPicPr>
            <a:picLocks noChangeAspect="1" noChangeArrowheads="1"/>
          </p:cNvPicPr>
          <p:nvPr/>
        </p:nvPicPr>
        <p:blipFill>
          <a:blip r:embed="rId3" cstate="print"/>
          <a:srcRect/>
          <a:stretch>
            <a:fillRect/>
          </a:stretch>
        </p:blipFill>
        <p:spPr bwMode="auto">
          <a:xfrm>
            <a:off x="76200" y="2971800"/>
            <a:ext cx="3784428" cy="3733800"/>
          </a:xfrm>
          <a:prstGeom prst="rect">
            <a:avLst/>
          </a:prstGeom>
          <a:noFill/>
        </p:spPr>
      </p:pic>
      <p:sp>
        <p:nvSpPr>
          <p:cNvPr id="7" name="TextBox 6"/>
          <p:cNvSpPr txBox="1"/>
          <p:nvPr/>
        </p:nvSpPr>
        <p:spPr>
          <a:xfrm>
            <a:off x="4495800" y="3745468"/>
            <a:ext cx="3352800" cy="369332"/>
          </a:xfrm>
          <a:prstGeom prst="rect">
            <a:avLst/>
          </a:prstGeom>
          <a:noFill/>
        </p:spPr>
        <p:txBody>
          <a:bodyPr wrap="square" rtlCol="0">
            <a:spAutoFit/>
          </a:bodyPr>
          <a:lstStyle/>
          <a:p>
            <a:r>
              <a:rPr lang="en-US" dirty="0" err="1" smtClean="0"/>
              <a:t>Mato</a:t>
            </a:r>
            <a:r>
              <a:rPr lang="en-US" dirty="0" smtClean="0"/>
              <a:t> </a:t>
            </a:r>
            <a:r>
              <a:rPr lang="en-US" dirty="0" err="1" smtClean="0"/>
              <a:t>Grosso</a:t>
            </a:r>
            <a:r>
              <a:rPr lang="en-US" dirty="0" smtClean="0"/>
              <a:t> ~20M tons soybeans</a:t>
            </a:r>
            <a:endParaRPr lang="en-US" dirty="0"/>
          </a:p>
        </p:txBody>
      </p:sp>
      <p:sp>
        <p:nvSpPr>
          <p:cNvPr id="8" name="TextBox 7"/>
          <p:cNvSpPr txBox="1"/>
          <p:nvPr/>
        </p:nvSpPr>
        <p:spPr>
          <a:xfrm>
            <a:off x="4495800" y="4724400"/>
            <a:ext cx="3200400" cy="369332"/>
          </a:xfrm>
          <a:prstGeom prst="rect">
            <a:avLst/>
          </a:prstGeom>
          <a:noFill/>
        </p:spPr>
        <p:txBody>
          <a:bodyPr wrap="square" rtlCol="0">
            <a:spAutoFit/>
          </a:bodyPr>
          <a:lstStyle/>
          <a:p>
            <a:r>
              <a:rPr lang="en-US" dirty="0" smtClean="0"/>
              <a:t>Parana ~14M tons soybeans</a:t>
            </a:r>
            <a:endParaRPr lang="en-US" dirty="0"/>
          </a:p>
        </p:txBody>
      </p:sp>
      <p:sp>
        <p:nvSpPr>
          <p:cNvPr id="9" name="TextBox 8"/>
          <p:cNvSpPr txBox="1"/>
          <p:nvPr/>
        </p:nvSpPr>
        <p:spPr>
          <a:xfrm>
            <a:off x="4572000" y="5334000"/>
            <a:ext cx="4191000" cy="369332"/>
          </a:xfrm>
          <a:prstGeom prst="rect">
            <a:avLst/>
          </a:prstGeom>
          <a:noFill/>
        </p:spPr>
        <p:txBody>
          <a:bodyPr wrap="square" rtlCol="0">
            <a:spAutoFit/>
          </a:bodyPr>
          <a:lstStyle/>
          <a:p>
            <a:r>
              <a:rPr lang="en-US" dirty="0" smtClean="0"/>
              <a:t>Rio Grande do </a:t>
            </a:r>
            <a:r>
              <a:rPr lang="en-US" dirty="0" err="1" smtClean="0"/>
              <a:t>Sul</a:t>
            </a:r>
            <a:r>
              <a:rPr lang="en-US" dirty="0" smtClean="0"/>
              <a:t> ~11M tons soybeans</a:t>
            </a:r>
            <a:endParaRPr lang="en-US" dirty="0"/>
          </a:p>
        </p:txBody>
      </p:sp>
      <p:cxnSp>
        <p:nvCxnSpPr>
          <p:cNvPr id="10" name="Straight Connector 9"/>
          <p:cNvCxnSpPr/>
          <p:nvPr/>
        </p:nvCxnSpPr>
        <p:spPr>
          <a:xfrm>
            <a:off x="4724400" y="5791200"/>
            <a:ext cx="190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5867400"/>
            <a:ext cx="2133600" cy="646331"/>
          </a:xfrm>
          <a:prstGeom prst="rect">
            <a:avLst/>
          </a:prstGeom>
          <a:noFill/>
        </p:spPr>
        <p:txBody>
          <a:bodyPr wrap="square" rtlCol="0">
            <a:spAutoFit/>
          </a:bodyPr>
          <a:lstStyle/>
          <a:p>
            <a:r>
              <a:rPr lang="en-US" dirty="0" smtClean="0"/>
              <a:t>~50-55% of national </a:t>
            </a:r>
          </a:p>
          <a:p>
            <a:r>
              <a:rPr lang="en-US" dirty="0" smtClean="0"/>
              <a:t> soybean production</a:t>
            </a:r>
            <a:endParaRPr lang="en-US" dirty="0"/>
          </a:p>
        </p:txBody>
      </p:sp>
      <p:sp>
        <p:nvSpPr>
          <p:cNvPr id="12" name="Oval 11"/>
          <p:cNvSpPr/>
          <p:nvPr/>
        </p:nvSpPr>
        <p:spPr>
          <a:xfrm>
            <a:off x="1371600" y="4343400"/>
            <a:ext cx="806824" cy="83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05000" y="5562600"/>
            <a:ext cx="655544" cy="500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676400" y="6019800"/>
            <a:ext cx="655544" cy="500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209800" y="3886200"/>
            <a:ext cx="22098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flipV="1">
            <a:off x="2590800" y="4909066"/>
            <a:ext cx="1905000" cy="95833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1"/>
          </p:cNvCxnSpPr>
          <p:nvPr/>
        </p:nvCxnSpPr>
        <p:spPr>
          <a:xfrm flipV="1">
            <a:off x="2362200" y="5518666"/>
            <a:ext cx="2209800" cy="80593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2000" y="5867400"/>
            <a:ext cx="2057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2"/>
          <p:cNvPicPr>
            <a:picLocks noChangeAspect="1" noChangeArrowheads="1"/>
          </p:cNvPicPr>
          <p:nvPr/>
        </p:nvPicPr>
        <p:blipFill>
          <a:blip r:embed="rId4" cstate="print"/>
          <a:srcRect/>
          <a:stretch>
            <a:fillRect/>
          </a:stretch>
        </p:blipFill>
        <p:spPr bwMode="auto">
          <a:xfrm>
            <a:off x="6096000" y="2743200"/>
            <a:ext cx="2876550" cy="600075"/>
          </a:xfrm>
          <a:prstGeom prst="rect">
            <a:avLst/>
          </a:prstGeom>
          <a:noFill/>
          <a:ln w="9525">
            <a:noFill/>
            <a:miter lim="800000"/>
            <a:headEnd/>
            <a:tailEnd/>
          </a:ln>
          <a:effectLst/>
        </p:spPr>
      </p:pic>
      <p:pic>
        <p:nvPicPr>
          <p:cNvPr id="26626" name="Picture 2"/>
          <p:cNvPicPr>
            <a:picLocks noChangeAspect="1" noChangeArrowheads="1"/>
          </p:cNvPicPr>
          <p:nvPr/>
        </p:nvPicPr>
        <p:blipFill>
          <a:blip r:embed="rId5" cstate="print"/>
          <a:srcRect/>
          <a:stretch>
            <a:fillRect/>
          </a:stretch>
        </p:blipFill>
        <p:spPr bwMode="auto">
          <a:xfrm>
            <a:off x="60325" y="0"/>
            <a:ext cx="6111875" cy="4587875"/>
          </a:xfrm>
          <a:prstGeom prst="rect">
            <a:avLst/>
          </a:prstGeom>
          <a:noFill/>
          <a:ln w="9525">
            <a:noFill/>
            <a:miter lim="800000"/>
            <a:headEnd/>
            <a:tailEnd/>
          </a:ln>
          <a:effectLst/>
        </p:spPr>
      </p:pic>
      <p:pic>
        <p:nvPicPr>
          <p:cNvPr id="26629" name="Picture 5"/>
          <p:cNvPicPr>
            <a:picLocks noChangeAspect="1" noChangeArrowheads="1"/>
          </p:cNvPicPr>
          <p:nvPr/>
        </p:nvPicPr>
        <p:blipFill>
          <a:blip r:embed="rId6" cstate="print"/>
          <a:srcRect/>
          <a:stretch>
            <a:fillRect/>
          </a:stretch>
        </p:blipFill>
        <p:spPr bwMode="auto">
          <a:xfrm>
            <a:off x="212725" y="136525"/>
            <a:ext cx="6111875" cy="4587875"/>
          </a:xfrm>
          <a:prstGeom prst="rect">
            <a:avLst/>
          </a:prstGeom>
          <a:noFill/>
          <a:ln w="9525">
            <a:noFill/>
            <a:miter lim="800000"/>
            <a:headEnd/>
            <a:tailEnd/>
          </a:ln>
          <a:effectLst/>
        </p:spPr>
      </p:pic>
      <p:pic>
        <p:nvPicPr>
          <p:cNvPr id="27" name="Picture 7" descr="C:\Users\romulo\Documents\Cargill\Viagens\MT - BR163 (18-23 Fev 2010)\Fotos\4_Sorriso_Leste_Oeste\DSC02831.JPG"/>
          <p:cNvPicPr>
            <a:picLocks noChangeAspect="1" noChangeArrowheads="1"/>
          </p:cNvPicPr>
          <p:nvPr/>
        </p:nvPicPr>
        <p:blipFill>
          <a:blip r:embed="rId7" cstate="print"/>
          <a:srcRect/>
          <a:stretch>
            <a:fillRect/>
          </a:stretch>
        </p:blipFill>
        <p:spPr bwMode="auto">
          <a:xfrm>
            <a:off x="381000" y="304800"/>
            <a:ext cx="6096000" cy="4572000"/>
          </a:xfrm>
          <a:prstGeom prst="rect">
            <a:avLst/>
          </a:prstGeom>
          <a:noFill/>
        </p:spPr>
      </p:pic>
      <p:pic>
        <p:nvPicPr>
          <p:cNvPr id="26630" name="Picture 6"/>
          <p:cNvPicPr>
            <a:picLocks noChangeAspect="1" noChangeArrowheads="1"/>
          </p:cNvPicPr>
          <p:nvPr/>
        </p:nvPicPr>
        <p:blipFill>
          <a:blip r:embed="rId8" cstate="print"/>
          <a:srcRect/>
          <a:stretch>
            <a:fillRect/>
          </a:stretch>
        </p:blipFill>
        <p:spPr bwMode="auto">
          <a:xfrm>
            <a:off x="517525" y="441325"/>
            <a:ext cx="6111875" cy="4587875"/>
          </a:xfrm>
          <a:prstGeom prst="rect">
            <a:avLst/>
          </a:prstGeom>
          <a:noFill/>
          <a:ln w="9525">
            <a:noFill/>
            <a:miter lim="800000"/>
            <a:headEnd/>
            <a:tailEnd/>
          </a:ln>
          <a:effectLst/>
        </p:spPr>
      </p:pic>
      <p:pic>
        <p:nvPicPr>
          <p:cNvPr id="26633" name="Picture 9"/>
          <p:cNvPicPr>
            <a:picLocks noChangeAspect="1" noChangeArrowheads="1"/>
          </p:cNvPicPr>
          <p:nvPr/>
        </p:nvPicPr>
        <p:blipFill>
          <a:blip r:embed="rId9" cstate="print"/>
          <a:srcRect/>
          <a:stretch>
            <a:fillRect/>
          </a:stretch>
        </p:blipFill>
        <p:spPr bwMode="auto">
          <a:xfrm>
            <a:off x="669925" y="593725"/>
            <a:ext cx="6111875" cy="4587875"/>
          </a:xfrm>
          <a:prstGeom prst="rect">
            <a:avLst/>
          </a:prstGeom>
          <a:noFill/>
          <a:ln w="9525">
            <a:noFill/>
            <a:miter lim="800000"/>
            <a:headEnd/>
            <a:tailEnd/>
          </a:ln>
          <a:effectLst/>
        </p:spPr>
      </p:pic>
      <p:pic>
        <p:nvPicPr>
          <p:cNvPr id="26635" name="Picture 11"/>
          <p:cNvPicPr>
            <a:picLocks noChangeAspect="1" noChangeArrowheads="1"/>
          </p:cNvPicPr>
          <p:nvPr/>
        </p:nvPicPr>
        <p:blipFill>
          <a:blip r:embed="rId10" cstate="print"/>
          <a:srcRect/>
          <a:stretch>
            <a:fillRect/>
          </a:stretch>
        </p:blipFill>
        <p:spPr bwMode="auto">
          <a:xfrm>
            <a:off x="822325" y="746125"/>
            <a:ext cx="6111875" cy="4587875"/>
          </a:xfrm>
          <a:prstGeom prst="rect">
            <a:avLst/>
          </a:prstGeom>
          <a:noFill/>
          <a:ln w="9525">
            <a:noFill/>
            <a:miter lim="800000"/>
            <a:headEnd/>
            <a:tailEnd/>
          </a:ln>
          <a:effectLst/>
        </p:spPr>
      </p:pic>
      <p:pic>
        <p:nvPicPr>
          <p:cNvPr id="26637" name="Picture 13"/>
          <p:cNvPicPr>
            <a:picLocks noChangeAspect="1" noChangeArrowheads="1"/>
          </p:cNvPicPr>
          <p:nvPr/>
        </p:nvPicPr>
        <p:blipFill>
          <a:blip r:embed="rId11" cstate="print"/>
          <a:srcRect/>
          <a:stretch>
            <a:fillRect/>
          </a:stretch>
        </p:blipFill>
        <p:spPr bwMode="auto">
          <a:xfrm>
            <a:off x="974725" y="898525"/>
            <a:ext cx="6111875" cy="4587875"/>
          </a:xfrm>
          <a:prstGeom prst="rect">
            <a:avLst/>
          </a:prstGeom>
          <a:noFill/>
          <a:ln w="9525">
            <a:noFill/>
            <a:miter lim="800000"/>
            <a:headEnd/>
            <a:tailEnd/>
          </a:ln>
          <a:effectLst/>
        </p:spPr>
      </p:pic>
      <p:pic>
        <p:nvPicPr>
          <p:cNvPr id="26639" name="Picture 15"/>
          <p:cNvPicPr>
            <a:picLocks noChangeAspect="1" noChangeArrowheads="1"/>
          </p:cNvPicPr>
          <p:nvPr/>
        </p:nvPicPr>
        <p:blipFill>
          <a:blip r:embed="rId12" cstate="print"/>
          <a:srcRect/>
          <a:stretch>
            <a:fillRect/>
          </a:stretch>
        </p:blipFill>
        <p:spPr bwMode="auto">
          <a:xfrm>
            <a:off x="1127125" y="1050925"/>
            <a:ext cx="6111875" cy="4587875"/>
          </a:xfrm>
          <a:prstGeom prst="rect">
            <a:avLst/>
          </a:prstGeom>
          <a:noFill/>
          <a:ln w="9525">
            <a:noFill/>
            <a:miter lim="800000"/>
            <a:headEnd/>
            <a:tailEnd/>
          </a:ln>
          <a:effectLst/>
        </p:spPr>
      </p:pic>
      <p:pic>
        <p:nvPicPr>
          <p:cNvPr id="26641" name="Picture 17"/>
          <p:cNvPicPr>
            <a:picLocks noChangeAspect="1" noChangeArrowheads="1"/>
          </p:cNvPicPr>
          <p:nvPr/>
        </p:nvPicPr>
        <p:blipFill>
          <a:blip r:embed="rId13" cstate="print"/>
          <a:srcRect/>
          <a:stretch>
            <a:fillRect/>
          </a:stretch>
        </p:blipFill>
        <p:spPr bwMode="auto">
          <a:xfrm>
            <a:off x="1295400" y="1219200"/>
            <a:ext cx="6111875" cy="4587875"/>
          </a:xfrm>
          <a:prstGeom prst="rect">
            <a:avLst/>
          </a:prstGeom>
          <a:noFill/>
          <a:ln w="9525">
            <a:noFill/>
            <a:miter lim="800000"/>
            <a:headEnd/>
            <a:tailEnd/>
          </a:ln>
          <a:effectLst/>
        </p:spPr>
      </p:pic>
      <p:pic>
        <p:nvPicPr>
          <p:cNvPr id="26647" name="Picture 23"/>
          <p:cNvPicPr>
            <a:picLocks noChangeAspect="1" noChangeArrowheads="1"/>
          </p:cNvPicPr>
          <p:nvPr/>
        </p:nvPicPr>
        <p:blipFill>
          <a:blip r:embed="rId14" cstate="print"/>
          <a:srcRect/>
          <a:stretch>
            <a:fillRect/>
          </a:stretch>
        </p:blipFill>
        <p:spPr bwMode="auto">
          <a:xfrm>
            <a:off x="1431925" y="1355725"/>
            <a:ext cx="6111875" cy="4587875"/>
          </a:xfrm>
          <a:prstGeom prst="rect">
            <a:avLst/>
          </a:prstGeom>
          <a:noFill/>
          <a:ln w="9525">
            <a:noFill/>
            <a:miter lim="800000"/>
            <a:headEnd/>
            <a:tailEnd/>
          </a:ln>
          <a:effectLst/>
        </p:spPr>
      </p:pic>
      <p:pic>
        <p:nvPicPr>
          <p:cNvPr id="26645" name="Picture 21"/>
          <p:cNvPicPr>
            <a:picLocks noChangeAspect="1" noChangeArrowheads="1"/>
          </p:cNvPicPr>
          <p:nvPr/>
        </p:nvPicPr>
        <p:blipFill>
          <a:blip r:embed="rId15" cstate="print"/>
          <a:srcRect/>
          <a:stretch>
            <a:fillRect/>
          </a:stretch>
        </p:blipFill>
        <p:spPr bwMode="auto">
          <a:xfrm>
            <a:off x="1584325" y="1508125"/>
            <a:ext cx="6111875" cy="4587875"/>
          </a:xfrm>
          <a:prstGeom prst="rect">
            <a:avLst/>
          </a:prstGeom>
          <a:noFill/>
          <a:ln w="9525">
            <a:noFill/>
            <a:miter lim="800000"/>
            <a:headEnd/>
            <a:tailEnd/>
          </a:ln>
          <a:effectLst/>
        </p:spPr>
      </p:pic>
      <p:pic>
        <p:nvPicPr>
          <p:cNvPr id="26649" name="Picture 25"/>
          <p:cNvPicPr>
            <a:picLocks noChangeAspect="1" noChangeArrowheads="1"/>
          </p:cNvPicPr>
          <p:nvPr/>
        </p:nvPicPr>
        <p:blipFill>
          <a:blip r:embed="rId16" cstate="print"/>
          <a:srcRect/>
          <a:stretch>
            <a:fillRect/>
          </a:stretch>
        </p:blipFill>
        <p:spPr bwMode="auto">
          <a:xfrm>
            <a:off x="1736725" y="1660525"/>
            <a:ext cx="6111875" cy="4587875"/>
          </a:xfrm>
          <a:prstGeom prst="rect">
            <a:avLst/>
          </a:prstGeom>
          <a:noFill/>
          <a:ln w="9525">
            <a:noFill/>
            <a:miter lim="800000"/>
            <a:headEnd/>
            <a:tailEnd/>
          </a:ln>
          <a:effectLst/>
        </p:spPr>
      </p:pic>
      <p:sp>
        <p:nvSpPr>
          <p:cNvPr id="30" name="Rectangle 29"/>
          <p:cNvSpPr/>
          <p:nvPr/>
        </p:nvSpPr>
        <p:spPr>
          <a:xfrm>
            <a:off x="7766700" y="6324600"/>
            <a:ext cx="1377300" cy="369332"/>
          </a:xfrm>
          <a:prstGeom prst="rect">
            <a:avLst/>
          </a:prstGeom>
        </p:spPr>
        <p:txBody>
          <a:bodyPr wrap="none">
            <a:spAutoFit/>
          </a:bodyPr>
          <a:lstStyle/>
          <a:p>
            <a:r>
              <a:rPr lang="en-US" dirty="0" smtClean="0">
                <a:latin typeface="Futura Lt"/>
              </a:rPr>
              <a:t>By: Romulo</a:t>
            </a:r>
            <a:endParaRPr lang="en-US" dirty="0">
              <a:latin typeface="Futura 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6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66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6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6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6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6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6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663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663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663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66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6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6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66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animBg="1"/>
      <p:bldP spid="13" grpId="0" animBg="1"/>
      <p:bldP spid="14"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 Lourdes\Pictures\Picture1.jpg"/>
          <p:cNvPicPr>
            <a:picLocks noChangeAspect="1" noChangeArrowheads="1"/>
          </p:cNvPicPr>
          <p:nvPr/>
        </p:nvPicPr>
        <p:blipFill>
          <a:blip r:embed="rId2" cstate="print"/>
          <a:srcRect/>
          <a:stretch>
            <a:fillRect/>
          </a:stretch>
        </p:blipFill>
        <p:spPr bwMode="auto">
          <a:xfrm>
            <a:off x="0" y="2362200"/>
            <a:ext cx="3200400" cy="2400300"/>
          </a:xfrm>
          <a:prstGeom prst="rect">
            <a:avLst/>
          </a:prstGeom>
          <a:noFill/>
        </p:spPr>
      </p:pic>
      <p:pic>
        <p:nvPicPr>
          <p:cNvPr id="1028" name="Picture 21" descr="20_BCS_15Apr Harvest 108DAT sagrada"/>
          <p:cNvPicPr>
            <a:picLocks noChangeAspect="1" noChangeArrowheads="1"/>
          </p:cNvPicPr>
          <p:nvPr/>
        </p:nvPicPr>
        <p:blipFill>
          <a:blip r:embed="rId3" cstate="print"/>
          <a:srcRect/>
          <a:stretch>
            <a:fillRect/>
          </a:stretch>
        </p:blipFill>
        <p:spPr bwMode="auto">
          <a:xfrm>
            <a:off x="6088595" y="0"/>
            <a:ext cx="3055405" cy="2362200"/>
          </a:xfrm>
          <a:prstGeom prst="rect">
            <a:avLst/>
          </a:prstGeom>
          <a:noFill/>
          <a:ln w="9525">
            <a:noFill/>
            <a:miter lim="800000"/>
            <a:headEnd/>
            <a:tailEnd/>
          </a:ln>
        </p:spPr>
      </p:pic>
      <p:pic>
        <p:nvPicPr>
          <p:cNvPr id="1029" name="Picture 5" descr="C:\Users\Ma Lourdes\Pictures\farmer-phil bardias.org.jpg"/>
          <p:cNvPicPr>
            <a:picLocks noChangeAspect="1" noChangeArrowheads="1"/>
          </p:cNvPicPr>
          <p:nvPr/>
        </p:nvPicPr>
        <p:blipFill>
          <a:blip r:embed="rId4" cstate="print"/>
          <a:srcRect/>
          <a:stretch>
            <a:fillRect/>
          </a:stretch>
        </p:blipFill>
        <p:spPr bwMode="auto">
          <a:xfrm>
            <a:off x="0" y="0"/>
            <a:ext cx="3502110" cy="2338387"/>
          </a:xfrm>
          <a:prstGeom prst="rect">
            <a:avLst/>
          </a:prstGeom>
          <a:noFill/>
        </p:spPr>
      </p:pic>
      <p:pic>
        <p:nvPicPr>
          <p:cNvPr id="5" name="Picture 6" descr="Rice &amp; Corn pic 2"/>
          <p:cNvPicPr>
            <a:picLocks noChangeAspect="1" noChangeArrowheads="1"/>
          </p:cNvPicPr>
          <p:nvPr/>
        </p:nvPicPr>
        <p:blipFill>
          <a:blip r:embed="rId5" cstate="print"/>
          <a:srcRect/>
          <a:stretch>
            <a:fillRect/>
          </a:stretch>
        </p:blipFill>
        <p:spPr bwMode="auto">
          <a:xfrm>
            <a:off x="3200400" y="0"/>
            <a:ext cx="2895600" cy="2362200"/>
          </a:xfrm>
          <a:prstGeom prst="rect">
            <a:avLst/>
          </a:prstGeom>
          <a:noFill/>
        </p:spPr>
      </p:pic>
      <p:pic>
        <p:nvPicPr>
          <p:cNvPr id="1031" name="Picture 7" descr="C:\Users\Ma Lourdes\Pictures\banana blog.agriculture.ph.png"/>
          <p:cNvPicPr>
            <a:picLocks noChangeAspect="1" noChangeArrowheads="1"/>
          </p:cNvPicPr>
          <p:nvPr/>
        </p:nvPicPr>
        <p:blipFill>
          <a:blip r:embed="rId6" cstate="print"/>
          <a:srcRect/>
          <a:stretch>
            <a:fillRect/>
          </a:stretch>
        </p:blipFill>
        <p:spPr bwMode="auto">
          <a:xfrm>
            <a:off x="0" y="4724400"/>
            <a:ext cx="3200399" cy="2133599"/>
          </a:xfrm>
          <a:prstGeom prst="rect">
            <a:avLst/>
          </a:prstGeom>
          <a:noFill/>
        </p:spPr>
      </p:pic>
      <p:pic>
        <p:nvPicPr>
          <p:cNvPr id="13" name="Picture 4" descr="PIC3"/>
          <p:cNvPicPr>
            <a:picLocks noChangeAspect="1" noChangeArrowheads="1"/>
          </p:cNvPicPr>
          <p:nvPr/>
        </p:nvPicPr>
        <p:blipFill>
          <a:blip r:embed="rId7" cstate="print"/>
          <a:srcRect/>
          <a:stretch>
            <a:fillRect/>
          </a:stretch>
        </p:blipFill>
        <p:spPr bwMode="auto">
          <a:xfrm>
            <a:off x="3200400" y="2362200"/>
            <a:ext cx="3294352" cy="2362200"/>
          </a:xfrm>
          <a:prstGeom prst="rect">
            <a:avLst/>
          </a:prstGeom>
          <a:noFill/>
        </p:spPr>
      </p:pic>
      <p:pic>
        <p:nvPicPr>
          <p:cNvPr id="1032" name="Picture 8" descr="C:\Users\Ma Lourdes\Pictures\sugarcane-at-calatagan-batangas.jpg"/>
          <p:cNvPicPr>
            <a:picLocks noChangeAspect="1" noChangeArrowheads="1"/>
          </p:cNvPicPr>
          <p:nvPr/>
        </p:nvPicPr>
        <p:blipFill>
          <a:blip r:embed="rId8" cstate="print"/>
          <a:srcRect/>
          <a:stretch>
            <a:fillRect/>
          </a:stretch>
        </p:blipFill>
        <p:spPr bwMode="auto">
          <a:xfrm>
            <a:off x="6096000" y="2362200"/>
            <a:ext cx="3048000" cy="2362200"/>
          </a:xfrm>
          <a:prstGeom prst="rect">
            <a:avLst/>
          </a:prstGeom>
          <a:noFill/>
        </p:spPr>
      </p:pic>
      <p:pic>
        <p:nvPicPr>
          <p:cNvPr id="15" name="Picture 4"/>
          <p:cNvPicPr>
            <a:picLocks noChangeAspect="1" noChangeArrowheads="1"/>
          </p:cNvPicPr>
          <p:nvPr/>
        </p:nvPicPr>
        <p:blipFill>
          <a:blip r:embed="rId9" cstate="print"/>
          <a:srcRect/>
          <a:stretch>
            <a:fillRect/>
          </a:stretch>
        </p:blipFill>
        <p:spPr bwMode="auto">
          <a:xfrm>
            <a:off x="3200399" y="4724400"/>
            <a:ext cx="2971801" cy="2133600"/>
          </a:xfrm>
          <a:prstGeom prst="rect">
            <a:avLst/>
          </a:prstGeom>
          <a:noFill/>
          <a:ln w="12700">
            <a:noFill/>
            <a:miter lim="800000"/>
            <a:headEnd type="none" w="sm" len="sm"/>
            <a:tailEnd type="none" w="sm" len="sm"/>
          </a:ln>
          <a:effectLst/>
        </p:spPr>
      </p:pic>
      <p:pic>
        <p:nvPicPr>
          <p:cNvPr id="1033" name="Picture 9" descr="C:\Users\Ma Lourdes\Pictures\pahiyas.jpg"/>
          <p:cNvPicPr>
            <a:picLocks noChangeAspect="1" noChangeArrowheads="1"/>
          </p:cNvPicPr>
          <p:nvPr/>
        </p:nvPicPr>
        <p:blipFill>
          <a:blip r:embed="rId10" cstate="print"/>
          <a:srcRect/>
          <a:stretch>
            <a:fillRect/>
          </a:stretch>
        </p:blipFill>
        <p:spPr bwMode="auto">
          <a:xfrm>
            <a:off x="6172200" y="4724400"/>
            <a:ext cx="2971800" cy="2133600"/>
          </a:xfrm>
          <a:prstGeom prst="rect">
            <a:avLst/>
          </a:prstGeom>
          <a:noFill/>
        </p:spPr>
      </p:pic>
      <p:sp>
        <p:nvSpPr>
          <p:cNvPr id="11" name="TextBox 10"/>
          <p:cNvSpPr txBox="1"/>
          <p:nvPr/>
        </p:nvSpPr>
        <p:spPr>
          <a:xfrm>
            <a:off x="4495800" y="6357138"/>
            <a:ext cx="1333069" cy="369332"/>
          </a:xfrm>
          <a:prstGeom prst="rect">
            <a:avLst/>
          </a:prstGeom>
          <a:noFill/>
        </p:spPr>
        <p:txBody>
          <a:bodyPr wrap="square" rtlCol="0">
            <a:spAutoFit/>
          </a:bodyPr>
          <a:lstStyle/>
          <a:p>
            <a:r>
              <a:rPr lang="en-US" b="1" dirty="0" smtClean="0"/>
              <a:t>By: </a:t>
            </a:r>
            <a:r>
              <a:rPr lang="en-US" b="1" dirty="0" err="1" smtClean="0"/>
              <a:t>Malou</a:t>
            </a:r>
            <a:endParaRPr lang="en-US" b="1" dirty="0"/>
          </a:p>
        </p:txBody>
      </p:sp>
    </p:spTree>
    <p:extLst>
      <p:ext uri="{BB962C8B-B14F-4D97-AF65-F5344CB8AC3E}">
        <p14:creationId xmlns:p14="http://schemas.microsoft.com/office/powerpoint/2010/main" val="178542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pic>
        <p:nvPicPr>
          <p:cNvPr id="22529" name="Picture 1"/>
          <p:cNvPicPr>
            <a:picLocks noChangeAspect="1" noChangeArrowheads="1"/>
          </p:cNvPicPr>
          <p:nvPr/>
        </p:nvPicPr>
        <p:blipFill>
          <a:blip r:embed="rId2" cstate="print"/>
          <a:srcRect/>
          <a:stretch>
            <a:fillRect/>
          </a:stretch>
        </p:blipFill>
        <p:spPr bwMode="auto">
          <a:xfrm>
            <a:off x="152400" y="1447800"/>
            <a:ext cx="8839200" cy="1114425"/>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a:off x="6096000" y="2667000"/>
            <a:ext cx="2876550" cy="600075"/>
          </a:xfrm>
          <a:prstGeom prst="rect">
            <a:avLst/>
          </a:prstGeom>
          <a:noFill/>
          <a:ln w="9525">
            <a:noFill/>
            <a:miter lim="800000"/>
            <a:headEnd/>
            <a:tailEnd/>
          </a:ln>
          <a:effectLst/>
        </p:spPr>
      </p:pic>
      <p:pic>
        <p:nvPicPr>
          <p:cNvPr id="6" name="Picture 2" descr="C:\Users\romulo\Documents\Cargill\Viagens\Área Agrícola.bmp"/>
          <p:cNvPicPr>
            <a:picLocks noChangeAspect="1" noChangeArrowheads="1"/>
          </p:cNvPicPr>
          <p:nvPr/>
        </p:nvPicPr>
        <p:blipFill>
          <a:blip r:embed="rId4" cstate="print"/>
          <a:srcRect/>
          <a:stretch>
            <a:fillRect/>
          </a:stretch>
        </p:blipFill>
        <p:spPr bwMode="auto">
          <a:xfrm>
            <a:off x="76200" y="2971800"/>
            <a:ext cx="3784428" cy="3733800"/>
          </a:xfrm>
          <a:prstGeom prst="rect">
            <a:avLst/>
          </a:prstGeom>
          <a:noFill/>
        </p:spPr>
      </p:pic>
      <p:sp>
        <p:nvSpPr>
          <p:cNvPr id="7" name="TextBox 6"/>
          <p:cNvSpPr txBox="1"/>
          <p:nvPr/>
        </p:nvSpPr>
        <p:spPr>
          <a:xfrm>
            <a:off x="4572000" y="5334000"/>
            <a:ext cx="3200400" cy="369332"/>
          </a:xfrm>
          <a:prstGeom prst="rect">
            <a:avLst/>
          </a:prstGeom>
          <a:noFill/>
        </p:spPr>
        <p:txBody>
          <a:bodyPr wrap="square" rtlCol="0">
            <a:spAutoFit/>
          </a:bodyPr>
          <a:lstStyle/>
          <a:p>
            <a:r>
              <a:rPr lang="en-US" dirty="0" smtClean="0"/>
              <a:t>~17Mt  of 1</a:t>
            </a:r>
            <a:r>
              <a:rPr lang="en-US" baseline="30000" dirty="0" smtClean="0"/>
              <a:t>st</a:t>
            </a:r>
            <a:r>
              <a:rPr lang="en-US" dirty="0" smtClean="0"/>
              <a:t> season corn (50%)</a:t>
            </a:r>
            <a:endParaRPr lang="en-US" dirty="0"/>
          </a:p>
        </p:txBody>
      </p:sp>
      <p:sp>
        <p:nvSpPr>
          <p:cNvPr id="8" name="Oval 7"/>
          <p:cNvSpPr/>
          <p:nvPr/>
        </p:nvSpPr>
        <p:spPr>
          <a:xfrm>
            <a:off x="1676400" y="5638800"/>
            <a:ext cx="838200" cy="881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8" idx="6"/>
            <a:endCxn id="7" idx="1"/>
          </p:cNvCxnSpPr>
          <p:nvPr/>
        </p:nvCxnSpPr>
        <p:spPr>
          <a:xfrm flipV="1">
            <a:off x="2514600" y="5518666"/>
            <a:ext cx="2057400" cy="56107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72000" y="4006334"/>
            <a:ext cx="3200400" cy="369332"/>
          </a:xfrm>
          <a:prstGeom prst="rect">
            <a:avLst/>
          </a:prstGeom>
          <a:noFill/>
        </p:spPr>
        <p:txBody>
          <a:bodyPr wrap="square" rtlCol="0">
            <a:spAutoFit/>
          </a:bodyPr>
          <a:lstStyle/>
          <a:p>
            <a:r>
              <a:rPr lang="en-US" dirty="0" smtClean="0"/>
              <a:t>~13Mt  of 2</a:t>
            </a:r>
            <a:r>
              <a:rPr lang="en-US" baseline="30000" dirty="0" smtClean="0"/>
              <a:t>st</a:t>
            </a:r>
            <a:r>
              <a:rPr lang="en-US" dirty="0" smtClean="0"/>
              <a:t> season corn (65%)</a:t>
            </a:r>
          </a:p>
        </p:txBody>
      </p:sp>
      <p:sp>
        <p:nvSpPr>
          <p:cNvPr id="14" name="Oval 13"/>
          <p:cNvSpPr/>
          <p:nvPr/>
        </p:nvSpPr>
        <p:spPr>
          <a:xfrm>
            <a:off x="1371600" y="4495800"/>
            <a:ext cx="11430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4" idx="6"/>
            <a:endCxn id="13" idx="1"/>
          </p:cNvCxnSpPr>
          <p:nvPr/>
        </p:nvCxnSpPr>
        <p:spPr>
          <a:xfrm flipV="1">
            <a:off x="2514600" y="4191000"/>
            <a:ext cx="20574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0" y="4964668"/>
            <a:ext cx="1427763" cy="369332"/>
          </a:xfrm>
          <a:prstGeom prst="rect">
            <a:avLst/>
          </a:prstGeom>
          <a:noFill/>
        </p:spPr>
        <p:txBody>
          <a:bodyPr wrap="none" rtlCol="0">
            <a:spAutoFit/>
          </a:bodyPr>
          <a:lstStyle/>
          <a:p>
            <a:r>
              <a:rPr lang="en-US" dirty="0" smtClean="0"/>
              <a:t>South Region</a:t>
            </a:r>
            <a:endParaRPr lang="en-US" dirty="0"/>
          </a:p>
        </p:txBody>
      </p:sp>
      <p:sp>
        <p:nvSpPr>
          <p:cNvPr id="21" name="TextBox 20"/>
          <p:cNvSpPr txBox="1"/>
          <p:nvPr/>
        </p:nvSpPr>
        <p:spPr>
          <a:xfrm>
            <a:off x="5029200" y="3593068"/>
            <a:ext cx="2083134" cy="369332"/>
          </a:xfrm>
          <a:prstGeom prst="rect">
            <a:avLst/>
          </a:prstGeom>
          <a:noFill/>
        </p:spPr>
        <p:txBody>
          <a:bodyPr wrap="none" rtlCol="0">
            <a:spAutoFit/>
          </a:bodyPr>
          <a:lstStyle/>
          <a:p>
            <a:r>
              <a:rPr lang="en-US" dirty="0" smtClean="0"/>
              <a:t>Central West Region</a:t>
            </a:r>
            <a:endParaRPr lang="en-US" dirty="0"/>
          </a:p>
        </p:txBody>
      </p:sp>
      <p:pic>
        <p:nvPicPr>
          <p:cNvPr id="24577" name="Picture 1" descr="C:\Users\romulo\Documents\Cargill\Viagens\RS - Soja (23-26 mar 2010)\RS\Fevereiro\Fotos\Dia 3\Imagem055.jpg"/>
          <p:cNvPicPr>
            <a:picLocks noChangeAspect="1" noChangeArrowheads="1"/>
          </p:cNvPicPr>
          <p:nvPr/>
        </p:nvPicPr>
        <p:blipFill>
          <a:blip r:embed="rId5" cstate="print"/>
          <a:srcRect/>
          <a:stretch>
            <a:fillRect/>
          </a:stretch>
        </p:blipFill>
        <p:spPr bwMode="auto">
          <a:xfrm>
            <a:off x="533401" y="137279"/>
            <a:ext cx="6096001" cy="4572000"/>
          </a:xfrm>
          <a:prstGeom prst="rect">
            <a:avLst/>
          </a:prstGeom>
          <a:noFill/>
        </p:spPr>
      </p:pic>
      <p:pic>
        <p:nvPicPr>
          <p:cNvPr id="24579" name="Picture 3"/>
          <p:cNvPicPr>
            <a:picLocks noChangeAspect="1" noChangeArrowheads="1"/>
          </p:cNvPicPr>
          <p:nvPr/>
        </p:nvPicPr>
        <p:blipFill>
          <a:blip r:embed="rId6" cstate="print"/>
          <a:srcRect/>
          <a:stretch>
            <a:fillRect/>
          </a:stretch>
        </p:blipFill>
        <p:spPr bwMode="auto">
          <a:xfrm>
            <a:off x="669925" y="273804"/>
            <a:ext cx="6111875" cy="4587875"/>
          </a:xfrm>
          <a:prstGeom prst="rect">
            <a:avLst/>
          </a:prstGeom>
          <a:noFill/>
          <a:ln w="9525">
            <a:noFill/>
            <a:miter lim="800000"/>
            <a:headEnd/>
            <a:tailEnd/>
          </a:ln>
          <a:effectLst/>
        </p:spPr>
      </p:pic>
      <p:pic>
        <p:nvPicPr>
          <p:cNvPr id="24581" name="Picture 5"/>
          <p:cNvPicPr>
            <a:picLocks noChangeAspect="1" noChangeArrowheads="1"/>
          </p:cNvPicPr>
          <p:nvPr/>
        </p:nvPicPr>
        <p:blipFill>
          <a:blip r:embed="rId7" cstate="print"/>
          <a:srcRect/>
          <a:stretch>
            <a:fillRect/>
          </a:stretch>
        </p:blipFill>
        <p:spPr bwMode="auto">
          <a:xfrm>
            <a:off x="822325" y="426204"/>
            <a:ext cx="6111875" cy="4587875"/>
          </a:xfrm>
          <a:prstGeom prst="rect">
            <a:avLst/>
          </a:prstGeom>
          <a:noFill/>
          <a:ln w="9525">
            <a:noFill/>
            <a:miter lim="800000"/>
            <a:headEnd/>
            <a:tailEnd/>
          </a:ln>
          <a:effectLst/>
        </p:spPr>
      </p:pic>
      <p:sp>
        <p:nvSpPr>
          <p:cNvPr id="26" name="Right Brace 25"/>
          <p:cNvSpPr/>
          <p:nvPr/>
        </p:nvSpPr>
        <p:spPr>
          <a:xfrm>
            <a:off x="7543800" y="3581400"/>
            <a:ext cx="2286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7811006" y="3733800"/>
            <a:ext cx="1332994" cy="646331"/>
          </a:xfrm>
          <a:prstGeom prst="rect">
            <a:avLst/>
          </a:prstGeom>
          <a:noFill/>
        </p:spPr>
        <p:txBody>
          <a:bodyPr wrap="none" rtlCol="0">
            <a:spAutoFit/>
          </a:bodyPr>
          <a:lstStyle/>
          <a:p>
            <a:r>
              <a:rPr lang="en-US" dirty="0" smtClean="0"/>
              <a:t>Drought risk</a:t>
            </a:r>
          </a:p>
          <a:p>
            <a:r>
              <a:rPr lang="en-US" dirty="0" smtClean="0"/>
              <a:t>  31 inches</a:t>
            </a:r>
            <a:endParaRPr lang="en-US" dirty="0"/>
          </a:p>
        </p:txBody>
      </p:sp>
      <p:pic>
        <p:nvPicPr>
          <p:cNvPr id="24583" name="Picture 7"/>
          <p:cNvPicPr>
            <a:picLocks noChangeAspect="1" noChangeArrowheads="1"/>
          </p:cNvPicPr>
          <p:nvPr/>
        </p:nvPicPr>
        <p:blipFill>
          <a:blip r:embed="rId8" cstate="print"/>
          <a:srcRect/>
          <a:stretch>
            <a:fillRect/>
          </a:stretch>
        </p:blipFill>
        <p:spPr bwMode="auto">
          <a:xfrm>
            <a:off x="974725" y="578604"/>
            <a:ext cx="6111875" cy="4587875"/>
          </a:xfrm>
          <a:prstGeom prst="rect">
            <a:avLst/>
          </a:prstGeom>
          <a:noFill/>
          <a:ln w="9525">
            <a:noFill/>
            <a:miter lim="800000"/>
            <a:headEnd/>
            <a:tailEnd/>
          </a:ln>
          <a:effectLst/>
        </p:spPr>
      </p:pic>
      <p:pic>
        <p:nvPicPr>
          <p:cNvPr id="24585" name="Picture 9"/>
          <p:cNvPicPr>
            <a:picLocks noChangeAspect="1" noChangeArrowheads="1"/>
          </p:cNvPicPr>
          <p:nvPr/>
        </p:nvPicPr>
        <p:blipFill>
          <a:blip r:embed="rId9" cstate="print"/>
          <a:srcRect/>
          <a:stretch>
            <a:fillRect/>
          </a:stretch>
        </p:blipFill>
        <p:spPr bwMode="auto">
          <a:xfrm>
            <a:off x="1127125" y="731004"/>
            <a:ext cx="6111875" cy="4587875"/>
          </a:xfrm>
          <a:prstGeom prst="rect">
            <a:avLst/>
          </a:prstGeom>
          <a:noFill/>
          <a:ln w="9525">
            <a:noFill/>
            <a:miter lim="800000"/>
            <a:headEnd/>
            <a:tailEnd/>
          </a:ln>
          <a:effectLst/>
        </p:spPr>
      </p:pic>
      <p:pic>
        <p:nvPicPr>
          <p:cNvPr id="24587" name="Picture 11"/>
          <p:cNvPicPr>
            <a:picLocks noChangeAspect="1" noChangeArrowheads="1"/>
          </p:cNvPicPr>
          <p:nvPr/>
        </p:nvPicPr>
        <p:blipFill>
          <a:blip r:embed="rId10" cstate="print"/>
          <a:srcRect/>
          <a:stretch>
            <a:fillRect/>
          </a:stretch>
        </p:blipFill>
        <p:spPr bwMode="auto">
          <a:xfrm>
            <a:off x="1279525" y="883404"/>
            <a:ext cx="6111875" cy="4587875"/>
          </a:xfrm>
          <a:prstGeom prst="rect">
            <a:avLst/>
          </a:prstGeom>
          <a:noFill/>
          <a:ln w="9525">
            <a:noFill/>
            <a:miter lim="800000"/>
            <a:headEnd/>
            <a:tailEnd/>
          </a:ln>
          <a:effectLst/>
        </p:spPr>
      </p:pic>
      <p:pic>
        <p:nvPicPr>
          <p:cNvPr id="24589" name="Picture 13"/>
          <p:cNvPicPr>
            <a:picLocks noChangeAspect="1" noChangeArrowheads="1"/>
          </p:cNvPicPr>
          <p:nvPr/>
        </p:nvPicPr>
        <p:blipFill>
          <a:blip r:embed="rId11" cstate="print"/>
          <a:srcRect/>
          <a:stretch>
            <a:fillRect/>
          </a:stretch>
        </p:blipFill>
        <p:spPr bwMode="auto">
          <a:xfrm>
            <a:off x="1431925" y="1035804"/>
            <a:ext cx="6111875" cy="4587875"/>
          </a:xfrm>
          <a:prstGeom prst="rect">
            <a:avLst/>
          </a:prstGeom>
          <a:noFill/>
          <a:ln w="9525">
            <a:noFill/>
            <a:miter lim="800000"/>
            <a:headEnd/>
            <a:tailEnd/>
          </a:ln>
          <a:effectLst/>
        </p:spPr>
      </p:pic>
      <p:sp>
        <p:nvSpPr>
          <p:cNvPr id="23" name="Rectangle 22"/>
          <p:cNvSpPr/>
          <p:nvPr/>
        </p:nvSpPr>
        <p:spPr>
          <a:xfrm>
            <a:off x="7620000" y="6248400"/>
            <a:ext cx="1377300" cy="369332"/>
          </a:xfrm>
          <a:prstGeom prst="rect">
            <a:avLst/>
          </a:prstGeom>
        </p:spPr>
        <p:txBody>
          <a:bodyPr wrap="none">
            <a:spAutoFit/>
          </a:bodyPr>
          <a:lstStyle/>
          <a:p>
            <a:r>
              <a:rPr lang="en-US" dirty="0" smtClean="0">
                <a:latin typeface="Futura Lt"/>
              </a:rPr>
              <a:t>By: Romulo</a:t>
            </a:r>
            <a:endParaRPr lang="en-US" dirty="0">
              <a:latin typeface="Futura 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5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5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58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457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57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5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5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5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3" grpId="0"/>
      <p:bldP spid="14" grpId="0" animBg="1"/>
      <p:bldP spid="20" grpId="0"/>
      <p:bldP spid="21" grpId="0"/>
      <p:bldP spid="26" grpId="0" animBg="1"/>
      <p:bldP spid="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Wheat</a:t>
            </a:r>
            <a:endParaRPr lang="en-US" dirty="0"/>
          </a:p>
        </p:txBody>
      </p:sp>
      <p:pic>
        <p:nvPicPr>
          <p:cNvPr id="5" name="Picture 12"/>
          <p:cNvPicPr>
            <a:picLocks noChangeAspect="1" noChangeArrowheads="1"/>
          </p:cNvPicPr>
          <p:nvPr/>
        </p:nvPicPr>
        <p:blipFill>
          <a:blip r:embed="rId2" cstate="print"/>
          <a:srcRect/>
          <a:stretch>
            <a:fillRect/>
          </a:stretch>
        </p:blipFill>
        <p:spPr bwMode="auto">
          <a:xfrm>
            <a:off x="6096000" y="2600325"/>
            <a:ext cx="2876550" cy="600075"/>
          </a:xfrm>
          <a:prstGeom prst="rect">
            <a:avLst/>
          </a:prstGeom>
          <a:noFill/>
          <a:ln w="9525">
            <a:noFill/>
            <a:miter lim="800000"/>
            <a:headEnd/>
            <a:tailEnd/>
          </a:ln>
          <a:effectLst/>
        </p:spPr>
      </p:pic>
      <p:pic>
        <p:nvPicPr>
          <p:cNvPr id="6" name="Picture 2" descr="C:\Users\romulo\Documents\Cargill\Viagens\Área Agrícola.bmp"/>
          <p:cNvPicPr>
            <a:picLocks noChangeAspect="1" noChangeArrowheads="1"/>
          </p:cNvPicPr>
          <p:nvPr/>
        </p:nvPicPr>
        <p:blipFill>
          <a:blip r:embed="rId3" cstate="print"/>
          <a:srcRect/>
          <a:stretch>
            <a:fillRect/>
          </a:stretch>
        </p:blipFill>
        <p:spPr bwMode="auto">
          <a:xfrm>
            <a:off x="0" y="2872409"/>
            <a:ext cx="3962400" cy="3909391"/>
          </a:xfrm>
          <a:prstGeom prst="rect">
            <a:avLst/>
          </a:prstGeom>
          <a:noFill/>
        </p:spPr>
      </p:pic>
      <p:pic>
        <p:nvPicPr>
          <p:cNvPr id="21505" name="Picture 1"/>
          <p:cNvPicPr>
            <a:picLocks noChangeAspect="1" noChangeArrowheads="1"/>
          </p:cNvPicPr>
          <p:nvPr/>
        </p:nvPicPr>
        <p:blipFill>
          <a:blip r:embed="rId4" cstate="print"/>
          <a:srcRect/>
          <a:stretch>
            <a:fillRect/>
          </a:stretch>
        </p:blipFill>
        <p:spPr bwMode="auto">
          <a:xfrm>
            <a:off x="152400" y="1457325"/>
            <a:ext cx="8839200" cy="990600"/>
          </a:xfrm>
          <a:prstGeom prst="rect">
            <a:avLst/>
          </a:prstGeom>
          <a:noFill/>
          <a:ln w="9525">
            <a:noFill/>
            <a:miter lim="800000"/>
            <a:headEnd/>
            <a:tailEnd/>
          </a:ln>
        </p:spPr>
      </p:pic>
      <p:sp>
        <p:nvSpPr>
          <p:cNvPr id="7" name="TextBox 6"/>
          <p:cNvSpPr txBox="1"/>
          <p:nvPr/>
        </p:nvSpPr>
        <p:spPr>
          <a:xfrm>
            <a:off x="4648200" y="5334000"/>
            <a:ext cx="3200400" cy="369332"/>
          </a:xfrm>
          <a:prstGeom prst="rect">
            <a:avLst/>
          </a:prstGeom>
          <a:noFill/>
        </p:spPr>
        <p:txBody>
          <a:bodyPr wrap="square" rtlCol="0">
            <a:spAutoFit/>
          </a:bodyPr>
          <a:lstStyle/>
          <a:p>
            <a:r>
              <a:rPr lang="en-US" dirty="0" smtClean="0"/>
              <a:t>~4.5Mt  of total wheat (95%)</a:t>
            </a:r>
            <a:endParaRPr lang="en-US" dirty="0"/>
          </a:p>
        </p:txBody>
      </p:sp>
      <p:sp>
        <p:nvSpPr>
          <p:cNvPr id="8" name="Oval 7"/>
          <p:cNvSpPr/>
          <p:nvPr/>
        </p:nvSpPr>
        <p:spPr>
          <a:xfrm>
            <a:off x="1752600" y="5638800"/>
            <a:ext cx="838200" cy="881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8" idx="6"/>
            <a:endCxn id="7" idx="1"/>
          </p:cNvCxnSpPr>
          <p:nvPr/>
        </p:nvCxnSpPr>
        <p:spPr>
          <a:xfrm flipV="1">
            <a:off x="2590800" y="5518666"/>
            <a:ext cx="2057400" cy="56107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0" y="4038600"/>
            <a:ext cx="2971800" cy="646331"/>
          </a:xfrm>
          <a:prstGeom prst="rect">
            <a:avLst/>
          </a:prstGeom>
          <a:noFill/>
        </p:spPr>
        <p:txBody>
          <a:bodyPr wrap="square" rtlCol="0">
            <a:spAutoFit/>
          </a:bodyPr>
          <a:lstStyle/>
          <a:p>
            <a:r>
              <a:rPr lang="en-US" dirty="0" smtClean="0"/>
              <a:t>High input wheat (irrigated, heavy N fertilizer, high yields)</a:t>
            </a:r>
            <a:endParaRPr lang="en-US" dirty="0"/>
          </a:p>
        </p:txBody>
      </p:sp>
      <p:sp>
        <p:nvSpPr>
          <p:cNvPr id="11" name="Oval 10"/>
          <p:cNvSpPr/>
          <p:nvPr/>
        </p:nvSpPr>
        <p:spPr>
          <a:xfrm>
            <a:off x="2438400" y="4869638"/>
            <a:ext cx="46264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6"/>
            <a:endCxn id="10" idx="1"/>
          </p:cNvCxnSpPr>
          <p:nvPr/>
        </p:nvCxnSpPr>
        <p:spPr>
          <a:xfrm flipV="1">
            <a:off x="2901042" y="4361766"/>
            <a:ext cx="2356758" cy="69837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5" cstate="print"/>
          <a:srcRect/>
          <a:stretch>
            <a:fillRect/>
          </a:stretch>
        </p:blipFill>
        <p:spPr bwMode="auto">
          <a:xfrm>
            <a:off x="0" y="0"/>
            <a:ext cx="6111875" cy="4587875"/>
          </a:xfrm>
          <a:prstGeom prst="rect">
            <a:avLst/>
          </a:prstGeom>
          <a:noFill/>
          <a:ln w="9525">
            <a:noFill/>
            <a:miter lim="800000"/>
            <a:headEnd/>
            <a:tailEnd/>
          </a:ln>
          <a:effectLst/>
        </p:spPr>
      </p:pic>
      <p:pic>
        <p:nvPicPr>
          <p:cNvPr id="22532" name="Picture 4"/>
          <p:cNvPicPr>
            <a:picLocks noChangeAspect="1" noChangeArrowheads="1"/>
          </p:cNvPicPr>
          <p:nvPr/>
        </p:nvPicPr>
        <p:blipFill>
          <a:blip r:embed="rId6" cstate="print"/>
          <a:srcRect/>
          <a:stretch>
            <a:fillRect/>
          </a:stretch>
        </p:blipFill>
        <p:spPr bwMode="auto">
          <a:xfrm>
            <a:off x="136525" y="136525"/>
            <a:ext cx="6111875" cy="4587875"/>
          </a:xfrm>
          <a:prstGeom prst="rect">
            <a:avLst/>
          </a:prstGeom>
          <a:noFill/>
          <a:ln w="9525">
            <a:noFill/>
            <a:miter lim="800000"/>
            <a:headEnd/>
            <a:tailEnd/>
          </a:ln>
          <a:effectLst/>
        </p:spPr>
      </p:pic>
      <p:pic>
        <p:nvPicPr>
          <p:cNvPr id="22534" name="Picture 6"/>
          <p:cNvPicPr>
            <a:picLocks noChangeAspect="1" noChangeArrowheads="1"/>
          </p:cNvPicPr>
          <p:nvPr/>
        </p:nvPicPr>
        <p:blipFill>
          <a:blip r:embed="rId7" cstate="print"/>
          <a:srcRect/>
          <a:stretch>
            <a:fillRect/>
          </a:stretch>
        </p:blipFill>
        <p:spPr bwMode="auto">
          <a:xfrm>
            <a:off x="288925" y="288925"/>
            <a:ext cx="6111875" cy="4587875"/>
          </a:xfrm>
          <a:prstGeom prst="rect">
            <a:avLst/>
          </a:prstGeom>
          <a:noFill/>
          <a:ln w="9525">
            <a:noFill/>
            <a:miter lim="800000"/>
            <a:headEnd/>
            <a:tailEnd/>
          </a:ln>
          <a:effectLst/>
        </p:spPr>
      </p:pic>
      <p:pic>
        <p:nvPicPr>
          <p:cNvPr id="22536" name="Picture 8"/>
          <p:cNvPicPr>
            <a:picLocks noChangeAspect="1" noChangeArrowheads="1"/>
          </p:cNvPicPr>
          <p:nvPr/>
        </p:nvPicPr>
        <p:blipFill>
          <a:blip r:embed="rId8" cstate="print"/>
          <a:srcRect/>
          <a:stretch>
            <a:fillRect/>
          </a:stretch>
        </p:blipFill>
        <p:spPr bwMode="auto">
          <a:xfrm>
            <a:off x="441325" y="441325"/>
            <a:ext cx="6111875" cy="4587875"/>
          </a:xfrm>
          <a:prstGeom prst="rect">
            <a:avLst/>
          </a:prstGeom>
          <a:noFill/>
          <a:ln w="9525">
            <a:noFill/>
            <a:miter lim="800000"/>
            <a:headEnd/>
            <a:tailEnd/>
          </a:ln>
          <a:effectLst/>
        </p:spPr>
      </p:pic>
      <p:pic>
        <p:nvPicPr>
          <p:cNvPr id="22537" name="Picture 9" descr="C:\Users\romulo\Documents\OSU - MS Course\Friday Meetings\02-18-11 - Cropping Systems Presentation\trigo irrigado GO.jpg"/>
          <p:cNvPicPr>
            <a:picLocks noChangeAspect="1" noChangeArrowheads="1"/>
          </p:cNvPicPr>
          <p:nvPr/>
        </p:nvPicPr>
        <p:blipFill>
          <a:blip r:embed="rId9" cstate="print"/>
          <a:srcRect/>
          <a:stretch>
            <a:fillRect/>
          </a:stretch>
        </p:blipFill>
        <p:spPr bwMode="auto">
          <a:xfrm>
            <a:off x="609600" y="609600"/>
            <a:ext cx="6096000" cy="4572000"/>
          </a:xfrm>
          <a:prstGeom prst="rect">
            <a:avLst/>
          </a:prstGeom>
          <a:noFill/>
        </p:spPr>
      </p:pic>
      <p:pic>
        <p:nvPicPr>
          <p:cNvPr id="22538" name="Picture 10" descr="C:\Users\romulo\Documents\OSU - MS Course\Friday Meetings\02-18-11 - Cropping Systems Presentation\trigo irrigado GO II.jpg"/>
          <p:cNvPicPr>
            <a:picLocks noChangeAspect="1" noChangeArrowheads="1"/>
          </p:cNvPicPr>
          <p:nvPr/>
        </p:nvPicPr>
        <p:blipFill>
          <a:blip r:embed="rId10" cstate="print"/>
          <a:srcRect/>
          <a:stretch>
            <a:fillRect/>
          </a:stretch>
        </p:blipFill>
        <p:spPr bwMode="auto">
          <a:xfrm>
            <a:off x="711200" y="762000"/>
            <a:ext cx="6096000" cy="4572000"/>
          </a:xfrm>
          <a:prstGeom prst="rect">
            <a:avLst/>
          </a:prstGeom>
          <a:noFill/>
        </p:spPr>
      </p:pic>
      <p:sp>
        <p:nvSpPr>
          <p:cNvPr id="18" name="Rectangle 17"/>
          <p:cNvSpPr/>
          <p:nvPr/>
        </p:nvSpPr>
        <p:spPr>
          <a:xfrm>
            <a:off x="7543800" y="6248400"/>
            <a:ext cx="1377300" cy="369332"/>
          </a:xfrm>
          <a:prstGeom prst="rect">
            <a:avLst/>
          </a:prstGeom>
        </p:spPr>
        <p:txBody>
          <a:bodyPr wrap="none">
            <a:spAutoFit/>
          </a:bodyPr>
          <a:lstStyle/>
          <a:p>
            <a:r>
              <a:rPr lang="en-US" dirty="0" smtClean="0">
                <a:latin typeface="Futura Lt"/>
              </a:rPr>
              <a:t>By: Romulo</a:t>
            </a:r>
            <a:endParaRPr lang="en-US" dirty="0">
              <a:latin typeface="Futura 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25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25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253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5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5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lum contrast="-48000"/>
          </a:blip>
          <a:srcRect/>
          <a:stretch>
            <a:fillRect/>
          </a:stretch>
        </p:blipFill>
        <p:spPr bwMode="auto">
          <a:xfrm>
            <a:off x="0" y="-3175"/>
            <a:ext cx="9144000" cy="6861175"/>
          </a:xfrm>
          <a:prstGeom prst="rect">
            <a:avLst/>
          </a:prstGeom>
          <a:noFill/>
          <a:ln w="9525">
            <a:noFill/>
            <a:miter lim="800000"/>
            <a:headEnd/>
            <a:tailEnd/>
          </a:ln>
        </p:spPr>
      </p:pic>
      <p:pic>
        <p:nvPicPr>
          <p:cNvPr id="15363" name="Picture 4" descr="arg-map2"/>
          <p:cNvPicPr>
            <a:picLocks noGrp="1" noChangeAspect="1" noChangeArrowheads="1"/>
          </p:cNvPicPr>
          <p:nvPr>
            <p:ph idx="1"/>
          </p:nvPr>
        </p:nvPicPr>
        <p:blipFill>
          <a:blip r:embed="rId3" cstate="print"/>
          <a:stretch>
            <a:fillRect/>
          </a:stretch>
        </p:blipFill>
        <p:spPr>
          <a:xfrm>
            <a:off x="2898632" y="1600200"/>
            <a:ext cx="3346735" cy="4525963"/>
          </a:xfrm>
          <a:noFill/>
        </p:spPr>
      </p:pic>
      <p:sp>
        <p:nvSpPr>
          <p:cNvPr id="15364" name="Rectangle 8"/>
          <p:cNvSpPr>
            <a:spLocks noChangeArrowheads="1"/>
          </p:cNvSpPr>
          <p:nvPr/>
        </p:nvSpPr>
        <p:spPr bwMode="auto">
          <a:xfrm>
            <a:off x="228600" y="1383399"/>
            <a:ext cx="4787900" cy="4955203"/>
          </a:xfrm>
          <a:prstGeom prst="rect">
            <a:avLst/>
          </a:prstGeom>
          <a:solidFill>
            <a:srgbClr val="FFFFFF">
              <a:alpha val="60000"/>
            </a:srgbClr>
          </a:solidFill>
          <a:ln w="9525">
            <a:noFill/>
            <a:miter lim="800000"/>
            <a:headEnd/>
            <a:tailEnd/>
          </a:ln>
        </p:spPr>
        <p:txBody>
          <a:bodyPr wrap="square">
            <a:spAutoFit/>
          </a:bodyPr>
          <a:lstStyle/>
          <a:p>
            <a:pPr>
              <a:spcBef>
                <a:spcPct val="20000"/>
              </a:spcBef>
            </a:pPr>
            <a:r>
              <a:rPr lang="en-US" sz="2800" dirty="0" smtClean="0">
                <a:solidFill>
                  <a:srgbClr val="009900"/>
                </a:solidFill>
                <a:latin typeface="Times New Roman" pitchFamily="18" charset="0"/>
              </a:rPr>
              <a:t>North </a:t>
            </a:r>
            <a:r>
              <a:rPr lang="en-US" sz="2800" dirty="0">
                <a:solidFill>
                  <a:srgbClr val="009900"/>
                </a:solidFill>
                <a:latin typeface="Times New Roman" pitchFamily="18" charset="0"/>
              </a:rPr>
              <a:t>to South</a:t>
            </a:r>
          </a:p>
          <a:p>
            <a:pPr>
              <a:spcBef>
                <a:spcPct val="20000"/>
              </a:spcBef>
              <a:buFont typeface="Marlett" pitchFamily="2" charset="2"/>
              <a:buChar char="a"/>
            </a:pPr>
            <a:r>
              <a:rPr lang="en-US" sz="2400" dirty="0">
                <a:solidFill>
                  <a:srgbClr val="000099"/>
                </a:solidFill>
                <a:latin typeface="Times New Roman" pitchFamily="18" charset="0"/>
              </a:rPr>
              <a:t>Main </a:t>
            </a:r>
            <a:r>
              <a:rPr lang="en-US" sz="2400" dirty="0" err="1">
                <a:solidFill>
                  <a:srgbClr val="000099"/>
                </a:solidFill>
                <a:latin typeface="Times New Roman" pitchFamily="18" charset="0"/>
              </a:rPr>
              <a:t>ag</a:t>
            </a:r>
            <a:r>
              <a:rPr lang="en-US" sz="2400" dirty="0">
                <a:solidFill>
                  <a:srgbClr val="000099"/>
                </a:solidFill>
                <a:latin typeface="Times New Roman" pitchFamily="18" charset="0"/>
              </a:rPr>
              <a:t> area: 22ºS to 39ºS</a:t>
            </a:r>
            <a:r>
              <a:rPr lang="en-US" sz="2400" dirty="0" smtClean="0">
                <a:solidFill>
                  <a:srgbClr val="000099"/>
                </a:solidFill>
                <a:latin typeface="Times New Roman" pitchFamily="18" charset="0"/>
              </a:rPr>
              <a:t>:</a:t>
            </a:r>
          </a:p>
          <a:p>
            <a:pPr>
              <a:spcBef>
                <a:spcPct val="20000"/>
              </a:spcBef>
            </a:pPr>
            <a:r>
              <a:rPr lang="en-US" sz="2800" dirty="0" smtClean="0">
                <a:solidFill>
                  <a:srgbClr val="000099"/>
                </a:solidFill>
                <a:latin typeface="Times New Roman" pitchFamily="18" charset="0"/>
              </a:rPr>
              <a:t> </a:t>
            </a:r>
            <a:r>
              <a:rPr lang="en-US" sz="2800" dirty="0">
                <a:solidFill>
                  <a:srgbClr val="000099"/>
                </a:solidFill>
                <a:latin typeface="Times New Roman" pitchFamily="18" charset="0"/>
                <a:cs typeface="Times New Roman" pitchFamily="18" charset="0"/>
              </a:rPr>
              <a:t>~ </a:t>
            </a:r>
            <a:r>
              <a:rPr lang="en-US" sz="2400" dirty="0">
                <a:solidFill>
                  <a:srgbClr val="000099"/>
                </a:solidFill>
                <a:latin typeface="Times New Roman" pitchFamily="18" charset="0"/>
              </a:rPr>
              <a:t>Mexico </a:t>
            </a:r>
            <a:r>
              <a:rPr lang="en-US" sz="2400" dirty="0" smtClean="0">
                <a:solidFill>
                  <a:srgbClr val="000099"/>
                </a:solidFill>
                <a:latin typeface="Times New Roman" pitchFamily="18" charset="0"/>
              </a:rPr>
              <a:t>DF </a:t>
            </a:r>
            <a:r>
              <a:rPr lang="en-US" sz="2400" dirty="0">
                <a:solidFill>
                  <a:srgbClr val="000099"/>
                </a:solidFill>
                <a:latin typeface="Times New Roman" pitchFamily="18" charset="0"/>
              </a:rPr>
              <a:t>to Kansas City</a:t>
            </a:r>
            <a:r>
              <a:rPr lang="en-US" sz="2400" dirty="0" smtClean="0">
                <a:solidFill>
                  <a:srgbClr val="000099"/>
                </a:solidFill>
                <a:latin typeface="Times New Roman" pitchFamily="18" charset="0"/>
              </a:rPr>
              <a:t>, Ks</a:t>
            </a:r>
            <a:endParaRPr lang="en-US" sz="2400" dirty="0">
              <a:solidFill>
                <a:srgbClr val="000099"/>
              </a:solidFill>
              <a:latin typeface="Times New Roman" pitchFamily="18" charset="0"/>
            </a:endParaRPr>
          </a:p>
          <a:p>
            <a:pPr>
              <a:spcBef>
                <a:spcPct val="20000"/>
              </a:spcBef>
              <a:buFont typeface="Marlett" pitchFamily="2" charset="2"/>
              <a:buChar char="a"/>
            </a:pPr>
            <a:r>
              <a:rPr lang="en-US" sz="2400" dirty="0">
                <a:solidFill>
                  <a:srgbClr val="000099"/>
                </a:solidFill>
                <a:latin typeface="Times New Roman" pitchFamily="18" charset="0"/>
              </a:rPr>
              <a:t>Growing season 300 days (N) to 180 days (S)</a:t>
            </a:r>
          </a:p>
          <a:p>
            <a:pPr>
              <a:spcBef>
                <a:spcPct val="20000"/>
              </a:spcBef>
            </a:pPr>
            <a:r>
              <a:rPr lang="en-US" sz="2800" dirty="0">
                <a:solidFill>
                  <a:srgbClr val="009900"/>
                </a:solidFill>
                <a:latin typeface="Times New Roman" pitchFamily="18" charset="0"/>
              </a:rPr>
              <a:t>East to West</a:t>
            </a:r>
          </a:p>
          <a:p>
            <a:pPr>
              <a:spcBef>
                <a:spcPct val="20000"/>
              </a:spcBef>
              <a:buFont typeface="Marlett" pitchFamily="2" charset="2"/>
              <a:buChar char="a"/>
            </a:pPr>
            <a:r>
              <a:rPr lang="en-US" sz="2400" dirty="0">
                <a:solidFill>
                  <a:srgbClr val="000099"/>
                </a:solidFill>
                <a:latin typeface="Times New Roman" pitchFamily="18" charset="0"/>
              </a:rPr>
              <a:t>Soils Clay, Silt-clay loam to sandy (</a:t>
            </a:r>
            <a:r>
              <a:rPr lang="en-US" sz="2400" dirty="0" err="1" smtClean="0">
                <a:solidFill>
                  <a:srgbClr val="000099"/>
                </a:solidFill>
                <a:latin typeface="Times New Roman" pitchFamily="18" charset="0"/>
              </a:rPr>
              <a:t>Vertisols</a:t>
            </a:r>
            <a:r>
              <a:rPr lang="en-US" sz="2400" dirty="0" smtClean="0">
                <a:solidFill>
                  <a:srgbClr val="000099"/>
                </a:solidFill>
                <a:latin typeface="Times New Roman" pitchFamily="18" charset="0"/>
              </a:rPr>
              <a:t> </a:t>
            </a:r>
            <a:r>
              <a:rPr lang="en-US" sz="2400" dirty="0">
                <a:solidFill>
                  <a:srgbClr val="000099"/>
                </a:solidFill>
                <a:latin typeface="Times New Roman" pitchFamily="18" charset="0"/>
              </a:rPr>
              <a:t>– </a:t>
            </a:r>
            <a:r>
              <a:rPr lang="en-US" sz="2400" dirty="0" err="1" smtClean="0">
                <a:solidFill>
                  <a:srgbClr val="000099"/>
                </a:solidFill>
                <a:latin typeface="Times New Roman" pitchFamily="18" charset="0"/>
              </a:rPr>
              <a:t>Molisols</a:t>
            </a:r>
            <a:r>
              <a:rPr lang="en-US" sz="2400" dirty="0" smtClean="0">
                <a:solidFill>
                  <a:srgbClr val="000099"/>
                </a:solidFill>
                <a:latin typeface="Times New Roman" pitchFamily="18" charset="0"/>
              </a:rPr>
              <a:t> </a:t>
            </a:r>
            <a:r>
              <a:rPr lang="en-US" sz="2400" dirty="0">
                <a:solidFill>
                  <a:srgbClr val="000099"/>
                </a:solidFill>
                <a:latin typeface="Times New Roman" pitchFamily="18" charset="0"/>
              </a:rPr>
              <a:t>– </a:t>
            </a:r>
            <a:r>
              <a:rPr lang="en-US" sz="2400" dirty="0" err="1" smtClean="0">
                <a:solidFill>
                  <a:srgbClr val="000099"/>
                </a:solidFill>
                <a:latin typeface="Times New Roman" pitchFamily="18" charset="0"/>
              </a:rPr>
              <a:t>Entisols</a:t>
            </a:r>
            <a:r>
              <a:rPr lang="en-US" sz="2400" dirty="0">
                <a:solidFill>
                  <a:srgbClr val="000099"/>
                </a:solidFill>
                <a:latin typeface="Times New Roman" pitchFamily="18" charset="0"/>
              </a:rPr>
              <a:t>)</a:t>
            </a:r>
          </a:p>
          <a:p>
            <a:pPr>
              <a:spcBef>
                <a:spcPct val="20000"/>
              </a:spcBef>
              <a:buFont typeface="Marlett" pitchFamily="2" charset="2"/>
              <a:buChar char="a"/>
            </a:pPr>
            <a:r>
              <a:rPr lang="en-US" sz="2400" dirty="0">
                <a:solidFill>
                  <a:srgbClr val="000099"/>
                </a:solidFill>
                <a:latin typeface="Times New Roman" pitchFamily="18" charset="0"/>
              </a:rPr>
              <a:t>Rainfall 58” to 20”</a:t>
            </a:r>
          </a:p>
          <a:p>
            <a:pPr>
              <a:spcBef>
                <a:spcPct val="20000"/>
              </a:spcBef>
              <a:buFont typeface="Marlett" pitchFamily="2" charset="2"/>
              <a:buChar char="a"/>
            </a:pPr>
            <a:r>
              <a:rPr lang="en-US" sz="2400" dirty="0">
                <a:solidFill>
                  <a:srgbClr val="000099"/>
                </a:solidFill>
                <a:latin typeface="Times New Roman" pitchFamily="18" charset="0"/>
              </a:rPr>
              <a:t>SOM 6 to </a:t>
            </a:r>
            <a:r>
              <a:rPr lang="en-US" sz="2400" dirty="0" smtClean="0">
                <a:solidFill>
                  <a:srgbClr val="000099"/>
                </a:solidFill>
                <a:latin typeface="Times New Roman" pitchFamily="18" charset="0"/>
              </a:rPr>
              <a:t>1.0%</a:t>
            </a:r>
            <a:endParaRPr lang="en-US" sz="2400" dirty="0">
              <a:solidFill>
                <a:srgbClr val="000099"/>
              </a:solidFill>
              <a:latin typeface="Times New Roman" pitchFamily="18" charset="0"/>
            </a:endParaRPr>
          </a:p>
          <a:p>
            <a:pPr>
              <a:spcBef>
                <a:spcPct val="20000"/>
              </a:spcBef>
              <a:buFont typeface="Marlett" pitchFamily="2" charset="2"/>
              <a:buChar char="a"/>
            </a:pPr>
            <a:r>
              <a:rPr lang="en-US" sz="2400" dirty="0" smtClean="0">
                <a:solidFill>
                  <a:srgbClr val="000099"/>
                </a:solidFill>
                <a:latin typeface="Times New Roman" pitchFamily="18" charset="0"/>
              </a:rPr>
              <a:t>No </a:t>
            </a:r>
            <a:r>
              <a:rPr lang="en-US" sz="2400" dirty="0">
                <a:solidFill>
                  <a:srgbClr val="000099"/>
                </a:solidFill>
                <a:latin typeface="Times New Roman" pitchFamily="18" charset="0"/>
              </a:rPr>
              <a:t>snow or frozen soils</a:t>
            </a:r>
          </a:p>
        </p:txBody>
      </p:sp>
      <p:sp>
        <p:nvSpPr>
          <p:cNvPr id="5" name="TextBox 4"/>
          <p:cNvSpPr txBox="1"/>
          <p:nvPr/>
        </p:nvSpPr>
        <p:spPr>
          <a:xfrm>
            <a:off x="152400" y="228600"/>
            <a:ext cx="4648200" cy="923330"/>
          </a:xfrm>
          <a:prstGeom prst="rect">
            <a:avLst/>
          </a:prstGeom>
          <a:noFill/>
        </p:spPr>
        <p:txBody>
          <a:bodyPr wrap="square" rtlCol="0">
            <a:spAutoFit/>
          </a:bodyPr>
          <a:lstStyle/>
          <a:p>
            <a:r>
              <a:rPr lang="en-US" sz="5400" b="1" dirty="0" smtClean="0">
                <a:solidFill>
                  <a:schemeClr val="tx2"/>
                </a:solidFill>
              </a:rPr>
              <a:t>Argentina</a:t>
            </a:r>
            <a:endParaRPr lang="en-US" sz="5400" b="1" dirty="0">
              <a:solidFill>
                <a:schemeClr val="tx2"/>
              </a:solidFill>
            </a:endParaRPr>
          </a:p>
        </p:txBody>
      </p:sp>
      <p:sp>
        <p:nvSpPr>
          <p:cNvPr id="2" name="Rectangle 1"/>
          <p:cNvSpPr/>
          <p:nvPr/>
        </p:nvSpPr>
        <p:spPr>
          <a:xfrm>
            <a:off x="7543800" y="6338602"/>
            <a:ext cx="1300421" cy="369332"/>
          </a:xfrm>
          <a:prstGeom prst="rect">
            <a:avLst/>
          </a:prstGeom>
        </p:spPr>
        <p:txBody>
          <a:bodyPr wrap="none">
            <a:spAutoFit/>
          </a:bodyPr>
          <a:lstStyle/>
          <a:p>
            <a:r>
              <a:rPr lang="en-US" dirty="0">
                <a:solidFill>
                  <a:schemeClr val="bg1"/>
                </a:solidFill>
                <a:latin typeface="Futura Lt"/>
              </a:rPr>
              <a:t>By: </a:t>
            </a:r>
            <a:r>
              <a:rPr lang="en-US" dirty="0" smtClean="0">
                <a:solidFill>
                  <a:schemeClr val="bg1"/>
                </a:solidFill>
                <a:latin typeface="Futura Lt"/>
              </a:rPr>
              <a:t>Andres</a:t>
            </a:r>
            <a:endParaRPr lang="en-US" dirty="0">
              <a:solidFill>
                <a:schemeClr val="bg1"/>
              </a:solidFill>
              <a:latin typeface="Futura Lt"/>
            </a:endParaRPr>
          </a:p>
        </p:txBody>
      </p:sp>
    </p:spTree>
    <p:extLst>
      <p:ext uri="{BB962C8B-B14F-4D97-AF65-F5344CB8AC3E}">
        <p14:creationId xmlns:p14="http://schemas.microsoft.com/office/powerpoint/2010/main" val="28323718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F1010074"/>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14339" name="Text Box 17"/>
          <p:cNvSpPr txBox="1">
            <a:spLocks noChangeArrowheads="1"/>
          </p:cNvSpPr>
          <p:nvPr/>
        </p:nvSpPr>
        <p:spPr bwMode="auto">
          <a:xfrm>
            <a:off x="395288" y="723900"/>
            <a:ext cx="9382125" cy="6134100"/>
          </a:xfrm>
          <a:prstGeom prst="rect">
            <a:avLst/>
          </a:prstGeom>
          <a:solidFill>
            <a:srgbClr val="FFFFFF">
              <a:alpha val="12941"/>
            </a:srgbClr>
          </a:solidFill>
          <a:ln w="9525">
            <a:noFill/>
            <a:miter lim="800000"/>
            <a:headEnd/>
            <a:tailEnd/>
          </a:ln>
        </p:spPr>
        <p:txBody>
          <a:bodyPr>
            <a:spAutoFit/>
          </a:bodyPr>
          <a:lstStyle/>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AR"/>
          </a:p>
          <a:p>
            <a:endParaRPr lang="es-ES"/>
          </a:p>
        </p:txBody>
      </p:sp>
      <p:sp>
        <p:nvSpPr>
          <p:cNvPr id="86030" name="Text Box 14"/>
          <p:cNvSpPr txBox="1">
            <a:spLocks noChangeArrowheads="1"/>
          </p:cNvSpPr>
          <p:nvPr/>
        </p:nvSpPr>
        <p:spPr bwMode="auto">
          <a:xfrm>
            <a:off x="-457200" y="457200"/>
            <a:ext cx="10123488" cy="519113"/>
          </a:xfrm>
          <a:prstGeom prst="rect">
            <a:avLst/>
          </a:prstGeom>
          <a:noFill/>
          <a:ln w="9525">
            <a:noFill/>
            <a:miter lim="800000"/>
            <a:headEnd/>
            <a:tailEnd/>
          </a:ln>
          <a:effectLst/>
        </p:spPr>
        <p:txBody>
          <a:bodyPr>
            <a:spAutoFit/>
          </a:bodyPr>
          <a:lstStyle/>
          <a:p>
            <a:pPr algn="ctr" eaLnBrk="0" hangingPunct="0">
              <a:defRPr/>
            </a:pPr>
            <a:r>
              <a:rPr lang="en-US" sz="2800" b="1" dirty="0">
                <a:solidFill>
                  <a:srgbClr val="FFFF00"/>
                </a:solidFill>
                <a:effectLst>
                  <a:outerShdw blurRad="38100" dist="38100" dir="2700000" algn="tl">
                    <a:srgbClr val="000000"/>
                  </a:outerShdw>
                </a:effectLst>
                <a:latin typeface="Tahoma" pitchFamily="34" charset="0"/>
              </a:rPr>
              <a:t>No-Till evolution in Argentina (1977-2005)</a:t>
            </a:r>
            <a:endParaRPr lang="en-US" sz="2400" b="1" dirty="0">
              <a:solidFill>
                <a:srgbClr val="FFFF00"/>
              </a:solidFill>
              <a:effectLst>
                <a:outerShdw blurRad="38100" dist="38100" dir="2700000" algn="tl">
                  <a:srgbClr val="000000"/>
                </a:outerShdw>
              </a:effectLst>
              <a:latin typeface="Tahoma" pitchFamily="34" charset="0"/>
            </a:endParaRPr>
          </a:p>
        </p:txBody>
      </p:sp>
      <p:grpSp>
        <p:nvGrpSpPr>
          <p:cNvPr id="2" name="Group 4"/>
          <p:cNvGrpSpPr>
            <a:grpSpLocks noChangeAspect="1"/>
          </p:cNvGrpSpPr>
          <p:nvPr/>
        </p:nvGrpSpPr>
        <p:grpSpPr bwMode="auto">
          <a:xfrm>
            <a:off x="200025" y="1525588"/>
            <a:ext cx="8645525" cy="4503737"/>
            <a:chOff x="126" y="961"/>
            <a:chExt cx="5446" cy="2837"/>
          </a:xfrm>
        </p:grpSpPr>
        <p:sp>
          <p:nvSpPr>
            <p:cNvPr id="14343" name="Freeform 5"/>
            <p:cNvSpPr>
              <a:spLocks/>
            </p:cNvSpPr>
            <p:nvPr/>
          </p:nvSpPr>
          <p:spPr bwMode="auto">
            <a:xfrm>
              <a:off x="548" y="3545"/>
              <a:ext cx="4971" cy="55"/>
            </a:xfrm>
            <a:custGeom>
              <a:avLst/>
              <a:gdLst>
                <a:gd name="T0" fmla="*/ 0 w 4971"/>
                <a:gd name="T1" fmla="*/ 55 h 55"/>
                <a:gd name="T2" fmla="*/ 75 w 4971"/>
                <a:gd name="T3" fmla="*/ 0 h 55"/>
                <a:gd name="T4" fmla="*/ 4971 w 4971"/>
                <a:gd name="T5" fmla="*/ 0 h 55"/>
                <a:gd name="T6" fmla="*/ 4896 w 4971"/>
                <a:gd name="T7" fmla="*/ 55 h 55"/>
                <a:gd name="T8" fmla="*/ 0 w 4971"/>
                <a:gd name="T9" fmla="*/ 55 h 55"/>
                <a:gd name="T10" fmla="*/ 0 60000 65536"/>
                <a:gd name="T11" fmla="*/ 0 60000 65536"/>
                <a:gd name="T12" fmla="*/ 0 60000 65536"/>
                <a:gd name="T13" fmla="*/ 0 60000 65536"/>
                <a:gd name="T14" fmla="*/ 0 60000 65536"/>
                <a:gd name="T15" fmla="*/ 0 w 4971"/>
                <a:gd name="T16" fmla="*/ 0 h 55"/>
                <a:gd name="T17" fmla="*/ 4971 w 4971"/>
                <a:gd name="T18" fmla="*/ 55 h 55"/>
              </a:gdLst>
              <a:ahLst/>
              <a:cxnLst>
                <a:cxn ang="T10">
                  <a:pos x="T0" y="T1"/>
                </a:cxn>
                <a:cxn ang="T11">
                  <a:pos x="T2" y="T3"/>
                </a:cxn>
                <a:cxn ang="T12">
                  <a:pos x="T4" y="T5"/>
                </a:cxn>
                <a:cxn ang="T13">
                  <a:pos x="T6" y="T7"/>
                </a:cxn>
                <a:cxn ang="T14">
                  <a:pos x="T8" y="T9"/>
                </a:cxn>
              </a:cxnLst>
              <a:rect l="T15" t="T16" r="T17" b="T18"/>
              <a:pathLst>
                <a:path w="4971" h="55">
                  <a:moveTo>
                    <a:pt x="0" y="55"/>
                  </a:moveTo>
                  <a:lnTo>
                    <a:pt x="75" y="0"/>
                  </a:lnTo>
                  <a:lnTo>
                    <a:pt x="4971" y="0"/>
                  </a:lnTo>
                  <a:lnTo>
                    <a:pt x="4896" y="55"/>
                  </a:lnTo>
                  <a:lnTo>
                    <a:pt x="0" y="55"/>
                  </a:lnTo>
                  <a:close/>
                </a:path>
              </a:pathLst>
            </a:custGeom>
            <a:noFill/>
            <a:ln w="9525">
              <a:noFill/>
              <a:round/>
              <a:headEnd/>
              <a:tailEnd/>
            </a:ln>
          </p:spPr>
          <p:txBody>
            <a:bodyPr/>
            <a:lstStyle/>
            <a:p>
              <a:endParaRPr lang="es-AR"/>
            </a:p>
          </p:txBody>
        </p:sp>
        <p:sp>
          <p:nvSpPr>
            <p:cNvPr id="14344" name="Freeform 6"/>
            <p:cNvSpPr>
              <a:spLocks/>
            </p:cNvSpPr>
            <p:nvPr/>
          </p:nvSpPr>
          <p:spPr bwMode="auto">
            <a:xfrm>
              <a:off x="548" y="961"/>
              <a:ext cx="75" cy="2639"/>
            </a:xfrm>
            <a:custGeom>
              <a:avLst/>
              <a:gdLst>
                <a:gd name="T0" fmla="*/ 0 w 75"/>
                <a:gd name="T1" fmla="*/ 2639 h 2639"/>
                <a:gd name="T2" fmla="*/ 0 w 75"/>
                <a:gd name="T3" fmla="*/ 54 h 2639"/>
                <a:gd name="T4" fmla="*/ 75 w 75"/>
                <a:gd name="T5" fmla="*/ 0 h 2639"/>
                <a:gd name="T6" fmla="*/ 75 w 75"/>
                <a:gd name="T7" fmla="*/ 2584 h 2639"/>
                <a:gd name="T8" fmla="*/ 0 w 75"/>
                <a:gd name="T9" fmla="*/ 2639 h 2639"/>
                <a:gd name="T10" fmla="*/ 0 60000 65536"/>
                <a:gd name="T11" fmla="*/ 0 60000 65536"/>
                <a:gd name="T12" fmla="*/ 0 60000 65536"/>
                <a:gd name="T13" fmla="*/ 0 60000 65536"/>
                <a:gd name="T14" fmla="*/ 0 60000 65536"/>
                <a:gd name="T15" fmla="*/ 0 w 75"/>
                <a:gd name="T16" fmla="*/ 0 h 2639"/>
                <a:gd name="T17" fmla="*/ 75 w 75"/>
                <a:gd name="T18" fmla="*/ 2639 h 2639"/>
              </a:gdLst>
              <a:ahLst/>
              <a:cxnLst>
                <a:cxn ang="T10">
                  <a:pos x="T0" y="T1"/>
                </a:cxn>
                <a:cxn ang="T11">
                  <a:pos x="T2" y="T3"/>
                </a:cxn>
                <a:cxn ang="T12">
                  <a:pos x="T4" y="T5"/>
                </a:cxn>
                <a:cxn ang="T13">
                  <a:pos x="T6" y="T7"/>
                </a:cxn>
                <a:cxn ang="T14">
                  <a:pos x="T8" y="T9"/>
                </a:cxn>
              </a:cxnLst>
              <a:rect l="T15" t="T16" r="T17" b="T18"/>
              <a:pathLst>
                <a:path w="75" h="2639">
                  <a:moveTo>
                    <a:pt x="0" y="2639"/>
                  </a:moveTo>
                  <a:lnTo>
                    <a:pt x="0" y="54"/>
                  </a:lnTo>
                  <a:lnTo>
                    <a:pt x="75" y="0"/>
                  </a:lnTo>
                  <a:lnTo>
                    <a:pt x="75" y="2584"/>
                  </a:lnTo>
                  <a:lnTo>
                    <a:pt x="0" y="2639"/>
                  </a:lnTo>
                  <a:close/>
                </a:path>
              </a:pathLst>
            </a:custGeom>
            <a:noFill/>
            <a:ln w="9525">
              <a:noFill/>
              <a:round/>
              <a:headEnd/>
              <a:tailEnd/>
            </a:ln>
          </p:spPr>
          <p:txBody>
            <a:bodyPr/>
            <a:lstStyle/>
            <a:p>
              <a:endParaRPr lang="es-AR"/>
            </a:p>
          </p:txBody>
        </p:sp>
        <p:sp>
          <p:nvSpPr>
            <p:cNvPr id="14345" name="Rectangle 7"/>
            <p:cNvSpPr>
              <a:spLocks noChangeArrowheads="1"/>
            </p:cNvSpPr>
            <p:nvPr/>
          </p:nvSpPr>
          <p:spPr bwMode="auto">
            <a:xfrm>
              <a:off x="623" y="961"/>
              <a:ext cx="4896" cy="2584"/>
            </a:xfrm>
            <a:prstGeom prst="rect">
              <a:avLst/>
            </a:prstGeom>
            <a:noFill/>
            <a:ln w="9525">
              <a:noFill/>
              <a:miter lim="800000"/>
              <a:headEnd/>
              <a:tailEnd/>
            </a:ln>
          </p:spPr>
          <p:txBody>
            <a:bodyPr/>
            <a:lstStyle/>
            <a:p>
              <a:endParaRPr lang="es-AR"/>
            </a:p>
          </p:txBody>
        </p:sp>
        <p:sp>
          <p:nvSpPr>
            <p:cNvPr id="14346" name="Freeform 8"/>
            <p:cNvSpPr>
              <a:spLocks/>
            </p:cNvSpPr>
            <p:nvPr/>
          </p:nvSpPr>
          <p:spPr bwMode="auto">
            <a:xfrm>
              <a:off x="548" y="3545"/>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47" name="Freeform 9"/>
            <p:cNvSpPr>
              <a:spLocks/>
            </p:cNvSpPr>
            <p:nvPr/>
          </p:nvSpPr>
          <p:spPr bwMode="auto">
            <a:xfrm>
              <a:off x="548" y="3285"/>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48" name="Freeform 10"/>
            <p:cNvSpPr>
              <a:spLocks/>
            </p:cNvSpPr>
            <p:nvPr/>
          </p:nvSpPr>
          <p:spPr bwMode="auto">
            <a:xfrm>
              <a:off x="548" y="3025"/>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49" name="Freeform 11"/>
            <p:cNvSpPr>
              <a:spLocks/>
            </p:cNvSpPr>
            <p:nvPr/>
          </p:nvSpPr>
          <p:spPr bwMode="auto">
            <a:xfrm>
              <a:off x="548" y="2772"/>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0" name="Freeform 12"/>
            <p:cNvSpPr>
              <a:spLocks/>
            </p:cNvSpPr>
            <p:nvPr/>
          </p:nvSpPr>
          <p:spPr bwMode="auto">
            <a:xfrm>
              <a:off x="548" y="2513"/>
              <a:ext cx="4971" cy="54"/>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1" name="Freeform 13"/>
            <p:cNvSpPr>
              <a:spLocks/>
            </p:cNvSpPr>
            <p:nvPr/>
          </p:nvSpPr>
          <p:spPr bwMode="auto">
            <a:xfrm>
              <a:off x="548" y="2253"/>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2" name="Freeform 14"/>
            <p:cNvSpPr>
              <a:spLocks/>
            </p:cNvSpPr>
            <p:nvPr/>
          </p:nvSpPr>
          <p:spPr bwMode="auto">
            <a:xfrm>
              <a:off x="548" y="1993"/>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3" name="Freeform 15"/>
            <p:cNvSpPr>
              <a:spLocks/>
            </p:cNvSpPr>
            <p:nvPr/>
          </p:nvSpPr>
          <p:spPr bwMode="auto">
            <a:xfrm>
              <a:off x="548" y="1733"/>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4" name="Freeform 16"/>
            <p:cNvSpPr>
              <a:spLocks/>
            </p:cNvSpPr>
            <p:nvPr/>
          </p:nvSpPr>
          <p:spPr bwMode="auto">
            <a:xfrm>
              <a:off x="548" y="1480"/>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5" name="Freeform 17"/>
            <p:cNvSpPr>
              <a:spLocks/>
            </p:cNvSpPr>
            <p:nvPr/>
          </p:nvSpPr>
          <p:spPr bwMode="auto">
            <a:xfrm>
              <a:off x="548" y="1220"/>
              <a:ext cx="4971" cy="55"/>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6" name="Freeform 18"/>
            <p:cNvSpPr>
              <a:spLocks/>
            </p:cNvSpPr>
            <p:nvPr/>
          </p:nvSpPr>
          <p:spPr bwMode="auto">
            <a:xfrm>
              <a:off x="548" y="961"/>
              <a:ext cx="4971" cy="54"/>
            </a:xfrm>
            <a:custGeom>
              <a:avLst/>
              <a:gdLst>
                <a:gd name="T0" fmla="*/ 0 w 662"/>
                <a:gd name="T1" fmla="*/ 2147483647 h 8"/>
                <a:gd name="T2" fmla="*/ 2147483647 w 662"/>
                <a:gd name="T3" fmla="*/ 0 h 8"/>
                <a:gd name="T4" fmla="*/ 2147483647 w 662"/>
                <a:gd name="T5" fmla="*/ 0 h 8"/>
                <a:gd name="T6" fmla="*/ 0 60000 65536"/>
                <a:gd name="T7" fmla="*/ 0 60000 65536"/>
                <a:gd name="T8" fmla="*/ 0 60000 65536"/>
                <a:gd name="T9" fmla="*/ 0 w 662"/>
                <a:gd name="T10" fmla="*/ 0 h 8"/>
                <a:gd name="T11" fmla="*/ 662 w 662"/>
                <a:gd name="T12" fmla="*/ 8 h 8"/>
              </a:gdLst>
              <a:ahLst/>
              <a:cxnLst>
                <a:cxn ang="T6">
                  <a:pos x="T0" y="T1"/>
                </a:cxn>
                <a:cxn ang="T7">
                  <a:pos x="T2" y="T3"/>
                </a:cxn>
                <a:cxn ang="T8">
                  <a:pos x="T4" y="T5"/>
                </a:cxn>
              </a:cxnLst>
              <a:rect l="T9" t="T10" r="T11" b="T12"/>
              <a:pathLst>
                <a:path w="662" h="8">
                  <a:moveTo>
                    <a:pt x="0" y="8"/>
                  </a:moveTo>
                  <a:lnTo>
                    <a:pt x="10" y="0"/>
                  </a:lnTo>
                  <a:lnTo>
                    <a:pt x="662" y="0"/>
                  </a:lnTo>
                </a:path>
              </a:pathLst>
            </a:custGeom>
            <a:noFill/>
            <a:ln w="0">
              <a:solidFill>
                <a:srgbClr val="000000"/>
              </a:solidFill>
              <a:round/>
              <a:headEnd/>
              <a:tailEnd/>
            </a:ln>
          </p:spPr>
          <p:txBody>
            <a:bodyPr/>
            <a:lstStyle/>
            <a:p>
              <a:endParaRPr lang="es-AR"/>
            </a:p>
          </p:txBody>
        </p:sp>
        <p:sp>
          <p:nvSpPr>
            <p:cNvPr id="14357" name="Freeform 19"/>
            <p:cNvSpPr>
              <a:spLocks/>
            </p:cNvSpPr>
            <p:nvPr/>
          </p:nvSpPr>
          <p:spPr bwMode="auto">
            <a:xfrm>
              <a:off x="548" y="3545"/>
              <a:ext cx="4971" cy="55"/>
            </a:xfrm>
            <a:custGeom>
              <a:avLst/>
              <a:gdLst>
                <a:gd name="T0" fmla="*/ 4971 w 4971"/>
                <a:gd name="T1" fmla="*/ 0 h 55"/>
                <a:gd name="T2" fmla="*/ 4896 w 4971"/>
                <a:gd name="T3" fmla="*/ 55 h 55"/>
                <a:gd name="T4" fmla="*/ 0 w 4971"/>
                <a:gd name="T5" fmla="*/ 55 h 55"/>
                <a:gd name="T6" fmla="*/ 75 w 4971"/>
                <a:gd name="T7" fmla="*/ 0 h 55"/>
                <a:gd name="T8" fmla="*/ 4971 w 4971"/>
                <a:gd name="T9" fmla="*/ 0 h 55"/>
                <a:gd name="T10" fmla="*/ 0 60000 65536"/>
                <a:gd name="T11" fmla="*/ 0 60000 65536"/>
                <a:gd name="T12" fmla="*/ 0 60000 65536"/>
                <a:gd name="T13" fmla="*/ 0 60000 65536"/>
                <a:gd name="T14" fmla="*/ 0 60000 65536"/>
                <a:gd name="T15" fmla="*/ 0 w 4971"/>
                <a:gd name="T16" fmla="*/ 0 h 55"/>
                <a:gd name="T17" fmla="*/ 4971 w 4971"/>
                <a:gd name="T18" fmla="*/ 55 h 55"/>
              </a:gdLst>
              <a:ahLst/>
              <a:cxnLst>
                <a:cxn ang="T10">
                  <a:pos x="T0" y="T1"/>
                </a:cxn>
                <a:cxn ang="T11">
                  <a:pos x="T2" y="T3"/>
                </a:cxn>
                <a:cxn ang="T12">
                  <a:pos x="T4" y="T5"/>
                </a:cxn>
                <a:cxn ang="T13">
                  <a:pos x="T6" y="T7"/>
                </a:cxn>
                <a:cxn ang="T14">
                  <a:pos x="T8" y="T9"/>
                </a:cxn>
              </a:cxnLst>
              <a:rect l="T15" t="T16" r="T17" b="T18"/>
              <a:pathLst>
                <a:path w="4971" h="55">
                  <a:moveTo>
                    <a:pt x="4971" y="0"/>
                  </a:moveTo>
                  <a:lnTo>
                    <a:pt x="4896" y="55"/>
                  </a:lnTo>
                  <a:lnTo>
                    <a:pt x="0" y="55"/>
                  </a:lnTo>
                  <a:lnTo>
                    <a:pt x="75" y="0"/>
                  </a:lnTo>
                  <a:lnTo>
                    <a:pt x="4971" y="0"/>
                  </a:lnTo>
                  <a:close/>
                </a:path>
              </a:pathLst>
            </a:custGeom>
            <a:noFill/>
            <a:ln w="9525">
              <a:noFill/>
              <a:round/>
              <a:headEnd/>
              <a:tailEnd/>
            </a:ln>
          </p:spPr>
          <p:txBody>
            <a:bodyPr/>
            <a:lstStyle/>
            <a:p>
              <a:endParaRPr lang="es-AR"/>
            </a:p>
          </p:txBody>
        </p:sp>
        <p:sp>
          <p:nvSpPr>
            <p:cNvPr id="14358" name="Freeform 20"/>
            <p:cNvSpPr>
              <a:spLocks/>
            </p:cNvSpPr>
            <p:nvPr/>
          </p:nvSpPr>
          <p:spPr bwMode="auto">
            <a:xfrm>
              <a:off x="548" y="961"/>
              <a:ext cx="75" cy="2639"/>
            </a:xfrm>
            <a:custGeom>
              <a:avLst/>
              <a:gdLst>
                <a:gd name="T0" fmla="*/ 0 w 75"/>
                <a:gd name="T1" fmla="*/ 2639 h 2639"/>
                <a:gd name="T2" fmla="*/ 0 w 75"/>
                <a:gd name="T3" fmla="*/ 54 h 2639"/>
                <a:gd name="T4" fmla="*/ 75 w 75"/>
                <a:gd name="T5" fmla="*/ 0 h 2639"/>
                <a:gd name="T6" fmla="*/ 75 w 75"/>
                <a:gd name="T7" fmla="*/ 2584 h 2639"/>
                <a:gd name="T8" fmla="*/ 0 w 75"/>
                <a:gd name="T9" fmla="*/ 2639 h 2639"/>
                <a:gd name="T10" fmla="*/ 0 60000 65536"/>
                <a:gd name="T11" fmla="*/ 0 60000 65536"/>
                <a:gd name="T12" fmla="*/ 0 60000 65536"/>
                <a:gd name="T13" fmla="*/ 0 60000 65536"/>
                <a:gd name="T14" fmla="*/ 0 60000 65536"/>
                <a:gd name="T15" fmla="*/ 0 w 75"/>
                <a:gd name="T16" fmla="*/ 0 h 2639"/>
                <a:gd name="T17" fmla="*/ 75 w 75"/>
                <a:gd name="T18" fmla="*/ 2639 h 2639"/>
              </a:gdLst>
              <a:ahLst/>
              <a:cxnLst>
                <a:cxn ang="T10">
                  <a:pos x="T0" y="T1"/>
                </a:cxn>
                <a:cxn ang="T11">
                  <a:pos x="T2" y="T3"/>
                </a:cxn>
                <a:cxn ang="T12">
                  <a:pos x="T4" y="T5"/>
                </a:cxn>
                <a:cxn ang="T13">
                  <a:pos x="T6" y="T7"/>
                </a:cxn>
                <a:cxn ang="T14">
                  <a:pos x="T8" y="T9"/>
                </a:cxn>
              </a:cxnLst>
              <a:rect l="T15" t="T16" r="T17" b="T18"/>
              <a:pathLst>
                <a:path w="75" h="2639">
                  <a:moveTo>
                    <a:pt x="0" y="2639"/>
                  </a:moveTo>
                  <a:lnTo>
                    <a:pt x="0" y="54"/>
                  </a:lnTo>
                  <a:lnTo>
                    <a:pt x="75" y="0"/>
                  </a:lnTo>
                  <a:lnTo>
                    <a:pt x="75" y="2584"/>
                  </a:lnTo>
                  <a:lnTo>
                    <a:pt x="0" y="2639"/>
                  </a:lnTo>
                  <a:close/>
                </a:path>
              </a:pathLst>
            </a:custGeom>
            <a:noFill/>
            <a:ln w="9525">
              <a:noFill/>
              <a:round/>
              <a:headEnd/>
              <a:tailEnd/>
            </a:ln>
          </p:spPr>
          <p:txBody>
            <a:bodyPr/>
            <a:lstStyle/>
            <a:p>
              <a:endParaRPr lang="es-AR"/>
            </a:p>
          </p:txBody>
        </p:sp>
        <p:sp>
          <p:nvSpPr>
            <p:cNvPr id="14359" name="Rectangle 21"/>
            <p:cNvSpPr>
              <a:spLocks noChangeArrowheads="1"/>
            </p:cNvSpPr>
            <p:nvPr/>
          </p:nvSpPr>
          <p:spPr bwMode="auto">
            <a:xfrm>
              <a:off x="623" y="961"/>
              <a:ext cx="4896" cy="2584"/>
            </a:xfrm>
            <a:prstGeom prst="rect">
              <a:avLst/>
            </a:prstGeom>
            <a:noFill/>
            <a:ln w="9525">
              <a:noFill/>
              <a:miter lim="800000"/>
              <a:headEnd/>
              <a:tailEnd/>
            </a:ln>
          </p:spPr>
          <p:txBody>
            <a:bodyPr/>
            <a:lstStyle/>
            <a:p>
              <a:endParaRPr lang="es-AR"/>
            </a:p>
          </p:txBody>
        </p:sp>
        <p:sp>
          <p:nvSpPr>
            <p:cNvPr id="14360" name="Freeform 22"/>
            <p:cNvSpPr>
              <a:spLocks/>
            </p:cNvSpPr>
            <p:nvPr/>
          </p:nvSpPr>
          <p:spPr bwMode="auto">
            <a:xfrm>
              <a:off x="736" y="3559"/>
              <a:ext cx="30" cy="27"/>
            </a:xfrm>
            <a:custGeom>
              <a:avLst/>
              <a:gdLst>
                <a:gd name="T0" fmla="*/ 0 w 30"/>
                <a:gd name="T1" fmla="*/ 27 h 27"/>
                <a:gd name="T2" fmla="*/ 0 w 30"/>
                <a:gd name="T3" fmla="*/ 20 h 27"/>
                <a:gd name="T4" fmla="*/ 30 w 30"/>
                <a:gd name="T5" fmla="*/ 0 h 27"/>
                <a:gd name="T6" fmla="*/ 30 w 30"/>
                <a:gd name="T7" fmla="*/ 0 h 27"/>
                <a:gd name="T8" fmla="*/ 0 w 30"/>
                <a:gd name="T9" fmla="*/ 27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27"/>
                  </a:moveTo>
                  <a:lnTo>
                    <a:pt x="0" y="20"/>
                  </a:lnTo>
                  <a:lnTo>
                    <a:pt x="30" y="0"/>
                  </a:lnTo>
                  <a:lnTo>
                    <a:pt x="0" y="27"/>
                  </a:lnTo>
                  <a:close/>
                </a:path>
              </a:pathLst>
            </a:custGeom>
            <a:solidFill>
              <a:srgbClr val="808000"/>
            </a:solidFill>
            <a:ln w="8">
              <a:solidFill>
                <a:srgbClr val="000000"/>
              </a:solidFill>
              <a:round/>
              <a:headEnd/>
              <a:tailEnd/>
            </a:ln>
          </p:spPr>
          <p:txBody>
            <a:bodyPr/>
            <a:lstStyle/>
            <a:p>
              <a:endParaRPr lang="es-AR"/>
            </a:p>
          </p:txBody>
        </p:sp>
        <p:sp>
          <p:nvSpPr>
            <p:cNvPr id="14361" name="Rectangle 23"/>
            <p:cNvSpPr>
              <a:spLocks noChangeArrowheads="1"/>
            </p:cNvSpPr>
            <p:nvPr/>
          </p:nvSpPr>
          <p:spPr bwMode="auto">
            <a:xfrm>
              <a:off x="638" y="3579"/>
              <a:ext cx="98" cy="7"/>
            </a:xfrm>
            <a:prstGeom prst="rect">
              <a:avLst/>
            </a:prstGeom>
            <a:solidFill>
              <a:srgbClr val="FFFF00"/>
            </a:solidFill>
            <a:ln w="8">
              <a:solidFill>
                <a:srgbClr val="000000"/>
              </a:solidFill>
              <a:miter lim="800000"/>
              <a:headEnd/>
              <a:tailEnd/>
            </a:ln>
          </p:spPr>
          <p:txBody>
            <a:bodyPr/>
            <a:lstStyle/>
            <a:p>
              <a:endParaRPr lang="es-AR"/>
            </a:p>
          </p:txBody>
        </p:sp>
        <p:sp>
          <p:nvSpPr>
            <p:cNvPr id="14362" name="Freeform 24"/>
            <p:cNvSpPr>
              <a:spLocks/>
            </p:cNvSpPr>
            <p:nvPr/>
          </p:nvSpPr>
          <p:spPr bwMode="auto">
            <a:xfrm>
              <a:off x="638" y="3559"/>
              <a:ext cx="38" cy="27"/>
            </a:xfrm>
            <a:custGeom>
              <a:avLst/>
              <a:gdLst>
                <a:gd name="T0" fmla="*/ 38 w 38"/>
                <a:gd name="T1" fmla="*/ 0 h 27"/>
                <a:gd name="T2" fmla="*/ 38 w 38"/>
                <a:gd name="T3" fmla="*/ 0 h 27"/>
                <a:gd name="T4" fmla="*/ 0 w 38"/>
                <a:gd name="T5" fmla="*/ 20 h 27"/>
                <a:gd name="T6" fmla="*/ 0 w 38"/>
                <a:gd name="T7" fmla="*/ 27 h 27"/>
                <a:gd name="T8" fmla="*/ 38 w 38"/>
                <a:gd name="T9" fmla="*/ 0 h 27"/>
                <a:gd name="T10" fmla="*/ 0 60000 65536"/>
                <a:gd name="T11" fmla="*/ 0 60000 65536"/>
                <a:gd name="T12" fmla="*/ 0 60000 65536"/>
                <a:gd name="T13" fmla="*/ 0 60000 65536"/>
                <a:gd name="T14" fmla="*/ 0 60000 65536"/>
                <a:gd name="T15" fmla="*/ 0 w 38"/>
                <a:gd name="T16" fmla="*/ 0 h 27"/>
                <a:gd name="T17" fmla="*/ 38 w 38"/>
                <a:gd name="T18" fmla="*/ 27 h 27"/>
              </a:gdLst>
              <a:ahLst/>
              <a:cxnLst>
                <a:cxn ang="T10">
                  <a:pos x="T0" y="T1"/>
                </a:cxn>
                <a:cxn ang="T11">
                  <a:pos x="T2" y="T3"/>
                </a:cxn>
                <a:cxn ang="T12">
                  <a:pos x="T4" y="T5"/>
                </a:cxn>
                <a:cxn ang="T13">
                  <a:pos x="T6" y="T7"/>
                </a:cxn>
                <a:cxn ang="T14">
                  <a:pos x="T8" y="T9"/>
                </a:cxn>
              </a:cxnLst>
              <a:rect l="T15" t="T16" r="T17" b="T18"/>
              <a:pathLst>
                <a:path w="38" h="27">
                  <a:moveTo>
                    <a:pt x="38" y="0"/>
                  </a:moveTo>
                  <a:lnTo>
                    <a:pt x="38" y="0"/>
                  </a:lnTo>
                  <a:lnTo>
                    <a:pt x="0" y="20"/>
                  </a:lnTo>
                  <a:lnTo>
                    <a:pt x="0" y="27"/>
                  </a:lnTo>
                  <a:lnTo>
                    <a:pt x="38" y="0"/>
                  </a:lnTo>
                  <a:close/>
                </a:path>
              </a:pathLst>
            </a:custGeom>
            <a:solidFill>
              <a:srgbClr val="BFBF00"/>
            </a:solidFill>
            <a:ln w="8">
              <a:solidFill>
                <a:srgbClr val="000000"/>
              </a:solidFill>
              <a:round/>
              <a:headEnd/>
              <a:tailEnd/>
            </a:ln>
          </p:spPr>
          <p:txBody>
            <a:bodyPr/>
            <a:lstStyle/>
            <a:p>
              <a:endParaRPr lang="es-AR"/>
            </a:p>
          </p:txBody>
        </p:sp>
        <p:sp>
          <p:nvSpPr>
            <p:cNvPr id="14363" name="Rectangle 25"/>
            <p:cNvSpPr>
              <a:spLocks noChangeArrowheads="1"/>
            </p:cNvSpPr>
            <p:nvPr/>
          </p:nvSpPr>
          <p:spPr bwMode="auto">
            <a:xfrm>
              <a:off x="676" y="3559"/>
              <a:ext cx="90" cy="1"/>
            </a:xfrm>
            <a:prstGeom prst="rect">
              <a:avLst/>
            </a:prstGeom>
            <a:solidFill>
              <a:srgbClr val="808000"/>
            </a:solidFill>
            <a:ln w="8">
              <a:solidFill>
                <a:srgbClr val="000000"/>
              </a:solidFill>
              <a:miter lim="800000"/>
              <a:headEnd/>
              <a:tailEnd/>
            </a:ln>
          </p:spPr>
          <p:txBody>
            <a:bodyPr/>
            <a:lstStyle/>
            <a:p>
              <a:endParaRPr lang="es-AR"/>
            </a:p>
          </p:txBody>
        </p:sp>
        <p:sp>
          <p:nvSpPr>
            <p:cNvPr id="14364" name="Freeform 26"/>
            <p:cNvSpPr>
              <a:spLocks/>
            </p:cNvSpPr>
            <p:nvPr/>
          </p:nvSpPr>
          <p:spPr bwMode="auto">
            <a:xfrm>
              <a:off x="638" y="3559"/>
              <a:ext cx="128" cy="20"/>
            </a:xfrm>
            <a:custGeom>
              <a:avLst/>
              <a:gdLst>
                <a:gd name="T0" fmla="*/ 98 w 128"/>
                <a:gd name="T1" fmla="*/ 20 h 20"/>
                <a:gd name="T2" fmla="*/ 128 w 128"/>
                <a:gd name="T3" fmla="*/ 0 h 20"/>
                <a:gd name="T4" fmla="*/ 38 w 128"/>
                <a:gd name="T5" fmla="*/ 0 h 20"/>
                <a:gd name="T6" fmla="*/ 0 w 128"/>
                <a:gd name="T7" fmla="*/ 20 h 20"/>
                <a:gd name="T8" fmla="*/ 98 w 128"/>
                <a:gd name="T9" fmla="*/ 20 h 20"/>
                <a:gd name="T10" fmla="*/ 0 60000 65536"/>
                <a:gd name="T11" fmla="*/ 0 60000 65536"/>
                <a:gd name="T12" fmla="*/ 0 60000 65536"/>
                <a:gd name="T13" fmla="*/ 0 60000 65536"/>
                <a:gd name="T14" fmla="*/ 0 60000 65536"/>
                <a:gd name="T15" fmla="*/ 0 w 128"/>
                <a:gd name="T16" fmla="*/ 0 h 20"/>
                <a:gd name="T17" fmla="*/ 128 w 128"/>
                <a:gd name="T18" fmla="*/ 20 h 20"/>
              </a:gdLst>
              <a:ahLst/>
              <a:cxnLst>
                <a:cxn ang="T10">
                  <a:pos x="T0" y="T1"/>
                </a:cxn>
                <a:cxn ang="T11">
                  <a:pos x="T2" y="T3"/>
                </a:cxn>
                <a:cxn ang="T12">
                  <a:pos x="T4" y="T5"/>
                </a:cxn>
                <a:cxn ang="T13">
                  <a:pos x="T6" y="T7"/>
                </a:cxn>
                <a:cxn ang="T14">
                  <a:pos x="T8" y="T9"/>
                </a:cxn>
              </a:cxnLst>
              <a:rect l="T15" t="T16" r="T17" b="T18"/>
              <a:pathLst>
                <a:path w="128" h="20">
                  <a:moveTo>
                    <a:pt x="98" y="20"/>
                  </a:moveTo>
                  <a:lnTo>
                    <a:pt x="128" y="0"/>
                  </a:lnTo>
                  <a:lnTo>
                    <a:pt x="38" y="0"/>
                  </a:lnTo>
                  <a:lnTo>
                    <a:pt x="0" y="20"/>
                  </a:lnTo>
                  <a:lnTo>
                    <a:pt x="98" y="20"/>
                  </a:lnTo>
                  <a:close/>
                </a:path>
              </a:pathLst>
            </a:custGeom>
            <a:solidFill>
              <a:srgbClr val="BFBF00"/>
            </a:solidFill>
            <a:ln w="8">
              <a:solidFill>
                <a:srgbClr val="000000"/>
              </a:solidFill>
              <a:round/>
              <a:headEnd/>
              <a:tailEnd/>
            </a:ln>
          </p:spPr>
          <p:txBody>
            <a:bodyPr/>
            <a:lstStyle/>
            <a:p>
              <a:endParaRPr lang="es-AR"/>
            </a:p>
          </p:txBody>
        </p:sp>
        <p:sp>
          <p:nvSpPr>
            <p:cNvPr id="14365" name="Freeform 27"/>
            <p:cNvSpPr>
              <a:spLocks/>
            </p:cNvSpPr>
            <p:nvPr/>
          </p:nvSpPr>
          <p:spPr bwMode="auto">
            <a:xfrm>
              <a:off x="871" y="3559"/>
              <a:ext cx="128" cy="27"/>
            </a:xfrm>
            <a:custGeom>
              <a:avLst/>
              <a:gdLst>
                <a:gd name="T0" fmla="*/ 98 w 128"/>
                <a:gd name="T1" fmla="*/ 27 h 27"/>
                <a:gd name="T2" fmla="*/ 128 w 128"/>
                <a:gd name="T3" fmla="*/ 0 h 27"/>
                <a:gd name="T4" fmla="*/ 38 w 128"/>
                <a:gd name="T5" fmla="*/ 0 h 27"/>
                <a:gd name="T6" fmla="*/ 0 w 128"/>
                <a:gd name="T7" fmla="*/ 27 h 27"/>
                <a:gd name="T8" fmla="*/ 98 w 128"/>
                <a:gd name="T9" fmla="*/ 27 h 27"/>
                <a:gd name="T10" fmla="*/ 0 60000 65536"/>
                <a:gd name="T11" fmla="*/ 0 60000 65536"/>
                <a:gd name="T12" fmla="*/ 0 60000 65536"/>
                <a:gd name="T13" fmla="*/ 0 60000 65536"/>
                <a:gd name="T14" fmla="*/ 0 60000 65536"/>
                <a:gd name="T15" fmla="*/ 0 w 128"/>
                <a:gd name="T16" fmla="*/ 0 h 27"/>
                <a:gd name="T17" fmla="*/ 128 w 128"/>
                <a:gd name="T18" fmla="*/ 27 h 27"/>
              </a:gdLst>
              <a:ahLst/>
              <a:cxnLst>
                <a:cxn ang="T10">
                  <a:pos x="T0" y="T1"/>
                </a:cxn>
                <a:cxn ang="T11">
                  <a:pos x="T2" y="T3"/>
                </a:cxn>
                <a:cxn ang="T12">
                  <a:pos x="T4" y="T5"/>
                </a:cxn>
                <a:cxn ang="T13">
                  <a:pos x="T6" y="T7"/>
                </a:cxn>
                <a:cxn ang="T14">
                  <a:pos x="T8" y="T9"/>
                </a:cxn>
              </a:cxnLst>
              <a:rect l="T15" t="T16" r="T17" b="T18"/>
              <a:pathLst>
                <a:path w="128" h="27">
                  <a:moveTo>
                    <a:pt x="98" y="27"/>
                  </a:moveTo>
                  <a:lnTo>
                    <a:pt x="128" y="0"/>
                  </a:lnTo>
                  <a:lnTo>
                    <a:pt x="38" y="0"/>
                  </a:lnTo>
                  <a:lnTo>
                    <a:pt x="0" y="27"/>
                  </a:lnTo>
                  <a:lnTo>
                    <a:pt x="98" y="27"/>
                  </a:lnTo>
                  <a:close/>
                </a:path>
              </a:pathLst>
            </a:custGeom>
            <a:solidFill>
              <a:srgbClr val="BFBF00"/>
            </a:solidFill>
            <a:ln w="8">
              <a:solidFill>
                <a:srgbClr val="000000"/>
              </a:solidFill>
              <a:round/>
              <a:headEnd/>
              <a:tailEnd/>
            </a:ln>
          </p:spPr>
          <p:txBody>
            <a:bodyPr/>
            <a:lstStyle/>
            <a:p>
              <a:endParaRPr lang="es-AR"/>
            </a:p>
          </p:txBody>
        </p:sp>
        <p:sp>
          <p:nvSpPr>
            <p:cNvPr id="14366" name="Freeform 28"/>
            <p:cNvSpPr>
              <a:spLocks/>
            </p:cNvSpPr>
            <p:nvPr/>
          </p:nvSpPr>
          <p:spPr bwMode="auto">
            <a:xfrm>
              <a:off x="1201" y="3559"/>
              <a:ext cx="30" cy="27"/>
            </a:xfrm>
            <a:custGeom>
              <a:avLst/>
              <a:gdLst>
                <a:gd name="T0" fmla="*/ 0 w 30"/>
                <a:gd name="T1" fmla="*/ 27 h 27"/>
                <a:gd name="T2" fmla="*/ 0 w 30"/>
                <a:gd name="T3" fmla="*/ 20 h 27"/>
                <a:gd name="T4" fmla="*/ 30 w 30"/>
                <a:gd name="T5" fmla="*/ 0 h 27"/>
                <a:gd name="T6" fmla="*/ 30 w 30"/>
                <a:gd name="T7" fmla="*/ 0 h 27"/>
                <a:gd name="T8" fmla="*/ 0 w 30"/>
                <a:gd name="T9" fmla="*/ 27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27"/>
                  </a:moveTo>
                  <a:lnTo>
                    <a:pt x="0" y="20"/>
                  </a:lnTo>
                  <a:lnTo>
                    <a:pt x="30" y="0"/>
                  </a:lnTo>
                  <a:lnTo>
                    <a:pt x="0" y="27"/>
                  </a:lnTo>
                  <a:close/>
                </a:path>
              </a:pathLst>
            </a:custGeom>
            <a:solidFill>
              <a:srgbClr val="808000"/>
            </a:solidFill>
            <a:ln w="8">
              <a:solidFill>
                <a:srgbClr val="000000"/>
              </a:solidFill>
              <a:round/>
              <a:headEnd/>
              <a:tailEnd/>
            </a:ln>
          </p:spPr>
          <p:txBody>
            <a:bodyPr/>
            <a:lstStyle/>
            <a:p>
              <a:endParaRPr lang="es-AR"/>
            </a:p>
          </p:txBody>
        </p:sp>
        <p:sp>
          <p:nvSpPr>
            <p:cNvPr id="14367" name="Rectangle 29"/>
            <p:cNvSpPr>
              <a:spLocks noChangeArrowheads="1"/>
            </p:cNvSpPr>
            <p:nvPr/>
          </p:nvSpPr>
          <p:spPr bwMode="auto">
            <a:xfrm>
              <a:off x="1104" y="3579"/>
              <a:ext cx="97" cy="7"/>
            </a:xfrm>
            <a:prstGeom prst="rect">
              <a:avLst/>
            </a:prstGeom>
            <a:solidFill>
              <a:srgbClr val="FFFF00"/>
            </a:solidFill>
            <a:ln w="8">
              <a:solidFill>
                <a:srgbClr val="000000"/>
              </a:solidFill>
              <a:miter lim="800000"/>
              <a:headEnd/>
              <a:tailEnd/>
            </a:ln>
          </p:spPr>
          <p:txBody>
            <a:bodyPr/>
            <a:lstStyle/>
            <a:p>
              <a:endParaRPr lang="es-AR"/>
            </a:p>
          </p:txBody>
        </p:sp>
        <p:sp>
          <p:nvSpPr>
            <p:cNvPr id="14368" name="Freeform 30"/>
            <p:cNvSpPr>
              <a:spLocks/>
            </p:cNvSpPr>
            <p:nvPr/>
          </p:nvSpPr>
          <p:spPr bwMode="auto">
            <a:xfrm>
              <a:off x="1104" y="3559"/>
              <a:ext cx="37" cy="27"/>
            </a:xfrm>
            <a:custGeom>
              <a:avLst/>
              <a:gdLst>
                <a:gd name="T0" fmla="*/ 37 w 37"/>
                <a:gd name="T1" fmla="*/ 0 h 27"/>
                <a:gd name="T2" fmla="*/ 37 w 37"/>
                <a:gd name="T3" fmla="*/ 0 h 27"/>
                <a:gd name="T4" fmla="*/ 0 w 37"/>
                <a:gd name="T5" fmla="*/ 20 h 27"/>
                <a:gd name="T6" fmla="*/ 0 w 37"/>
                <a:gd name="T7" fmla="*/ 27 h 27"/>
                <a:gd name="T8" fmla="*/ 37 w 37"/>
                <a:gd name="T9" fmla="*/ 0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7" y="0"/>
                  </a:moveTo>
                  <a:lnTo>
                    <a:pt x="37" y="0"/>
                  </a:lnTo>
                  <a:lnTo>
                    <a:pt x="0" y="20"/>
                  </a:lnTo>
                  <a:lnTo>
                    <a:pt x="0" y="27"/>
                  </a:lnTo>
                  <a:lnTo>
                    <a:pt x="37" y="0"/>
                  </a:lnTo>
                  <a:close/>
                </a:path>
              </a:pathLst>
            </a:custGeom>
            <a:solidFill>
              <a:srgbClr val="BFBF00"/>
            </a:solidFill>
            <a:ln w="8">
              <a:solidFill>
                <a:srgbClr val="000000"/>
              </a:solidFill>
              <a:round/>
              <a:headEnd/>
              <a:tailEnd/>
            </a:ln>
          </p:spPr>
          <p:txBody>
            <a:bodyPr/>
            <a:lstStyle/>
            <a:p>
              <a:endParaRPr lang="es-AR"/>
            </a:p>
          </p:txBody>
        </p:sp>
        <p:sp>
          <p:nvSpPr>
            <p:cNvPr id="14369" name="Rectangle 31"/>
            <p:cNvSpPr>
              <a:spLocks noChangeArrowheads="1"/>
            </p:cNvSpPr>
            <p:nvPr/>
          </p:nvSpPr>
          <p:spPr bwMode="auto">
            <a:xfrm>
              <a:off x="1141" y="3559"/>
              <a:ext cx="90" cy="1"/>
            </a:xfrm>
            <a:prstGeom prst="rect">
              <a:avLst/>
            </a:prstGeom>
            <a:solidFill>
              <a:srgbClr val="808000"/>
            </a:solidFill>
            <a:ln w="8">
              <a:solidFill>
                <a:srgbClr val="000000"/>
              </a:solidFill>
              <a:miter lim="800000"/>
              <a:headEnd/>
              <a:tailEnd/>
            </a:ln>
          </p:spPr>
          <p:txBody>
            <a:bodyPr/>
            <a:lstStyle/>
            <a:p>
              <a:endParaRPr lang="es-AR"/>
            </a:p>
          </p:txBody>
        </p:sp>
        <p:sp>
          <p:nvSpPr>
            <p:cNvPr id="14370" name="Freeform 32"/>
            <p:cNvSpPr>
              <a:spLocks/>
            </p:cNvSpPr>
            <p:nvPr/>
          </p:nvSpPr>
          <p:spPr bwMode="auto">
            <a:xfrm>
              <a:off x="1104" y="3559"/>
              <a:ext cx="127" cy="20"/>
            </a:xfrm>
            <a:custGeom>
              <a:avLst/>
              <a:gdLst>
                <a:gd name="T0" fmla="*/ 97 w 127"/>
                <a:gd name="T1" fmla="*/ 20 h 20"/>
                <a:gd name="T2" fmla="*/ 127 w 127"/>
                <a:gd name="T3" fmla="*/ 0 h 20"/>
                <a:gd name="T4" fmla="*/ 37 w 127"/>
                <a:gd name="T5" fmla="*/ 0 h 20"/>
                <a:gd name="T6" fmla="*/ 0 w 127"/>
                <a:gd name="T7" fmla="*/ 20 h 20"/>
                <a:gd name="T8" fmla="*/ 97 w 127"/>
                <a:gd name="T9" fmla="*/ 20 h 20"/>
                <a:gd name="T10" fmla="*/ 0 60000 65536"/>
                <a:gd name="T11" fmla="*/ 0 60000 65536"/>
                <a:gd name="T12" fmla="*/ 0 60000 65536"/>
                <a:gd name="T13" fmla="*/ 0 60000 65536"/>
                <a:gd name="T14" fmla="*/ 0 60000 65536"/>
                <a:gd name="T15" fmla="*/ 0 w 127"/>
                <a:gd name="T16" fmla="*/ 0 h 20"/>
                <a:gd name="T17" fmla="*/ 127 w 127"/>
                <a:gd name="T18" fmla="*/ 20 h 20"/>
              </a:gdLst>
              <a:ahLst/>
              <a:cxnLst>
                <a:cxn ang="T10">
                  <a:pos x="T0" y="T1"/>
                </a:cxn>
                <a:cxn ang="T11">
                  <a:pos x="T2" y="T3"/>
                </a:cxn>
                <a:cxn ang="T12">
                  <a:pos x="T4" y="T5"/>
                </a:cxn>
                <a:cxn ang="T13">
                  <a:pos x="T6" y="T7"/>
                </a:cxn>
                <a:cxn ang="T14">
                  <a:pos x="T8" y="T9"/>
                </a:cxn>
              </a:cxnLst>
              <a:rect l="T15" t="T16" r="T17" b="T18"/>
              <a:pathLst>
                <a:path w="127" h="20">
                  <a:moveTo>
                    <a:pt x="97" y="20"/>
                  </a:moveTo>
                  <a:lnTo>
                    <a:pt x="127" y="0"/>
                  </a:lnTo>
                  <a:lnTo>
                    <a:pt x="37" y="0"/>
                  </a:lnTo>
                  <a:lnTo>
                    <a:pt x="0" y="20"/>
                  </a:lnTo>
                  <a:lnTo>
                    <a:pt x="97" y="20"/>
                  </a:lnTo>
                  <a:close/>
                </a:path>
              </a:pathLst>
            </a:custGeom>
            <a:solidFill>
              <a:srgbClr val="BFBF00"/>
            </a:solidFill>
            <a:ln w="8">
              <a:solidFill>
                <a:srgbClr val="000000"/>
              </a:solidFill>
              <a:round/>
              <a:headEnd/>
              <a:tailEnd/>
            </a:ln>
          </p:spPr>
          <p:txBody>
            <a:bodyPr/>
            <a:lstStyle/>
            <a:p>
              <a:endParaRPr lang="es-AR"/>
            </a:p>
          </p:txBody>
        </p:sp>
        <p:sp>
          <p:nvSpPr>
            <p:cNvPr id="14371" name="Freeform 33"/>
            <p:cNvSpPr>
              <a:spLocks/>
            </p:cNvSpPr>
            <p:nvPr/>
          </p:nvSpPr>
          <p:spPr bwMode="auto">
            <a:xfrm>
              <a:off x="1434" y="3559"/>
              <a:ext cx="30" cy="27"/>
            </a:xfrm>
            <a:custGeom>
              <a:avLst/>
              <a:gdLst>
                <a:gd name="T0" fmla="*/ 0 w 30"/>
                <a:gd name="T1" fmla="*/ 27 h 27"/>
                <a:gd name="T2" fmla="*/ 0 w 30"/>
                <a:gd name="T3" fmla="*/ 20 h 27"/>
                <a:gd name="T4" fmla="*/ 30 w 30"/>
                <a:gd name="T5" fmla="*/ 0 h 27"/>
                <a:gd name="T6" fmla="*/ 30 w 30"/>
                <a:gd name="T7" fmla="*/ 0 h 27"/>
                <a:gd name="T8" fmla="*/ 0 w 30"/>
                <a:gd name="T9" fmla="*/ 27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27"/>
                  </a:moveTo>
                  <a:lnTo>
                    <a:pt x="0" y="20"/>
                  </a:lnTo>
                  <a:lnTo>
                    <a:pt x="30" y="0"/>
                  </a:lnTo>
                  <a:lnTo>
                    <a:pt x="0" y="27"/>
                  </a:lnTo>
                  <a:close/>
                </a:path>
              </a:pathLst>
            </a:custGeom>
            <a:solidFill>
              <a:srgbClr val="808000"/>
            </a:solidFill>
            <a:ln w="8">
              <a:solidFill>
                <a:srgbClr val="000000"/>
              </a:solidFill>
              <a:round/>
              <a:headEnd/>
              <a:tailEnd/>
            </a:ln>
          </p:spPr>
          <p:txBody>
            <a:bodyPr/>
            <a:lstStyle/>
            <a:p>
              <a:endParaRPr lang="es-AR"/>
            </a:p>
          </p:txBody>
        </p:sp>
        <p:sp>
          <p:nvSpPr>
            <p:cNvPr id="14372" name="Rectangle 34"/>
            <p:cNvSpPr>
              <a:spLocks noChangeArrowheads="1"/>
            </p:cNvSpPr>
            <p:nvPr/>
          </p:nvSpPr>
          <p:spPr bwMode="auto">
            <a:xfrm>
              <a:off x="1337" y="3579"/>
              <a:ext cx="97" cy="7"/>
            </a:xfrm>
            <a:prstGeom prst="rect">
              <a:avLst/>
            </a:prstGeom>
            <a:solidFill>
              <a:srgbClr val="FFFF00"/>
            </a:solidFill>
            <a:ln w="8">
              <a:solidFill>
                <a:srgbClr val="000000"/>
              </a:solidFill>
              <a:miter lim="800000"/>
              <a:headEnd/>
              <a:tailEnd/>
            </a:ln>
          </p:spPr>
          <p:txBody>
            <a:bodyPr/>
            <a:lstStyle/>
            <a:p>
              <a:endParaRPr lang="es-AR"/>
            </a:p>
          </p:txBody>
        </p:sp>
        <p:sp>
          <p:nvSpPr>
            <p:cNvPr id="14373" name="Freeform 35"/>
            <p:cNvSpPr>
              <a:spLocks/>
            </p:cNvSpPr>
            <p:nvPr/>
          </p:nvSpPr>
          <p:spPr bwMode="auto">
            <a:xfrm>
              <a:off x="1337" y="3559"/>
              <a:ext cx="37" cy="27"/>
            </a:xfrm>
            <a:custGeom>
              <a:avLst/>
              <a:gdLst>
                <a:gd name="T0" fmla="*/ 37 w 37"/>
                <a:gd name="T1" fmla="*/ 0 h 27"/>
                <a:gd name="T2" fmla="*/ 37 w 37"/>
                <a:gd name="T3" fmla="*/ 0 h 27"/>
                <a:gd name="T4" fmla="*/ 0 w 37"/>
                <a:gd name="T5" fmla="*/ 20 h 27"/>
                <a:gd name="T6" fmla="*/ 0 w 37"/>
                <a:gd name="T7" fmla="*/ 27 h 27"/>
                <a:gd name="T8" fmla="*/ 37 w 37"/>
                <a:gd name="T9" fmla="*/ 0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7" y="0"/>
                  </a:moveTo>
                  <a:lnTo>
                    <a:pt x="37" y="0"/>
                  </a:lnTo>
                  <a:lnTo>
                    <a:pt x="0" y="20"/>
                  </a:lnTo>
                  <a:lnTo>
                    <a:pt x="0" y="27"/>
                  </a:lnTo>
                  <a:lnTo>
                    <a:pt x="37" y="0"/>
                  </a:lnTo>
                  <a:close/>
                </a:path>
              </a:pathLst>
            </a:custGeom>
            <a:solidFill>
              <a:srgbClr val="BFBF00"/>
            </a:solidFill>
            <a:ln w="8">
              <a:solidFill>
                <a:srgbClr val="000000"/>
              </a:solidFill>
              <a:round/>
              <a:headEnd/>
              <a:tailEnd/>
            </a:ln>
          </p:spPr>
          <p:txBody>
            <a:bodyPr/>
            <a:lstStyle/>
            <a:p>
              <a:endParaRPr lang="es-AR"/>
            </a:p>
          </p:txBody>
        </p:sp>
        <p:sp>
          <p:nvSpPr>
            <p:cNvPr id="14374" name="Rectangle 36"/>
            <p:cNvSpPr>
              <a:spLocks noChangeArrowheads="1"/>
            </p:cNvSpPr>
            <p:nvPr/>
          </p:nvSpPr>
          <p:spPr bwMode="auto">
            <a:xfrm>
              <a:off x="1374" y="3559"/>
              <a:ext cx="90" cy="1"/>
            </a:xfrm>
            <a:prstGeom prst="rect">
              <a:avLst/>
            </a:prstGeom>
            <a:solidFill>
              <a:srgbClr val="808000"/>
            </a:solidFill>
            <a:ln w="8">
              <a:solidFill>
                <a:srgbClr val="000000"/>
              </a:solidFill>
              <a:miter lim="800000"/>
              <a:headEnd/>
              <a:tailEnd/>
            </a:ln>
          </p:spPr>
          <p:txBody>
            <a:bodyPr/>
            <a:lstStyle/>
            <a:p>
              <a:endParaRPr lang="es-AR"/>
            </a:p>
          </p:txBody>
        </p:sp>
        <p:sp>
          <p:nvSpPr>
            <p:cNvPr id="14375" name="Freeform 37"/>
            <p:cNvSpPr>
              <a:spLocks/>
            </p:cNvSpPr>
            <p:nvPr/>
          </p:nvSpPr>
          <p:spPr bwMode="auto">
            <a:xfrm>
              <a:off x="1337" y="3559"/>
              <a:ext cx="127" cy="20"/>
            </a:xfrm>
            <a:custGeom>
              <a:avLst/>
              <a:gdLst>
                <a:gd name="T0" fmla="*/ 97 w 127"/>
                <a:gd name="T1" fmla="*/ 20 h 20"/>
                <a:gd name="T2" fmla="*/ 127 w 127"/>
                <a:gd name="T3" fmla="*/ 0 h 20"/>
                <a:gd name="T4" fmla="*/ 37 w 127"/>
                <a:gd name="T5" fmla="*/ 0 h 20"/>
                <a:gd name="T6" fmla="*/ 0 w 127"/>
                <a:gd name="T7" fmla="*/ 20 h 20"/>
                <a:gd name="T8" fmla="*/ 97 w 127"/>
                <a:gd name="T9" fmla="*/ 20 h 20"/>
                <a:gd name="T10" fmla="*/ 0 60000 65536"/>
                <a:gd name="T11" fmla="*/ 0 60000 65536"/>
                <a:gd name="T12" fmla="*/ 0 60000 65536"/>
                <a:gd name="T13" fmla="*/ 0 60000 65536"/>
                <a:gd name="T14" fmla="*/ 0 60000 65536"/>
                <a:gd name="T15" fmla="*/ 0 w 127"/>
                <a:gd name="T16" fmla="*/ 0 h 20"/>
                <a:gd name="T17" fmla="*/ 127 w 127"/>
                <a:gd name="T18" fmla="*/ 20 h 20"/>
              </a:gdLst>
              <a:ahLst/>
              <a:cxnLst>
                <a:cxn ang="T10">
                  <a:pos x="T0" y="T1"/>
                </a:cxn>
                <a:cxn ang="T11">
                  <a:pos x="T2" y="T3"/>
                </a:cxn>
                <a:cxn ang="T12">
                  <a:pos x="T4" y="T5"/>
                </a:cxn>
                <a:cxn ang="T13">
                  <a:pos x="T6" y="T7"/>
                </a:cxn>
                <a:cxn ang="T14">
                  <a:pos x="T8" y="T9"/>
                </a:cxn>
              </a:cxnLst>
              <a:rect l="T15" t="T16" r="T17" b="T18"/>
              <a:pathLst>
                <a:path w="127" h="20">
                  <a:moveTo>
                    <a:pt x="97" y="20"/>
                  </a:moveTo>
                  <a:lnTo>
                    <a:pt x="127" y="0"/>
                  </a:lnTo>
                  <a:lnTo>
                    <a:pt x="37" y="0"/>
                  </a:lnTo>
                  <a:lnTo>
                    <a:pt x="0" y="20"/>
                  </a:lnTo>
                  <a:lnTo>
                    <a:pt x="97" y="20"/>
                  </a:lnTo>
                  <a:close/>
                </a:path>
              </a:pathLst>
            </a:custGeom>
            <a:solidFill>
              <a:srgbClr val="BFBF00"/>
            </a:solidFill>
            <a:ln w="8">
              <a:solidFill>
                <a:srgbClr val="000000"/>
              </a:solidFill>
              <a:round/>
              <a:headEnd/>
              <a:tailEnd/>
            </a:ln>
          </p:spPr>
          <p:txBody>
            <a:bodyPr/>
            <a:lstStyle/>
            <a:p>
              <a:endParaRPr lang="es-AR"/>
            </a:p>
          </p:txBody>
        </p:sp>
        <p:sp>
          <p:nvSpPr>
            <p:cNvPr id="14376" name="Freeform 38"/>
            <p:cNvSpPr>
              <a:spLocks/>
            </p:cNvSpPr>
            <p:nvPr/>
          </p:nvSpPr>
          <p:spPr bwMode="auto">
            <a:xfrm>
              <a:off x="1667" y="3552"/>
              <a:ext cx="30" cy="34"/>
            </a:xfrm>
            <a:custGeom>
              <a:avLst/>
              <a:gdLst>
                <a:gd name="T0" fmla="*/ 0 w 30"/>
                <a:gd name="T1" fmla="*/ 34 h 34"/>
                <a:gd name="T2" fmla="*/ 0 w 30"/>
                <a:gd name="T3" fmla="*/ 20 h 34"/>
                <a:gd name="T4" fmla="*/ 30 w 30"/>
                <a:gd name="T5" fmla="*/ 0 h 34"/>
                <a:gd name="T6" fmla="*/ 30 w 30"/>
                <a:gd name="T7" fmla="*/ 7 h 34"/>
                <a:gd name="T8" fmla="*/ 0 w 30"/>
                <a:gd name="T9" fmla="*/ 34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0" y="34"/>
                  </a:moveTo>
                  <a:lnTo>
                    <a:pt x="0" y="20"/>
                  </a:lnTo>
                  <a:lnTo>
                    <a:pt x="30" y="0"/>
                  </a:lnTo>
                  <a:lnTo>
                    <a:pt x="30" y="7"/>
                  </a:lnTo>
                  <a:lnTo>
                    <a:pt x="0" y="34"/>
                  </a:lnTo>
                  <a:close/>
                </a:path>
              </a:pathLst>
            </a:custGeom>
            <a:solidFill>
              <a:srgbClr val="808000"/>
            </a:solidFill>
            <a:ln w="8">
              <a:solidFill>
                <a:srgbClr val="000000"/>
              </a:solidFill>
              <a:round/>
              <a:headEnd/>
              <a:tailEnd/>
            </a:ln>
          </p:spPr>
          <p:txBody>
            <a:bodyPr/>
            <a:lstStyle/>
            <a:p>
              <a:endParaRPr lang="es-AR"/>
            </a:p>
          </p:txBody>
        </p:sp>
        <p:sp>
          <p:nvSpPr>
            <p:cNvPr id="14377" name="Rectangle 39"/>
            <p:cNvSpPr>
              <a:spLocks noChangeArrowheads="1"/>
            </p:cNvSpPr>
            <p:nvPr/>
          </p:nvSpPr>
          <p:spPr bwMode="auto">
            <a:xfrm>
              <a:off x="1569" y="3572"/>
              <a:ext cx="98" cy="14"/>
            </a:xfrm>
            <a:prstGeom prst="rect">
              <a:avLst/>
            </a:prstGeom>
            <a:solidFill>
              <a:srgbClr val="FFFF00"/>
            </a:solidFill>
            <a:ln w="8">
              <a:solidFill>
                <a:srgbClr val="000000"/>
              </a:solidFill>
              <a:miter lim="800000"/>
              <a:headEnd/>
              <a:tailEnd/>
            </a:ln>
          </p:spPr>
          <p:txBody>
            <a:bodyPr/>
            <a:lstStyle/>
            <a:p>
              <a:endParaRPr lang="es-AR"/>
            </a:p>
          </p:txBody>
        </p:sp>
        <p:sp>
          <p:nvSpPr>
            <p:cNvPr id="14378" name="Freeform 40"/>
            <p:cNvSpPr>
              <a:spLocks/>
            </p:cNvSpPr>
            <p:nvPr/>
          </p:nvSpPr>
          <p:spPr bwMode="auto">
            <a:xfrm>
              <a:off x="1569" y="3552"/>
              <a:ext cx="128" cy="20"/>
            </a:xfrm>
            <a:custGeom>
              <a:avLst/>
              <a:gdLst>
                <a:gd name="T0" fmla="*/ 98 w 128"/>
                <a:gd name="T1" fmla="*/ 20 h 20"/>
                <a:gd name="T2" fmla="*/ 128 w 128"/>
                <a:gd name="T3" fmla="*/ 0 h 20"/>
                <a:gd name="T4" fmla="*/ 38 w 128"/>
                <a:gd name="T5" fmla="*/ 0 h 20"/>
                <a:gd name="T6" fmla="*/ 0 w 128"/>
                <a:gd name="T7" fmla="*/ 20 h 20"/>
                <a:gd name="T8" fmla="*/ 98 w 128"/>
                <a:gd name="T9" fmla="*/ 20 h 20"/>
                <a:gd name="T10" fmla="*/ 0 60000 65536"/>
                <a:gd name="T11" fmla="*/ 0 60000 65536"/>
                <a:gd name="T12" fmla="*/ 0 60000 65536"/>
                <a:gd name="T13" fmla="*/ 0 60000 65536"/>
                <a:gd name="T14" fmla="*/ 0 60000 65536"/>
                <a:gd name="T15" fmla="*/ 0 w 128"/>
                <a:gd name="T16" fmla="*/ 0 h 20"/>
                <a:gd name="T17" fmla="*/ 128 w 128"/>
                <a:gd name="T18" fmla="*/ 20 h 20"/>
              </a:gdLst>
              <a:ahLst/>
              <a:cxnLst>
                <a:cxn ang="T10">
                  <a:pos x="T0" y="T1"/>
                </a:cxn>
                <a:cxn ang="T11">
                  <a:pos x="T2" y="T3"/>
                </a:cxn>
                <a:cxn ang="T12">
                  <a:pos x="T4" y="T5"/>
                </a:cxn>
                <a:cxn ang="T13">
                  <a:pos x="T6" y="T7"/>
                </a:cxn>
                <a:cxn ang="T14">
                  <a:pos x="T8" y="T9"/>
                </a:cxn>
              </a:cxnLst>
              <a:rect l="T15" t="T16" r="T17" b="T18"/>
              <a:pathLst>
                <a:path w="128" h="20">
                  <a:moveTo>
                    <a:pt x="98" y="20"/>
                  </a:moveTo>
                  <a:lnTo>
                    <a:pt x="128" y="0"/>
                  </a:lnTo>
                  <a:lnTo>
                    <a:pt x="38" y="0"/>
                  </a:lnTo>
                  <a:lnTo>
                    <a:pt x="0" y="20"/>
                  </a:lnTo>
                  <a:lnTo>
                    <a:pt x="98" y="20"/>
                  </a:lnTo>
                  <a:close/>
                </a:path>
              </a:pathLst>
            </a:custGeom>
            <a:solidFill>
              <a:srgbClr val="BFBF00"/>
            </a:solidFill>
            <a:ln w="8">
              <a:solidFill>
                <a:srgbClr val="000000"/>
              </a:solidFill>
              <a:round/>
              <a:headEnd/>
              <a:tailEnd/>
            </a:ln>
          </p:spPr>
          <p:txBody>
            <a:bodyPr/>
            <a:lstStyle/>
            <a:p>
              <a:endParaRPr lang="es-AR"/>
            </a:p>
          </p:txBody>
        </p:sp>
        <p:sp>
          <p:nvSpPr>
            <p:cNvPr id="14379" name="Freeform 41"/>
            <p:cNvSpPr>
              <a:spLocks/>
            </p:cNvSpPr>
            <p:nvPr/>
          </p:nvSpPr>
          <p:spPr bwMode="auto">
            <a:xfrm>
              <a:off x="1900" y="3552"/>
              <a:ext cx="30" cy="34"/>
            </a:xfrm>
            <a:custGeom>
              <a:avLst/>
              <a:gdLst>
                <a:gd name="T0" fmla="*/ 0 w 30"/>
                <a:gd name="T1" fmla="*/ 34 h 34"/>
                <a:gd name="T2" fmla="*/ 0 w 30"/>
                <a:gd name="T3" fmla="*/ 20 h 34"/>
                <a:gd name="T4" fmla="*/ 30 w 30"/>
                <a:gd name="T5" fmla="*/ 0 h 34"/>
                <a:gd name="T6" fmla="*/ 30 w 30"/>
                <a:gd name="T7" fmla="*/ 7 h 34"/>
                <a:gd name="T8" fmla="*/ 0 w 30"/>
                <a:gd name="T9" fmla="*/ 34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0" y="34"/>
                  </a:moveTo>
                  <a:lnTo>
                    <a:pt x="0" y="20"/>
                  </a:lnTo>
                  <a:lnTo>
                    <a:pt x="30" y="0"/>
                  </a:lnTo>
                  <a:lnTo>
                    <a:pt x="30" y="7"/>
                  </a:lnTo>
                  <a:lnTo>
                    <a:pt x="0" y="34"/>
                  </a:lnTo>
                  <a:close/>
                </a:path>
              </a:pathLst>
            </a:custGeom>
            <a:solidFill>
              <a:srgbClr val="808000"/>
            </a:solidFill>
            <a:ln w="8">
              <a:solidFill>
                <a:srgbClr val="000000"/>
              </a:solidFill>
              <a:round/>
              <a:headEnd/>
              <a:tailEnd/>
            </a:ln>
          </p:spPr>
          <p:txBody>
            <a:bodyPr/>
            <a:lstStyle/>
            <a:p>
              <a:endParaRPr lang="es-AR"/>
            </a:p>
          </p:txBody>
        </p:sp>
        <p:sp>
          <p:nvSpPr>
            <p:cNvPr id="14380" name="Rectangle 42"/>
            <p:cNvSpPr>
              <a:spLocks noChangeArrowheads="1"/>
            </p:cNvSpPr>
            <p:nvPr/>
          </p:nvSpPr>
          <p:spPr bwMode="auto">
            <a:xfrm>
              <a:off x="1810" y="3572"/>
              <a:ext cx="90" cy="14"/>
            </a:xfrm>
            <a:prstGeom prst="rect">
              <a:avLst/>
            </a:prstGeom>
            <a:solidFill>
              <a:srgbClr val="FFFF00"/>
            </a:solidFill>
            <a:ln w="8">
              <a:solidFill>
                <a:srgbClr val="000000"/>
              </a:solidFill>
              <a:miter lim="800000"/>
              <a:headEnd/>
              <a:tailEnd/>
            </a:ln>
          </p:spPr>
          <p:txBody>
            <a:bodyPr/>
            <a:lstStyle/>
            <a:p>
              <a:endParaRPr lang="es-AR"/>
            </a:p>
          </p:txBody>
        </p:sp>
        <p:sp>
          <p:nvSpPr>
            <p:cNvPr id="14381" name="Freeform 43"/>
            <p:cNvSpPr>
              <a:spLocks/>
            </p:cNvSpPr>
            <p:nvPr/>
          </p:nvSpPr>
          <p:spPr bwMode="auto">
            <a:xfrm>
              <a:off x="1810" y="3552"/>
              <a:ext cx="120" cy="20"/>
            </a:xfrm>
            <a:custGeom>
              <a:avLst/>
              <a:gdLst>
                <a:gd name="T0" fmla="*/ 90 w 120"/>
                <a:gd name="T1" fmla="*/ 20 h 20"/>
                <a:gd name="T2" fmla="*/ 120 w 120"/>
                <a:gd name="T3" fmla="*/ 0 h 20"/>
                <a:gd name="T4" fmla="*/ 30 w 120"/>
                <a:gd name="T5" fmla="*/ 0 h 20"/>
                <a:gd name="T6" fmla="*/ 0 w 120"/>
                <a:gd name="T7" fmla="*/ 20 h 20"/>
                <a:gd name="T8" fmla="*/ 90 w 120"/>
                <a:gd name="T9" fmla="*/ 20 h 20"/>
                <a:gd name="T10" fmla="*/ 0 60000 65536"/>
                <a:gd name="T11" fmla="*/ 0 60000 65536"/>
                <a:gd name="T12" fmla="*/ 0 60000 65536"/>
                <a:gd name="T13" fmla="*/ 0 60000 65536"/>
                <a:gd name="T14" fmla="*/ 0 60000 65536"/>
                <a:gd name="T15" fmla="*/ 0 w 120"/>
                <a:gd name="T16" fmla="*/ 0 h 20"/>
                <a:gd name="T17" fmla="*/ 120 w 120"/>
                <a:gd name="T18" fmla="*/ 20 h 20"/>
              </a:gdLst>
              <a:ahLst/>
              <a:cxnLst>
                <a:cxn ang="T10">
                  <a:pos x="T0" y="T1"/>
                </a:cxn>
                <a:cxn ang="T11">
                  <a:pos x="T2" y="T3"/>
                </a:cxn>
                <a:cxn ang="T12">
                  <a:pos x="T4" y="T5"/>
                </a:cxn>
                <a:cxn ang="T13">
                  <a:pos x="T6" y="T7"/>
                </a:cxn>
                <a:cxn ang="T14">
                  <a:pos x="T8" y="T9"/>
                </a:cxn>
              </a:cxnLst>
              <a:rect l="T15" t="T16" r="T17" b="T18"/>
              <a:pathLst>
                <a:path w="120" h="20">
                  <a:moveTo>
                    <a:pt x="90" y="20"/>
                  </a:moveTo>
                  <a:lnTo>
                    <a:pt x="120"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382" name="Freeform 44"/>
            <p:cNvSpPr>
              <a:spLocks/>
            </p:cNvSpPr>
            <p:nvPr/>
          </p:nvSpPr>
          <p:spPr bwMode="auto">
            <a:xfrm>
              <a:off x="2133" y="3525"/>
              <a:ext cx="30" cy="61"/>
            </a:xfrm>
            <a:custGeom>
              <a:avLst/>
              <a:gdLst>
                <a:gd name="T0" fmla="*/ 0 w 30"/>
                <a:gd name="T1" fmla="*/ 61 h 61"/>
                <a:gd name="T2" fmla="*/ 0 w 30"/>
                <a:gd name="T3" fmla="*/ 20 h 61"/>
                <a:gd name="T4" fmla="*/ 30 w 30"/>
                <a:gd name="T5" fmla="*/ 0 h 61"/>
                <a:gd name="T6" fmla="*/ 30 w 30"/>
                <a:gd name="T7" fmla="*/ 34 h 61"/>
                <a:gd name="T8" fmla="*/ 0 w 30"/>
                <a:gd name="T9" fmla="*/ 61 h 61"/>
                <a:gd name="T10" fmla="*/ 0 60000 65536"/>
                <a:gd name="T11" fmla="*/ 0 60000 65536"/>
                <a:gd name="T12" fmla="*/ 0 60000 65536"/>
                <a:gd name="T13" fmla="*/ 0 60000 65536"/>
                <a:gd name="T14" fmla="*/ 0 60000 65536"/>
                <a:gd name="T15" fmla="*/ 0 w 30"/>
                <a:gd name="T16" fmla="*/ 0 h 61"/>
                <a:gd name="T17" fmla="*/ 30 w 30"/>
                <a:gd name="T18" fmla="*/ 61 h 61"/>
              </a:gdLst>
              <a:ahLst/>
              <a:cxnLst>
                <a:cxn ang="T10">
                  <a:pos x="T0" y="T1"/>
                </a:cxn>
                <a:cxn ang="T11">
                  <a:pos x="T2" y="T3"/>
                </a:cxn>
                <a:cxn ang="T12">
                  <a:pos x="T4" y="T5"/>
                </a:cxn>
                <a:cxn ang="T13">
                  <a:pos x="T6" y="T7"/>
                </a:cxn>
                <a:cxn ang="T14">
                  <a:pos x="T8" y="T9"/>
                </a:cxn>
              </a:cxnLst>
              <a:rect l="T15" t="T16" r="T17" b="T18"/>
              <a:pathLst>
                <a:path w="30" h="61">
                  <a:moveTo>
                    <a:pt x="0" y="61"/>
                  </a:moveTo>
                  <a:lnTo>
                    <a:pt x="0" y="20"/>
                  </a:lnTo>
                  <a:lnTo>
                    <a:pt x="30" y="0"/>
                  </a:lnTo>
                  <a:lnTo>
                    <a:pt x="30" y="34"/>
                  </a:lnTo>
                  <a:lnTo>
                    <a:pt x="0" y="61"/>
                  </a:lnTo>
                  <a:close/>
                </a:path>
              </a:pathLst>
            </a:custGeom>
            <a:solidFill>
              <a:srgbClr val="808000"/>
            </a:solidFill>
            <a:ln w="8">
              <a:solidFill>
                <a:srgbClr val="000000"/>
              </a:solidFill>
              <a:round/>
              <a:headEnd/>
              <a:tailEnd/>
            </a:ln>
          </p:spPr>
          <p:txBody>
            <a:bodyPr/>
            <a:lstStyle/>
            <a:p>
              <a:endParaRPr lang="es-AR"/>
            </a:p>
          </p:txBody>
        </p:sp>
        <p:sp>
          <p:nvSpPr>
            <p:cNvPr id="14383" name="Rectangle 45"/>
            <p:cNvSpPr>
              <a:spLocks noChangeArrowheads="1"/>
            </p:cNvSpPr>
            <p:nvPr/>
          </p:nvSpPr>
          <p:spPr bwMode="auto">
            <a:xfrm>
              <a:off x="2042" y="3545"/>
              <a:ext cx="91" cy="41"/>
            </a:xfrm>
            <a:prstGeom prst="rect">
              <a:avLst/>
            </a:prstGeom>
            <a:solidFill>
              <a:srgbClr val="FFFF00"/>
            </a:solidFill>
            <a:ln w="8">
              <a:solidFill>
                <a:srgbClr val="000000"/>
              </a:solidFill>
              <a:miter lim="800000"/>
              <a:headEnd/>
              <a:tailEnd/>
            </a:ln>
          </p:spPr>
          <p:txBody>
            <a:bodyPr/>
            <a:lstStyle/>
            <a:p>
              <a:endParaRPr lang="es-AR"/>
            </a:p>
          </p:txBody>
        </p:sp>
        <p:sp>
          <p:nvSpPr>
            <p:cNvPr id="14384" name="Freeform 46"/>
            <p:cNvSpPr>
              <a:spLocks/>
            </p:cNvSpPr>
            <p:nvPr/>
          </p:nvSpPr>
          <p:spPr bwMode="auto">
            <a:xfrm>
              <a:off x="2042" y="3525"/>
              <a:ext cx="121" cy="20"/>
            </a:xfrm>
            <a:custGeom>
              <a:avLst/>
              <a:gdLst>
                <a:gd name="T0" fmla="*/ 91 w 121"/>
                <a:gd name="T1" fmla="*/ 20 h 20"/>
                <a:gd name="T2" fmla="*/ 121 w 121"/>
                <a:gd name="T3" fmla="*/ 0 h 20"/>
                <a:gd name="T4" fmla="*/ 30 w 121"/>
                <a:gd name="T5" fmla="*/ 0 h 20"/>
                <a:gd name="T6" fmla="*/ 0 w 121"/>
                <a:gd name="T7" fmla="*/ 20 h 20"/>
                <a:gd name="T8" fmla="*/ 91 w 121"/>
                <a:gd name="T9" fmla="*/ 20 h 20"/>
                <a:gd name="T10" fmla="*/ 0 60000 65536"/>
                <a:gd name="T11" fmla="*/ 0 60000 65536"/>
                <a:gd name="T12" fmla="*/ 0 60000 65536"/>
                <a:gd name="T13" fmla="*/ 0 60000 65536"/>
                <a:gd name="T14" fmla="*/ 0 60000 65536"/>
                <a:gd name="T15" fmla="*/ 0 w 121"/>
                <a:gd name="T16" fmla="*/ 0 h 20"/>
                <a:gd name="T17" fmla="*/ 121 w 121"/>
                <a:gd name="T18" fmla="*/ 20 h 20"/>
              </a:gdLst>
              <a:ahLst/>
              <a:cxnLst>
                <a:cxn ang="T10">
                  <a:pos x="T0" y="T1"/>
                </a:cxn>
                <a:cxn ang="T11">
                  <a:pos x="T2" y="T3"/>
                </a:cxn>
                <a:cxn ang="T12">
                  <a:pos x="T4" y="T5"/>
                </a:cxn>
                <a:cxn ang="T13">
                  <a:pos x="T6" y="T7"/>
                </a:cxn>
                <a:cxn ang="T14">
                  <a:pos x="T8" y="T9"/>
                </a:cxn>
              </a:cxnLst>
              <a:rect l="T15" t="T16" r="T17" b="T18"/>
              <a:pathLst>
                <a:path w="121" h="20">
                  <a:moveTo>
                    <a:pt x="91" y="20"/>
                  </a:moveTo>
                  <a:lnTo>
                    <a:pt x="121" y="0"/>
                  </a:lnTo>
                  <a:lnTo>
                    <a:pt x="30" y="0"/>
                  </a:lnTo>
                  <a:lnTo>
                    <a:pt x="0" y="20"/>
                  </a:lnTo>
                  <a:lnTo>
                    <a:pt x="91" y="20"/>
                  </a:lnTo>
                  <a:close/>
                </a:path>
              </a:pathLst>
            </a:custGeom>
            <a:solidFill>
              <a:srgbClr val="BFBF00"/>
            </a:solidFill>
            <a:ln w="8">
              <a:solidFill>
                <a:srgbClr val="000000"/>
              </a:solidFill>
              <a:round/>
              <a:headEnd/>
              <a:tailEnd/>
            </a:ln>
          </p:spPr>
          <p:txBody>
            <a:bodyPr/>
            <a:lstStyle/>
            <a:p>
              <a:endParaRPr lang="es-AR"/>
            </a:p>
          </p:txBody>
        </p:sp>
        <p:sp>
          <p:nvSpPr>
            <p:cNvPr id="14385" name="Freeform 47"/>
            <p:cNvSpPr>
              <a:spLocks/>
            </p:cNvSpPr>
            <p:nvPr/>
          </p:nvSpPr>
          <p:spPr bwMode="auto">
            <a:xfrm>
              <a:off x="2365" y="3497"/>
              <a:ext cx="30" cy="89"/>
            </a:xfrm>
            <a:custGeom>
              <a:avLst/>
              <a:gdLst>
                <a:gd name="T0" fmla="*/ 0 w 30"/>
                <a:gd name="T1" fmla="*/ 89 h 89"/>
                <a:gd name="T2" fmla="*/ 0 w 30"/>
                <a:gd name="T3" fmla="*/ 21 h 89"/>
                <a:gd name="T4" fmla="*/ 30 w 30"/>
                <a:gd name="T5" fmla="*/ 0 h 89"/>
                <a:gd name="T6" fmla="*/ 30 w 30"/>
                <a:gd name="T7" fmla="*/ 62 h 89"/>
                <a:gd name="T8" fmla="*/ 0 w 30"/>
                <a:gd name="T9" fmla="*/ 89 h 89"/>
                <a:gd name="T10" fmla="*/ 0 60000 65536"/>
                <a:gd name="T11" fmla="*/ 0 60000 65536"/>
                <a:gd name="T12" fmla="*/ 0 60000 65536"/>
                <a:gd name="T13" fmla="*/ 0 60000 65536"/>
                <a:gd name="T14" fmla="*/ 0 60000 65536"/>
                <a:gd name="T15" fmla="*/ 0 w 30"/>
                <a:gd name="T16" fmla="*/ 0 h 89"/>
                <a:gd name="T17" fmla="*/ 30 w 30"/>
                <a:gd name="T18" fmla="*/ 89 h 89"/>
              </a:gdLst>
              <a:ahLst/>
              <a:cxnLst>
                <a:cxn ang="T10">
                  <a:pos x="T0" y="T1"/>
                </a:cxn>
                <a:cxn ang="T11">
                  <a:pos x="T2" y="T3"/>
                </a:cxn>
                <a:cxn ang="T12">
                  <a:pos x="T4" y="T5"/>
                </a:cxn>
                <a:cxn ang="T13">
                  <a:pos x="T6" y="T7"/>
                </a:cxn>
                <a:cxn ang="T14">
                  <a:pos x="T8" y="T9"/>
                </a:cxn>
              </a:cxnLst>
              <a:rect l="T15" t="T16" r="T17" b="T18"/>
              <a:pathLst>
                <a:path w="30" h="89">
                  <a:moveTo>
                    <a:pt x="0" y="89"/>
                  </a:moveTo>
                  <a:lnTo>
                    <a:pt x="0" y="21"/>
                  </a:lnTo>
                  <a:lnTo>
                    <a:pt x="30" y="0"/>
                  </a:lnTo>
                  <a:lnTo>
                    <a:pt x="30" y="62"/>
                  </a:lnTo>
                  <a:lnTo>
                    <a:pt x="0" y="89"/>
                  </a:lnTo>
                  <a:close/>
                </a:path>
              </a:pathLst>
            </a:custGeom>
            <a:solidFill>
              <a:srgbClr val="808000"/>
            </a:solidFill>
            <a:ln w="8">
              <a:solidFill>
                <a:srgbClr val="000000"/>
              </a:solidFill>
              <a:round/>
              <a:headEnd/>
              <a:tailEnd/>
            </a:ln>
          </p:spPr>
          <p:txBody>
            <a:bodyPr/>
            <a:lstStyle/>
            <a:p>
              <a:endParaRPr lang="es-AR"/>
            </a:p>
          </p:txBody>
        </p:sp>
        <p:sp>
          <p:nvSpPr>
            <p:cNvPr id="14386" name="Rectangle 48"/>
            <p:cNvSpPr>
              <a:spLocks noChangeArrowheads="1"/>
            </p:cNvSpPr>
            <p:nvPr/>
          </p:nvSpPr>
          <p:spPr bwMode="auto">
            <a:xfrm>
              <a:off x="2275" y="3518"/>
              <a:ext cx="90" cy="68"/>
            </a:xfrm>
            <a:prstGeom prst="rect">
              <a:avLst/>
            </a:prstGeom>
            <a:solidFill>
              <a:srgbClr val="FFFF00"/>
            </a:solidFill>
            <a:ln w="8">
              <a:solidFill>
                <a:srgbClr val="000000"/>
              </a:solidFill>
              <a:miter lim="800000"/>
              <a:headEnd/>
              <a:tailEnd/>
            </a:ln>
          </p:spPr>
          <p:txBody>
            <a:bodyPr/>
            <a:lstStyle/>
            <a:p>
              <a:endParaRPr lang="es-AR"/>
            </a:p>
          </p:txBody>
        </p:sp>
        <p:sp>
          <p:nvSpPr>
            <p:cNvPr id="14387" name="Freeform 49"/>
            <p:cNvSpPr>
              <a:spLocks/>
            </p:cNvSpPr>
            <p:nvPr/>
          </p:nvSpPr>
          <p:spPr bwMode="auto">
            <a:xfrm>
              <a:off x="2275" y="3497"/>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388" name="Freeform 50"/>
            <p:cNvSpPr>
              <a:spLocks/>
            </p:cNvSpPr>
            <p:nvPr/>
          </p:nvSpPr>
          <p:spPr bwMode="auto">
            <a:xfrm>
              <a:off x="2598" y="3436"/>
              <a:ext cx="30" cy="150"/>
            </a:xfrm>
            <a:custGeom>
              <a:avLst/>
              <a:gdLst>
                <a:gd name="T0" fmla="*/ 0 w 30"/>
                <a:gd name="T1" fmla="*/ 150 h 150"/>
                <a:gd name="T2" fmla="*/ 0 w 30"/>
                <a:gd name="T3" fmla="*/ 20 h 150"/>
                <a:gd name="T4" fmla="*/ 30 w 30"/>
                <a:gd name="T5" fmla="*/ 0 h 150"/>
                <a:gd name="T6" fmla="*/ 30 w 30"/>
                <a:gd name="T7" fmla="*/ 123 h 150"/>
                <a:gd name="T8" fmla="*/ 0 w 30"/>
                <a:gd name="T9" fmla="*/ 150 h 150"/>
                <a:gd name="T10" fmla="*/ 0 60000 65536"/>
                <a:gd name="T11" fmla="*/ 0 60000 65536"/>
                <a:gd name="T12" fmla="*/ 0 60000 65536"/>
                <a:gd name="T13" fmla="*/ 0 60000 65536"/>
                <a:gd name="T14" fmla="*/ 0 60000 65536"/>
                <a:gd name="T15" fmla="*/ 0 w 30"/>
                <a:gd name="T16" fmla="*/ 0 h 150"/>
                <a:gd name="T17" fmla="*/ 30 w 30"/>
                <a:gd name="T18" fmla="*/ 150 h 150"/>
              </a:gdLst>
              <a:ahLst/>
              <a:cxnLst>
                <a:cxn ang="T10">
                  <a:pos x="T0" y="T1"/>
                </a:cxn>
                <a:cxn ang="T11">
                  <a:pos x="T2" y="T3"/>
                </a:cxn>
                <a:cxn ang="T12">
                  <a:pos x="T4" y="T5"/>
                </a:cxn>
                <a:cxn ang="T13">
                  <a:pos x="T6" y="T7"/>
                </a:cxn>
                <a:cxn ang="T14">
                  <a:pos x="T8" y="T9"/>
                </a:cxn>
              </a:cxnLst>
              <a:rect l="T15" t="T16" r="T17" b="T18"/>
              <a:pathLst>
                <a:path w="30" h="150">
                  <a:moveTo>
                    <a:pt x="0" y="150"/>
                  </a:moveTo>
                  <a:lnTo>
                    <a:pt x="0" y="20"/>
                  </a:lnTo>
                  <a:lnTo>
                    <a:pt x="30" y="0"/>
                  </a:lnTo>
                  <a:lnTo>
                    <a:pt x="30" y="123"/>
                  </a:lnTo>
                  <a:lnTo>
                    <a:pt x="0" y="150"/>
                  </a:lnTo>
                  <a:close/>
                </a:path>
              </a:pathLst>
            </a:custGeom>
            <a:solidFill>
              <a:srgbClr val="808000"/>
            </a:solidFill>
            <a:ln w="8">
              <a:solidFill>
                <a:srgbClr val="000000"/>
              </a:solidFill>
              <a:round/>
              <a:headEnd/>
              <a:tailEnd/>
            </a:ln>
          </p:spPr>
          <p:txBody>
            <a:bodyPr/>
            <a:lstStyle/>
            <a:p>
              <a:endParaRPr lang="es-AR"/>
            </a:p>
          </p:txBody>
        </p:sp>
        <p:sp>
          <p:nvSpPr>
            <p:cNvPr id="14389" name="Rectangle 51"/>
            <p:cNvSpPr>
              <a:spLocks noChangeArrowheads="1"/>
            </p:cNvSpPr>
            <p:nvPr/>
          </p:nvSpPr>
          <p:spPr bwMode="auto">
            <a:xfrm>
              <a:off x="2508" y="3456"/>
              <a:ext cx="90" cy="130"/>
            </a:xfrm>
            <a:prstGeom prst="rect">
              <a:avLst/>
            </a:prstGeom>
            <a:solidFill>
              <a:srgbClr val="FFFF00"/>
            </a:solidFill>
            <a:ln w="8">
              <a:solidFill>
                <a:srgbClr val="000000"/>
              </a:solidFill>
              <a:miter lim="800000"/>
              <a:headEnd/>
              <a:tailEnd/>
            </a:ln>
          </p:spPr>
          <p:txBody>
            <a:bodyPr/>
            <a:lstStyle/>
            <a:p>
              <a:endParaRPr lang="es-AR"/>
            </a:p>
          </p:txBody>
        </p:sp>
        <p:sp>
          <p:nvSpPr>
            <p:cNvPr id="14390" name="Freeform 52"/>
            <p:cNvSpPr>
              <a:spLocks/>
            </p:cNvSpPr>
            <p:nvPr/>
          </p:nvSpPr>
          <p:spPr bwMode="auto">
            <a:xfrm>
              <a:off x="2508" y="3436"/>
              <a:ext cx="120" cy="20"/>
            </a:xfrm>
            <a:custGeom>
              <a:avLst/>
              <a:gdLst>
                <a:gd name="T0" fmla="*/ 90 w 120"/>
                <a:gd name="T1" fmla="*/ 20 h 20"/>
                <a:gd name="T2" fmla="*/ 120 w 120"/>
                <a:gd name="T3" fmla="*/ 0 h 20"/>
                <a:gd name="T4" fmla="*/ 30 w 120"/>
                <a:gd name="T5" fmla="*/ 0 h 20"/>
                <a:gd name="T6" fmla="*/ 0 w 120"/>
                <a:gd name="T7" fmla="*/ 20 h 20"/>
                <a:gd name="T8" fmla="*/ 90 w 120"/>
                <a:gd name="T9" fmla="*/ 20 h 20"/>
                <a:gd name="T10" fmla="*/ 0 60000 65536"/>
                <a:gd name="T11" fmla="*/ 0 60000 65536"/>
                <a:gd name="T12" fmla="*/ 0 60000 65536"/>
                <a:gd name="T13" fmla="*/ 0 60000 65536"/>
                <a:gd name="T14" fmla="*/ 0 60000 65536"/>
                <a:gd name="T15" fmla="*/ 0 w 120"/>
                <a:gd name="T16" fmla="*/ 0 h 20"/>
                <a:gd name="T17" fmla="*/ 120 w 120"/>
                <a:gd name="T18" fmla="*/ 20 h 20"/>
              </a:gdLst>
              <a:ahLst/>
              <a:cxnLst>
                <a:cxn ang="T10">
                  <a:pos x="T0" y="T1"/>
                </a:cxn>
                <a:cxn ang="T11">
                  <a:pos x="T2" y="T3"/>
                </a:cxn>
                <a:cxn ang="T12">
                  <a:pos x="T4" y="T5"/>
                </a:cxn>
                <a:cxn ang="T13">
                  <a:pos x="T6" y="T7"/>
                </a:cxn>
                <a:cxn ang="T14">
                  <a:pos x="T8" y="T9"/>
                </a:cxn>
              </a:cxnLst>
              <a:rect l="T15" t="T16" r="T17" b="T18"/>
              <a:pathLst>
                <a:path w="120" h="20">
                  <a:moveTo>
                    <a:pt x="90" y="20"/>
                  </a:moveTo>
                  <a:lnTo>
                    <a:pt x="120"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391" name="Freeform 53"/>
            <p:cNvSpPr>
              <a:spLocks/>
            </p:cNvSpPr>
            <p:nvPr/>
          </p:nvSpPr>
          <p:spPr bwMode="auto">
            <a:xfrm>
              <a:off x="2831" y="3326"/>
              <a:ext cx="30" cy="260"/>
            </a:xfrm>
            <a:custGeom>
              <a:avLst/>
              <a:gdLst>
                <a:gd name="T0" fmla="*/ 0 w 30"/>
                <a:gd name="T1" fmla="*/ 260 h 260"/>
                <a:gd name="T2" fmla="*/ 0 w 30"/>
                <a:gd name="T3" fmla="*/ 21 h 260"/>
                <a:gd name="T4" fmla="*/ 30 w 30"/>
                <a:gd name="T5" fmla="*/ 0 h 260"/>
                <a:gd name="T6" fmla="*/ 30 w 30"/>
                <a:gd name="T7" fmla="*/ 233 h 260"/>
                <a:gd name="T8" fmla="*/ 0 w 30"/>
                <a:gd name="T9" fmla="*/ 260 h 260"/>
                <a:gd name="T10" fmla="*/ 0 60000 65536"/>
                <a:gd name="T11" fmla="*/ 0 60000 65536"/>
                <a:gd name="T12" fmla="*/ 0 60000 65536"/>
                <a:gd name="T13" fmla="*/ 0 60000 65536"/>
                <a:gd name="T14" fmla="*/ 0 60000 65536"/>
                <a:gd name="T15" fmla="*/ 0 w 30"/>
                <a:gd name="T16" fmla="*/ 0 h 260"/>
                <a:gd name="T17" fmla="*/ 30 w 30"/>
                <a:gd name="T18" fmla="*/ 260 h 260"/>
              </a:gdLst>
              <a:ahLst/>
              <a:cxnLst>
                <a:cxn ang="T10">
                  <a:pos x="T0" y="T1"/>
                </a:cxn>
                <a:cxn ang="T11">
                  <a:pos x="T2" y="T3"/>
                </a:cxn>
                <a:cxn ang="T12">
                  <a:pos x="T4" y="T5"/>
                </a:cxn>
                <a:cxn ang="T13">
                  <a:pos x="T6" y="T7"/>
                </a:cxn>
                <a:cxn ang="T14">
                  <a:pos x="T8" y="T9"/>
                </a:cxn>
              </a:cxnLst>
              <a:rect l="T15" t="T16" r="T17" b="T18"/>
              <a:pathLst>
                <a:path w="30" h="260">
                  <a:moveTo>
                    <a:pt x="0" y="260"/>
                  </a:moveTo>
                  <a:lnTo>
                    <a:pt x="0" y="21"/>
                  </a:lnTo>
                  <a:lnTo>
                    <a:pt x="30" y="0"/>
                  </a:lnTo>
                  <a:lnTo>
                    <a:pt x="30" y="233"/>
                  </a:lnTo>
                  <a:lnTo>
                    <a:pt x="0" y="260"/>
                  </a:lnTo>
                  <a:close/>
                </a:path>
              </a:pathLst>
            </a:custGeom>
            <a:solidFill>
              <a:srgbClr val="808000"/>
            </a:solidFill>
            <a:ln w="8">
              <a:solidFill>
                <a:srgbClr val="000000"/>
              </a:solidFill>
              <a:round/>
              <a:headEnd/>
              <a:tailEnd/>
            </a:ln>
          </p:spPr>
          <p:txBody>
            <a:bodyPr/>
            <a:lstStyle/>
            <a:p>
              <a:endParaRPr lang="es-AR"/>
            </a:p>
          </p:txBody>
        </p:sp>
        <p:sp>
          <p:nvSpPr>
            <p:cNvPr id="14392" name="Rectangle 54"/>
            <p:cNvSpPr>
              <a:spLocks noChangeArrowheads="1"/>
            </p:cNvSpPr>
            <p:nvPr/>
          </p:nvSpPr>
          <p:spPr bwMode="auto">
            <a:xfrm>
              <a:off x="2741" y="3347"/>
              <a:ext cx="90" cy="239"/>
            </a:xfrm>
            <a:prstGeom prst="rect">
              <a:avLst/>
            </a:prstGeom>
            <a:solidFill>
              <a:srgbClr val="FFFF00"/>
            </a:solidFill>
            <a:ln w="8">
              <a:solidFill>
                <a:srgbClr val="000000"/>
              </a:solidFill>
              <a:miter lim="800000"/>
              <a:headEnd/>
              <a:tailEnd/>
            </a:ln>
          </p:spPr>
          <p:txBody>
            <a:bodyPr/>
            <a:lstStyle/>
            <a:p>
              <a:endParaRPr lang="es-AR"/>
            </a:p>
          </p:txBody>
        </p:sp>
        <p:sp>
          <p:nvSpPr>
            <p:cNvPr id="14393" name="Freeform 55"/>
            <p:cNvSpPr>
              <a:spLocks/>
            </p:cNvSpPr>
            <p:nvPr/>
          </p:nvSpPr>
          <p:spPr bwMode="auto">
            <a:xfrm>
              <a:off x="2741" y="3326"/>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394" name="Freeform 56"/>
            <p:cNvSpPr>
              <a:spLocks/>
            </p:cNvSpPr>
            <p:nvPr/>
          </p:nvSpPr>
          <p:spPr bwMode="auto">
            <a:xfrm>
              <a:off x="3064" y="3244"/>
              <a:ext cx="30" cy="342"/>
            </a:xfrm>
            <a:custGeom>
              <a:avLst/>
              <a:gdLst>
                <a:gd name="T0" fmla="*/ 0 w 30"/>
                <a:gd name="T1" fmla="*/ 342 h 342"/>
                <a:gd name="T2" fmla="*/ 0 w 30"/>
                <a:gd name="T3" fmla="*/ 21 h 342"/>
                <a:gd name="T4" fmla="*/ 30 w 30"/>
                <a:gd name="T5" fmla="*/ 0 h 342"/>
                <a:gd name="T6" fmla="*/ 30 w 30"/>
                <a:gd name="T7" fmla="*/ 315 h 342"/>
                <a:gd name="T8" fmla="*/ 0 w 30"/>
                <a:gd name="T9" fmla="*/ 342 h 342"/>
                <a:gd name="T10" fmla="*/ 0 60000 65536"/>
                <a:gd name="T11" fmla="*/ 0 60000 65536"/>
                <a:gd name="T12" fmla="*/ 0 60000 65536"/>
                <a:gd name="T13" fmla="*/ 0 60000 65536"/>
                <a:gd name="T14" fmla="*/ 0 60000 65536"/>
                <a:gd name="T15" fmla="*/ 0 w 30"/>
                <a:gd name="T16" fmla="*/ 0 h 342"/>
                <a:gd name="T17" fmla="*/ 30 w 30"/>
                <a:gd name="T18" fmla="*/ 342 h 342"/>
              </a:gdLst>
              <a:ahLst/>
              <a:cxnLst>
                <a:cxn ang="T10">
                  <a:pos x="T0" y="T1"/>
                </a:cxn>
                <a:cxn ang="T11">
                  <a:pos x="T2" y="T3"/>
                </a:cxn>
                <a:cxn ang="T12">
                  <a:pos x="T4" y="T5"/>
                </a:cxn>
                <a:cxn ang="T13">
                  <a:pos x="T6" y="T7"/>
                </a:cxn>
                <a:cxn ang="T14">
                  <a:pos x="T8" y="T9"/>
                </a:cxn>
              </a:cxnLst>
              <a:rect l="T15" t="T16" r="T17" b="T18"/>
              <a:pathLst>
                <a:path w="30" h="342">
                  <a:moveTo>
                    <a:pt x="0" y="342"/>
                  </a:moveTo>
                  <a:lnTo>
                    <a:pt x="0" y="21"/>
                  </a:lnTo>
                  <a:lnTo>
                    <a:pt x="30" y="0"/>
                  </a:lnTo>
                  <a:lnTo>
                    <a:pt x="30" y="315"/>
                  </a:lnTo>
                  <a:lnTo>
                    <a:pt x="0" y="342"/>
                  </a:lnTo>
                  <a:close/>
                </a:path>
              </a:pathLst>
            </a:custGeom>
            <a:solidFill>
              <a:srgbClr val="808000"/>
            </a:solidFill>
            <a:ln w="8">
              <a:solidFill>
                <a:srgbClr val="000000"/>
              </a:solidFill>
              <a:round/>
              <a:headEnd/>
              <a:tailEnd/>
            </a:ln>
          </p:spPr>
          <p:txBody>
            <a:bodyPr/>
            <a:lstStyle/>
            <a:p>
              <a:endParaRPr lang="es-AR"/>
            </a:p>
          </p:txBody>
        </p:sp>
        <p:sp>
          <p:nvSpPr>
            <p:cNvPr id="14395" name="Rectangle 57"/>
            <p:cNvSpPr>
              <a:spLocks noChangeArrowheads="1"/>
            </p:cNvSpPr>
            <p:nvPr/>
          </p:nvSpPr>
          <p:spPr bwMode="auto">
            <a:xfrm>
              <a:off x="2974" y="3265"/>
              <a:ext cx="90" cy="321"/>
            </a:xfrm>
            <a:prstGeom prst="rect">
              <a:avLst/>
            </a:prstGeom>
            <a:solidFill>
              <a:srgbClr val="FFFF00"/>
            </a:solidFill>
            <a:ln w="8">
              <a:solidFill>
                <a:srgbClr val="000000"/>
              </a:solidFill>
              <a:miter lim="800000"/>
              <a:headEnd/>
              <a:tailEnd/>
            </a:ln>
          </p:spPr>
          <p:txBody>
            <a:bodyPr/>
            <a:lstStyle/>
            <a:p>
              <a:endParaRPr lang="es-AR"/>
            </a:p>
          </p:txBody>
        </p:sp>
        <p:sp>
          <p:nvSpPr>
            <p:cNvPr id="14396" name="Freeform 58"/>
            <p:cNvSpPr>
              <a:spLocks/>
            </p:cNvSpPr>
            <p:nvPr/>
          </p:nvSpPr>
          <p:spPr bwMode="auto">
            <a:xfrm>
              <a:off x="2974" y="3244"/>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397" name="Freeform 59"/>
            <p:cNvSpPr>
              <a:spLocks/>
            </p:cNvSpPr>
            <p:nvPr/>
          </p:nvSpPr>
          <p:spPr bwMode="auto">
            <a:xfrm>
              <a:off x="3297" y="3176"/>
              <a:ext cx="30" cy="410"/>
            </a:xfrm>
            <a:custGeom>
              <a:avLst/>
              <a:gdLst>
                <a:gd name="T0" fmla="*/ 0 w 30"/>
                <a:gd name="T1" fmla="*/ 410 h 410"/>
                <a:gd name="T2" fmla="*/ 0 w 30"/>
                <a:gd name="T3" fmla="*/ 20 h 410"/>
                <a:gd name="T4" fmla="*/ 30 w 30"/>
                <a:gd name="T5" fmla="*/ 0 h 410"/>
                <a:gd name="T6" fmla="*/ 30 w 30"/>
                <a:gd name="T7" fmla="*/ 383 h 410"/>
                <a:gd name="T8" fmla="*/ 0 w 30"/>
                <a:gd name="T9" fmla="*/ 410 h 410"/>
                <a:gd name="T10" fmla="*/ 0 60000 65536"/>
                <a:gd name="T11" fmla="*/ 0 60000 65536"/>
                <a:gd name="T12" fmla="*/ 0 60000 65536"/>
                <a:gd name="T13" fmla="*/ 0 60000 65536"/>
                <a:gd name="T14" fmla="*/ 0 60000 65536"/>
                <a:gd name="T15" fmla="*/ 0 w 30"/>
                <a:gd name="T16" fmla="*/ 0 h 410"/>
                <a:gd name="T17" fmla="*/ 30 w 30"/>
                <a:gd name="T18" fmla="*/ 410 h 410"/>
              </a:gdLst>
              <a:ahLst/>
              <a:cxnLst>
                <a:cxn ang="T10">
                  <a:pos x="T0" y="T1"/>
                </a:cxn>
                <a:cxn ang="T11">
                  <a:pos x="T2" y="T3"/>
                </a:cxn>
                <a:cxn ang="T12">
                  <a:pos x="T4" y="T5"/>
                </a:cxn>
                <a:cxn ang="T13">
                  <a:pos x="T6" y="T7"/>
                </a:cxn>
                <a:cxn ang="T14">
                  <a:pos x="T8" y="T9"/>
                </a:cxn>
              </a:cxnLst>
              <a:rect l="T15" t="T16" r="T17" b="T18"/>
              <a:pathLst>
                <a:path w="30" h="410">
                  <a:moveTo>
                    <a:pt x="0" y="410"/>
                  </a:moveTo>
                  <a:lnTo>
                    <a:pt x="0" y="20"/>
                  </a:lnTo>
                  <a:lnTo>
                    <a:pt x="30" y="0"/>
                  </a:lnTo>
                  <a:lnTo>
                    <a:pt x="30" y="383"/>
                  </a:lnTo>
                  <a:lnTo>
                    <a:pt x="0" y="410"/>
                  </a:lnTo>
                  <a:close/>
                </a:path>
              </a:pathLst>
            </a:custGeom>
            <a:solidFill>
              <a:srgbClr val="808000"/>
            </a:solidFill>
            <a:ln w="8">
              <a:solidFill>
                <a:srgbClr val="000000"/>
              </a:solidFill>
              <a:round/>
              <a:headEnd/>
              <a:tailEnd/>
            </a:ln>
          </p:spPr>
          <p:txBody>
            <a:bodyPr/>
            <a:lstStyle/>
            <a:p>
              <a:endParaRPr lang="es-AR"/>
            </a:p>
          </p:txBody>
        </p:sp>
        <p:sp>
          <p:nvSpPr>
            <p:cNvPr id="14398" name="Rectangle 60"/>
            <p:cNvSpPr>
              <a:spLocks noChangeArrowheads="1"/>
            </p:cNvSpPr>
            <p:nvPr/>
          </p:nvSpPr>
          <p:spPr bwMode="auto">
            <a:xfrm>
              <a:off x="3206" y="3196"/>
              <a:ext cx="91" cy="390"/>
            </a:xfrm>
            <a:prstGeom prst="rect">
              <a:avLst/>
            </a:prstGeom>
            <a:solidFill>
              <a:srgbClr val="FFFF00"/>
            </a:solidFill>
            <a:ln w="8">
              <a:solidFill>
                <a:srgbClr val="000000"/>
              </a:solidFill>
              <a:miter lim="800000"/>
              <a:headEnd/>
              <a:tailEnd/>
            </a:ln>
          </p:spPr>
          <p:txBody>
            <a:bodyPr/>
            <a:lstStyle/>
            <a:p>
              <a:endParaRPr lang="es-AR"/>
            </a:p>
          </p:txBody>
        </p:sp>
        <p:sp>
          <p:nvSpPr>
            <p:cNvPr id="14399" name="Freeform 61"/>
            <p:cNvSpPr>
              <a:spLocks/>
            </p:cNvSpPr>
            <p:nvPr/>
          </p:nvSpPr>
          <p:spPr bwMode="auto">
            <a:xfrm>
              <a:off x="3206" y="3176"/>
              <a:ext cx="121" cy="20"/>
            </a:xfrm>
            <a:custGeom>
              <a:avLst/>
              <a:gdLst>
                <a:gd name="T0" fmla="*/ 91 w 121"/>
                <a:gd name="T1" fmla="*/ 20 h 20"/>
                <a:gd name="T2" fmla="*/ 121 w 121"/>
                <a:gd name="T3" fmla="*/ 0 h 20"/>
                <a:gd name="T4" fmla="*/ 30 w 121"/>
                <a:gd name="T5" fmla="*/ 0 h 20"/>
                <a:gd name="T6" fmla="*/ 0 w 121"/>
                <a:gd name="T7" fmla="*/ 20 h 20"/>
                <a:gd name="T8" fmla="*/ 91 w 121"/>
                <a:gd name="T9" fmla="*/ 20 h 20"/>
                <a:gd name="T10" fmla="*/ 0 60000 65536"/>
                <a:gd name="T11" fmla="*/ 0 60000 65536"/>
                <a:gd name="T12" fmla="*/ 0 60000 65536"/>
                <a:gd name="T13" fmla="*/ 0 60000 65536"/>
                <a:gd name="T14" fmla="*/ 0 60000 65536"/>
                <a:gd name="T15" fmla="*/ 0 w 121"/>
                <a:gd name="T16" fmla="*/ 0 h 20"/>
                <a:gd name="T17" fmla="*/ 121 w 121"/>
                <a:gd name="T18" fmla="*/ 20 h 20"/>
              </a:gdLst>
              <a:ahLst/>
              <a:cxnLst>
                <a:cxn ang="T10">
                  <a:pos x="T0" y="T1"/>
                </a:cxn>
                <a:cxn ang="T11">
                  <a:pos x="T2" y="T3"/>
                </a:cxn>
                <a:cxn ang="T12">
                  <a:pos x="T4" y="T5"/>
                </a:cxn>
                <a:cxn ang="T13">
                  <a:pos x="T6" y="T7"/>
                </a:cxn>
                <a:cxn ang="T14">
                  <a:pos x="T8" y="T9"/>
                </a:cxn>
              </a:cxnLst>
              <a:rect l="T15" t="T16" r="T17" b="T18"/>
              <a:pathLst>
                <a:path w="121" h="20">
                  <a:moveTo>
                    <a:pt x="91" y="20"/>
                  </a:moveTo>
                  <a:lnTo>
                    <a:pt x="121" y="0"/>
                  </a:lnTo>
                  <a:lnTo>
                    <a:pt x="30" y="0"/>
                  </a:lnTo>
                  <a:lnTo>
                    <a:pt x="0" y="20"/>
                  </a:lnTo>
                  <a:lnTo>
                    <a:pt x="91" y="20"/>
                  </a:lnTo>
                  <a:close/>
                </a:path>
              </a:pathLst>
            </a:custGeom>
            <a:solidFill>
              <a:srgbClr val="BFBF00"/>
            </a:solidFill>
            <a:ln w="8">
              <a:solidFill>
                <a:srgbClr val="000000"/>
              </a:solidFill>
              <a:round/>
              <a:headEnd/>
              <a:tailEnd/>
            </a:ln>
          </p:spPr>
          <p:txBody>
            <a:bodyPr/>
            <a:lstStyle/>
            <a:p>
              <a:endParaRPr lang="es-AR"/>
            </a:p>
          </p:txBody>
        </p:sp>
        <p:sp>
          <p:nvSpPr>
            <p:cNvPr id="14400" name="Freeform 62"/>
            <p:cNvSpPr>
              <a:spLocks/>
            </p:cNvSpPr>
            <p:nvPr/>
          </p:nvSpPr>
          <p:spPr bwMode="auto">
            <a:xfrm>
              <a:off x="3529" y="3053"/>
              <a:ext cx="30" cy="533"/>
            </a:xfrm>
            <a:custGeom>
              <a:avLst/>
              <a:gdLst>
                <a:gd name="T0" fmla="*/ 0 w 30"/>
                <a:gd name="T1" fmla="*/ 533 h 533"/>
                <a:gd name="T2" fmla="*/ 0 w 30"/>
                <a:gd name="T3" fmla="*/ 20 h 533"/>
                <a:gd name="T4" fmla="*/ 30 w 30"/>
                <a:gd name="T5" fmla="*/ 0 h 533"/>
                <a:gd name="T6" fmla="*/ 30 w 30"/>
                <a:gd name="T7" fmla="*/ 506 h 533"/>
                <a:gd name="T8" fmla="*/ 0 w 30"/>
                <a:gd name="T9" fmla="*/ 533 h 533"/>
                <a:gd name="T10" fmla="*/ 0 60000 65536"/>
                <a:gd name="T11" fmla="*/ 0 60000 65536"/>
                <a:gd name="T12" fmla="*/ 0 60000 65536"/>
                <a:gd name="T13" fmla="*/ 0 60000 65536"/>
                <a:gd name="T14" fmla="*/ 0 60000 65536"/>
                <a:gd name="T15" fmla="*/ 0 w 30"/>
                <a:gd name="T16" fmla="*/ 0 h 533"/>
                <a:gd name="T17" fmla="*/ 30 w 30"/>
                <a:gd name="T18" fmla="*/ 533 h 533"/>
              </a:gdLst>
              <a:ahLst/>
              <a:cxnLst>
                <a:cxn ang="T10">
                  <a:pos x="T0" y="T1"/>
                </a:cxn>
                <a:cxn ang="T11">
                  <a:pos x="T2" y="T3"/>
                </a:cxn>
                <a:cxn ang="T12">
                  <a:pos x="T4" y="T5"/>
                </a:cxn>
                <a:cxn ang="T13">
                  <a:pos x="T6" y="T7"/>
                </a:cxn>
                <a:cxn ang="T14">
                  <a:pos x="T8" y="T9"/>
                </a:cxn>
              </a:cxnLst>
              <a:rect l="T15" t="T16" r="T17" b="T18"/>
              <a:pathLst>
                <a:path w="30" h="533">
                  <a:moveTo>
                    <a:pt x="0" y="533"/>
                  </a:moveTo>
                  <a:lnTo>
                    <a:pt x="0" y="20"/>
                  </a:lnTo>
                  <a:lnTo>
                    <a:pt x="30" y="0"/>
                  </a:lnTo>
                  <a:lnTo>
                    <a:pt x="30" y="506"/>
                  </a:lnTo>
                  <a:lnTo>
                    <a:pt x="0" y="533"/>
                  </a:lnTo>
                  <a:close/>
                </a:path>
              </a:pathLst>
            </a:custGeom>
            <a:solidFill>
              <a:srgbClr val="808000"/>
            </a:solidFill>
            <a:ln w="8">
              <a:solidFill>
                <a:srgbClr val="000000"/>
              </a:solidFill>
              <a:round/>
              <a:headEnd/>
              <a:tailEnd/>
            </a:ln>
          </p:spPr>
          <p:txBody>
            <a:bodyPr/>
            <a:lstStyle/>
            <a:p>
              <a:endParaRPr lang="es-AR"/>
            </a:p>
          </p:txBody>
        </p:sp>
        <p:sp>
          <p:nvSpPr>
            <p:cNvPr id="14401" name="Rectangle 63"/>
            <p:cNvSpPr>
              <a:spLocks noChangeArrowheads="1"/>
            </p:cNvSpPr>
            <p:nvPr/>
          </p:nvSpPr>
          <p:spPr bwMode="auto">
            <a:xfrm>
              <a:off x="3439" y="3073"/>
              <a:ext cx="90" cy="513"/>
            </a:xfrm>
            <a:prstGeom prst="rect">
              <a:avLst/>
            </a:prstGeom>
            <a:solidFill>
              <a:srgbClr val="FFFF00"/>
            </a:solidFill>
            <a:ln w="8">
              <a:solidFill>
                <a:srgbClr val="000000"/>
              </a:solidFill>
              <a:miter lim="800000"/>
              <a:headEnd/>
              <a:tailEnd/>
            </a:ln>
          </p:spPr>
          <p:txBody>
            <a:bodyPr/>
            <a:lstStyle/>
            <a:p>
              <a:endParaRPr lang="es-AR"/>
            </a:p>
          </p:txBody>
        </p:sp>
        <p:sp>
          <p:nvSpPr>
            <p:cNvPr id="14402" name="Freeform 64"/>
            <p:cNvSpPr>
              <a:spLocks/>
            </p:cNvSpPr>
            <p:nvPr/>
          </p:nvSpPr>
          <p:spPr bwMode="auto">
            <a:xfrm>
              <a:off x="3439" y="3053"/>
              <a:ext cx="120" cy="20"/>
            </a:xfrm>
            <a:custGeom>
              <a:avLst/>
              <a:gdLst>
                <a:gd name="T0" fmla="*/ 90 w 120"/>
                <a:gd name="T1" fmla="*/ 20 h 20"/>
                <a:gd name="T2" fmla="*/ 120 w 120"/>
                <a:gd name="T3" fmla="*/ 0 h 20"/>
                <a:gd name="T4" fmla="*/ 30 w 120"/>
                <a:gd name="T5" fmla="*/ 0 h 20"/>
                <a:gd name="T6" fmla="*/ 0 w 120"/>
                <a:gd name="T7" fmla="*/ 20 h 20"/>
                <a:gd name="T8" fmla="*/ 90 w 120"/>
                <a:gd name="T9" fmla="*/ 20 h 20"/>
                <a:gd name="T10" fmla="*/ 0 60000 65536"/>
                <a:gd name="T11" fmla="*/ 0 60000 65536"/>
                <a:gd name="T12" fmla="*/ 0 60000 65536"/>
                <a:gd name="T13" fmla="*/ 0 60000 65536"/>
                <a:gd name="T14" fmla="*/ 0 60000 65536"/>
                <a:gd name="T15" fmla="*/ 0 w 120"/>
                <a:gd name="T16" fmla="*/ 0 h 20"/>
                <a:gd name="T17" fmla="*/ 120 w 120"/>
                <a:gd name="T18" fmla="*/ 20 h 20"/>
              </a:gdLst>
              <a:ahLst/>
              <a:cxnLst>
                <a:cxn ang="T10">
                  <a:pos x="T0" y="T1"/>
                </a:cxn>
                <a:cxn ang="T11">
                  <a:pos x="T2" y="T3"/>
                </a:cxn>
                <a:cxn ang="T12">
                  <a:pos x="T4" y="T5"/>
                </a:cxn>
                <a:cxn ang="T13">
                  <a:pos x="T6" y="T7"/>
                </a:cxn>
                <a:cxn ang="T14">
                  <a:pos x="T8" y="T9"/>
                </a:cxn>
              </a:cxnLst>
              <a:rect l="T15" t="T16" r="T17" b="T18"/>
              <a:pathLst>
                <a:path w="120" h="20">
                  <a:moveTo>
                    <a:pt x="90" y="20"/>
                  </a:moveTo>
                  <a:lnTo>
                    <a:pt x="120"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403" name="Freeform 65"/>
            <p:cNvSpPr>
              <a:spLocks/>
            </p:cNvSpPr>
            <p:nvPr/>
          </p:nvSpPr>
          <p:spPr bwMode="auto">
            <a:xfrm>
              <a:off x="3762" y="2916"/>
              <a:ext cx="30" cy="670"/>
            </a:xfrm>
            <a:custGeom>
              <a:avLst/>
              <a:gdLst>
                <a:gd name="T0" fmla="*/ 0 w 30"/>
                <a:gd name="T1" fmla="*/ 670 h 670"/>
                <a:gd name="T2" fmla="*/ 0 w 30"/>
                <a:gd name="T3" fmla="*/ 21 h 670"/>
                <a:gd name="T4" fmla="*/ 30 w 30"/>
                <a:gd name="T5" fmla="*/ 0 h 670"/>
                <a:gd name="T6" fmla="*/ 30 w 30"/>
                <a:gd name="T7" fmla="*/ 643 h 670"/>
                <a:gd name="T8" fmla="*/ 0 w 30"/>
                <a:gd name="T9" fmla="*/ 670 h 670"/>
                <a:gd name="T10" fmla="*/ 0 60000 65536"/>
                <a:gd name="T11" fmla="*/ 0 60000 65536"/>
                <a:gd name="T12" fmla="*/ 0 60000 65536"/>
                <a:gd name="T13" fmla="*/ 0 60000 65536"/>
                <a:gd name="T14" fmla="*/ 0 60000 65536"/>
                <a:gd name="T15" fmla="*/ 0 w 30"/>
                <a:gd name="T16" fmla="*/ 0 h 670"/>
                <a:gd name="T17" fmla="*/ 30 w 30"/>
                <a:gd name="T18" fmla="*/ 670 h 670"/>
              </a:gdLst>
              <a:ahLst/>
              <a:cxnLst>
                <a:cxn ang="T10">
                  <a:pos x="T0" y="T1"/>
                </a:cxn>
                <a:cxn ang="T11">
                  <a:pos x="T2" y="T3"/>
                </a:cxn>
                <a:cxn ang="T12">
                  <a:pos x="T4" y="T5"/>
                </a:cxn>
                <a:cxn ang="T13">
                  <a:pos x="T6" y="T7"/>
                </a:cxn>
                <a:cxn ang="T14">
                  <a:pos x="T8" y="T9"/>
                </a:cxn>
              </a:cxnLst>
              <a:rect l="T15" t="T16" r="T17" b="T18"/>
              <a:pathLst>
                <a:path w="30" h="670">
                  <a:moveTo>
                    <a:pt x="0" y="670"/>
                  </a:moveTo>
                  <a:lnTo>
                    <a:pt x="0" y="21"/>
                  </a:lnTo>
                  <a:lnTo>
                    <a:pt x="30" y="0"/>
                  </a:lnTo>
                  <a:lnTo>
                    <a:pt x="30" y="643"/>
                  </a:lnTo>
                  <a:lnTo>
                    <a:pt x="0" y="670"/>
                  </a:lnTo>
                  <a:close/>
                </a:path>
              </a:pathLst>
            </a:custGeom>
            <a:solidFill>
              <a:srgbClr val="808000"/>
            </a:solidFill>
            <a:ln w="8">
              <a:solidFill>
                <a:srgbClr val="000000"/>
              </a:solidFill>
              <a:round/>
              <a:headEnd/>
              <a:tailEnd/>
            </a:ln>
          </p:spPr>
          <p:txBody>
            <a:bodyPr/>
            <a:lstStyle/>
            <a:p>
              <a:endParaRPr lang="es-AR"/>
            </a:p>
          </p:txBody>
        </p:sp>
        <p:sp>
          <p:nvSpPr>
            <p:cNvPr id="14404" name="Rectangle 66"/>
            <p:cNvSpPr>
              <a:spLocks noChangeArrowheads="1"/>
            </p:cNvSpPr>
            <p:nvPr/>
          </p:nvSpPr>
          <p:spPr bwMode="auto">
            <a:xfrm>
              <a:off x="3672" y="2937"/>
              <a:ext cx="90" cy="649"/>
            </a:xfrm>
            <a:prstGeom prst="rect">
              <a:avLst/>
            </a:prstGeom>
            <a:solidFill>
              <a:srgbClr val="FFFF00"/>
            </a:solidFill>
            <a:ln w="8">
              <a:solidFill>
                <a:srgbClr val="000000"/>
              </a:solidFill>
              <a:miter lim="800000"/>
              <a:headEnd/>
              <a:tailEnd/>
            </a:ln>
          </p:spPr>
          <p:txBody>
            <a:bodyPr/>
            <a:lstStyle/>
            <a:p>
              <a:endParaRPr lang="es-AR"/>
            </a:p>
          </p:txBody>
        </p:sp>
        <p:sp>
          <p:nvSpPr>
            <p:cNvPr id="14405" name="Freeform 67"/>
            <p:cNvSpPr>
              <a:spLocks/>
            </p:cNvSpPr>
            <p:nvPr/>
          </p:nvSpPr>
          <p:spPr bwMode="auto">
            <a:xfrm>
              <a:off x="3672" y="2916"/>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406" name="Freeform 68"/>
            <p:cNvSpPr>
              <a:spLocks/>
            </p:cNvSpPr>
            <p:nvPr/>
          </p:nvSpPr>
          <p:spPr bwMode="auto">
            <a:xfrm>
              <a:off x="3995" y="2622"/>
              <a:ext cx="30" cy="964"/>
            </a:xfrm>
            <a:custGeom>
              <a:avLst/>
              <a:gdLst>
                <a:gd name="T0" fmla="*/ 0 w 30"/>
                <a:gd name="T1" fmla="*/ 964 h 964"/>
                <a:gd name="T2" fmla="*/ 0 w 30"/>
                <a:gd name="T3" fmla="*/ 21 h 964"/>
                <a:gd name="T4" fmla="*/ 30 w 30"/>
                <a:gd name="T5" fmla="*/ 0 h 964"/>
                <a:gd name="T6" fmla="*/ 30 w 30"/>
                <a:gd name="T7" fmla="*/ 937 h 964"/>
                <a:gd name="T8" fmla="*/ 0 w 30"/>
                <a:gd name="T9" fmla="*/ 964 h 964"/>
                <a:gd name="T10" fmla="*/ 0 60000 65536"/>
                <a:gd name="T11" fmla="*/ 0 60000 65536"/>
                <a:gd name="T12" fmla="*/ 0 60000 65536"/>
                <a:gd name="T13" fmla="*/ 0 60000 65536"/>
                <a:gd name="T14" fmla="*/ 0 60000 65536"/>
                <a:gd name="T15" fmla="*/ 0 w 30"/>
                <a:gd name="T16" fmla="*/ 0 h 964"/>
                <a:gd name="T17" fmla="*/ 30 w 30"/>
                <a:gd name="T18" fmla="*/ 964 h 964"/>
              </a:gdLst>
              <a:ahLst/>
              <a:cxnLst>
                <a:cxn ang="T10">
                  <a:pos x="T0" y="T1"/>
                </a:cxn>
                <a:cxn ang="T11">
                  <a:pos x="T2" y="T3"/>
                </a:cxn>
                <a:cxn ang="T12">
                  <a:pos x="T4" y="T5"/>
                </a:cxn>
                <a:cxn ang="T13">
                  <a:pos x="T6" y="T7"/>
                </a:cxn>
                <a:cxn ang="T14">
                  <a:pos x="T8" y="T9"/>
                </a:cxn>
              </a:cxnLst>
              <a:rect l="T15" t="T16" r="T17" b="T18"/>
              <a:pathLst>
                <a:path w="30" h="964">
                  <a:moveTo>
                    <a:pt x="0" y="964"/>
                  </a:moveTo>
                  <a:lnTo>
                    <a:pt x="0" y="21"/>
                  </a:lnTo>
                  <a:lnTo>
                    <a:pt x="30" y="0"/>
                  </a:lnTo>
                  <a:lnTo>
                    <a:pt x="30" y="937"/>
                  </a:lnTo>
                  <a:lnTo>
                    <a:pt x="0" y="964"/>
                  </a:lnTo>
                  <a:close/>
                </a:path>
              </a:pathLst>
            </a:custGeom>
            <a:solidFill>
              <a:srgbClr val="808000"/>
            </a:solidFill>
            <a:ln w="8">
              <a:solidFill>
                <a:srgbClr val="000000"/>
              </a:solidFill>
              <a:round/>
              <a:headEnd/>
              <a:tailEnd/>
            </a:ln>
          </p:spPr>
          <p:txBody>
            <a:bodyPr/>
            <a:lstStyle/>
            <a:p>
              <a:endParaRPr lang="es-AR"/>
            </a:p>
          </p:txBody>
        </p:sp>
        <p:sp>
          <p:nvSpPr>
            <p:cNvPr id="14407" name="Rectangle 69"/>
            <p:cNvSpPr>
              <a:spLocks noChangeArrowheads="1"/>
            </p:cNvSpPr>
            <p:nvPr/>
          </p:nvSpPr>
          <p:spPr bwMode="auto">
            <a:xfrm>
              <a:off x="3905" y="2643"/>
              <a:ext cx="90" cy="943"/>
            </a:xfrm>
            <a:prstGeom prst="rect">
              <a:avLst/>
            </a:prstGeom>
            <a:solidFill>
              <a:srgbClr val="FFFF00"/>
            </a:solidFill>
            <a:ln w="8">
              <a:solidFill>
                <a:srgbClr val="000000"/>
              </a:solidFill>
              <a:miter lim="800000"/>
              <a:headEnd/>
              <a:tailEnd/>
            </a:ln>
          </p:spPr>
          <p:txBody>
            <a:bodyPr/>
            <a:lstStyle/>
            <a:p>
              <a:endParaRPr lang="es-AR"/>
            </a:p>
          </p:txBody>
        </p:sp>
        <p:sp>
          <p:nvSpPr>
            <p:cNvPr id="14408" name="Freeform 70"/>
            <p:cNvSpPr>
              <a:spLocks/>
            </p:cNvSpPr>
            <p:nvPr/>
          </p:nvSpPr>
          <p:spPr bwMode="auto">
            <a:xfrm>
              <a:off x="3905" y="2622"/>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409" name="Freeform 71"/>
            <p:cNvSpPr>
              <a:spLocks/>
            </p:cNvSpPr>
            <p:nvPr/>
          </p:nvSpPr>
          <p:spPr bwMode="auto">
            <a:xfrm>
              <a:off x="4228" y="2369"/>
              <a:ext cx="30" cy="1217"/>
            </a:xfrm>
            <a:custGeom>
              <a:avLst/>
              <a:gdLst>
                <a:gd name="T0" fmla="*/ 0 w 30"/>
                <a:gd name="T1" fmla="*/ 1217 h 1217"/>
                <a:gd name="T2" fmla="*/ 0 w 30"/>
                <a:gd name="T3" fmla="*/ 21 h 1217"/>
                <a:gd name="T4" fmla="*/ 30 w 30"/>
                <a:gd name="T5" fmla="*/ 0 h 1217"/>
                <a:gd name="T6" fmla="*/ 30 w 30"/>
                <a:gd name="T7" fmla="*/ 1190 h 1217"/>
                <a:gd name="T8" fmla="*/ 0 w 30"/>
                <a:gd name="T9" fmla="*/ 1217 h 1217"/>
                <a:gd name="T10" fmla="*/ 0 60000 65536"/>
                <a:gd name="T11" fmla="*/ 0 60000 65536"/>
                <a:gd name="T12" fmla="*/ 0 60000 65536"/>
                <a:gd name="T13" fmla="*/ 0 60000 65536"/>
                <a:gd name="T14" fmla="*/ 0 60000 65536"/>
                <a:gd name="T15" fmla="*/ 0 w 30"/>
                <a:gd name="T16" fmla="*/ 0 h 1217"/>
                <a:gd name="T17" fmla="*/ 30 w 30"/>
                <a:gd name="T18" fmla="*/ 1217 h 1217"/>
              </a:gdLst>
              <a:ahLst/>
              <a:cxnLst>
                <a:cxn ang="T10">
                  <a:pos x="T0" y="T1"/>
                </a:cxn>
                <a:cxn ang="T11">
                  <a:pos x="T2" y="T3"/>
                </a:cxn>
                <a:cxn ang="T12">
                  <a:pos x="T4" y="T5"/>
                </a:cxn>
                <a:cxn ang="T13">
                  <a:pos x="T6" y="T7"/>
                </a:cxn>
                <a:cxn ang="T14">
                  <a:pos x="T8" y="T9"/>
                </a:cxn>
              </a:cxnLst>
              <a:rect l="T15" t="T16" r="T17" b="T18"/>
              <a:pathLst>
                <a:path w="30" h="1217">
                  <a:moveTo>
                    <a:pt x="0" y="1217"/>
                  </a:moveTo>
                  <a:lnTo>
                    <a:pt x="0" y="21"/>
                  </a:lnTo>
                  <a:lnTo>
                    <a:pt x="30" y="0"/>
                  </a:lnTo>
                  <a:lnTo>
                    <a:pt x="30" y="1190"/>
                  </a:lnTo>
                  <a:lnTo>
                    <a:pt x="0" y="1217"/>
                  </a:lnTo>
                  <a:close/>
                </a:path>
              </a:pathLst>
            </a:custGeom>
            <a:solidFill>
              <a:srgbClr val="808000"/>
            </a:solidFill>
            <a:ln w="8">
              <a:solidFill>
                <a:srgbClr val="000000"/>
              </a:solidFill>
              <a:round/>
              <a:headEnd/>
              <a:tailEnd/>
            </a:ln>
          </p:spPr>
          <p:txBody>
            <a:bodyPr/>
            <a:lstStyle/>
            <a:p>
              <a:endParaRPr lang="es-AR"/>
            </a:p>
          </p:txBody>
        </p:sp>
        <p:sp>
          <p:nvSpPr>
            <p:cNvPr id="14410" name="Rectangle 72"/>
            <p:cNvSpPr>
              <a:spLocks noChangeArrowheads="1"/>
            </p:cNvSpPr>
            <p:nvPr/>
          </p:nvSpPr>
          <p:spPr bwMode="auto">
            <a:xfrm>
              <a:off x="4138" y="2390"/>
              <a:ext cx="90" cy="1196"/>
            </a:xfrm>
            <a:prstGeom prst="rect">
              <a:avLst/>
            </a:prstGeom>
            <a:solidFill>
              <a:srgbClr val="FFFF00"/>
            </a:solidFill>
            <a:ln w="8">
              <a:solidFill>
                <a:srgbClr val="000000"/>
              </a:solidFill>
              <a:miter lim="800000"/>
              <a:headEnd/>
              <a:tailEnd/>
            </a:ln>
          </p:spPr>
          <p:txBody>
            <a:bodyPr/>
            <a:lstStyle/>
            <a:p>
              <a:endParaRPr lang="es-AR"/>
            </a:p>
          </p:txBody>
        </p:sp>
        <p:sp>
          <p:nvSpPr>
            <p:cNvPr id="14411" name="Freeform 73"/>
            <p:cNvSpPr>
              <a:spLocks/>
            </p:cNvSpPr>
            <p:nvPr/>
          </p:nvSpPr>
          <p:spPr bwMode="auto">
            <a:xfrm>
              <a:off x="4138" y="2369"/>
              <a:ext cx="120" cy="21"/>
            </a:xfrm>
            <a:custGeom>
              <a:avLst/>
              <a:gdLst>
                <a:gd name="T0" fmla="*/ 90 w 120"/>
                <a:gd name="T1" fmla="*/ 21 h 21"/>
                <a:gd name="T2" fmla="*/ 120 w 120"/>
                <a:gd name="T3" fmla="*/ 0 h 21"/>
                <a:gd name="T4" fmla="*/ 30 w 120"/>
                <a:gd name="T5" fmla="*/ 0 h 21"/>
                <a:gd name="T6" fmla="*/ 0 w 120"/>
                <a:gd name="T7" fmla="*/ 21 h 21"/>
                <a:gd name="T8" fmla="*/ 90 w 120"/>
                <a:gd name="T9" fmla="*/ 21 h 21"/>
                <a:gd name="T10" fmla="*/ 0 60000 65536"/>
                <a:gd name="T11" fmla="*/ 0 60000 65536"/>
                <a:gd name="T12" fmla="*/ 0 60000 65536"/>
                <a:gd name="T13" fmla="*/ 0 60000 65536"/>
                <a:gd name="T14" fmla="*/ 0 60000 65536"/>
                <a:gd name="T15" fmla="*/ 0 w 120"/>
                <a:gd name="T16" fmla="*/ 0 h 21"/>
                <a:gd name="T17" fmla="*/ 120 w 120"/>
                <a:gd name="T18" fmla="*/ 21 h 21"/>
              </a:gdLst>
              <a:ahLst/>
              <a:cxnLst>
                <a:cxn ang="T10">
                  <a:pos x="T0" y="T1"/>
                </a:cxn>
                <a:cxn ang="T11">
                  <a:pos x="T2" y="T3"/>
                </a:cxn>
                <a:cxn ang="T12">
                  <a:pos x="T4" y="T5"/>
                </a:cxn>
                <a:cxn ang="T13">
                  <a:pos x="T6" y="T7"/>
                </a:cxn>
                <a:cxn ang="T14">
                  <a:pos x="T8" y="T9"/>
                </a:cxn>
              </a:cxnLst>
              <a:rect l="T15" t="T16" r="T17" b="T18"/>
              <a:pathLst>
                <a:path w="120" h="21">
                  <a:moveTo>
                    <a:pt x="90" y="21"/>
                  </a:moveTo>
                  <a:lnTo>
                    <a:pt x="120"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412" name="Freeform 74"/>
            <p:cNvSpPr>
              <a:spLocks/>
            </p:cNvSpPr>
            <p:nvPr/>
          </p:nvSpPr>
          <p:spPr bwMode="auto">
            <a:xfrm>
              <a:off x="4460" y="2055"/>
              <a:ext cx="38" cy="1531"/>
            </a:xfrm>
            <a:custGeom>
              <a:avLst/>
              <a:gdLst>
                <a:gd name="T0" fmla="*/ 0 w 38"/>
                <a:gd name="T1" fmla="*/ 1531 h 1531"/>
                <a:gd name="T2" fmla="*/ 0 w 38"/>
                <a:gd name="T3" fmla="*/ 20 h 1531"/>
                <a:gd name="T4" fmla="*/ 38 w 38"/>
                <a:gd name="T5" fmla="*/ 0 h 1531"/>
                <a:gd name="T6" fmla="*/ 38 w 38"/>
                <a:gd name="T7" fmla="*/ 1504 h 1531"/>
                <a:gd name="T8" fmla="*/ 0 w 38"/>
                <a:gd name="T9" fmla="*/ 1531 h 1531"/>
                <a:gd name="T10" fmla="*/ 0 60000 65536"/>
                <a:gd name="T11" fmla="*/ 0 60000 65536"/>
                <a:gd name="T12" fmla="*/ 0 60000 65536"/>
                <a:gd name="T13" fmla="*/ 0 60000 65536"/>
                <a:gd name="T14" fmla="*/ 0 60000 65536"/>
                <a:gd name="T15" fmla="*/ 0 w 38"/>
                <a:gd name="T16" fmla="*/ 0 h 1531"/>
                <a:gd name="T17" fmla="*/ 38 w 38"/>
                <a:gd name="T18" fmla="*/ 1531 h 1531"/>
              </a:gdLst>
              <a:ahLst/>
              <a:cxnLst>
                <a:cxn ang="T10">
                  <a:pos x="T0" y="T1"/>
                </a:cxn>
                <a:cxn ang="T11">
                  <a:pos x="T2" y="T3"/>
                </a:cxn>
                <a:cxn ang="T12">
                  <a:pos x="T4" y="T5"/>
                </a:cxn>
                <a:cxn ang="T13">
                  <a:pos x="T6" y="T7"/>
                </a:cxn>
                <a:cxn ang="T14">
                  <a:pos x="T8" y="T9"/>
                </a:cxn>
              </a:cxnLst>
              <a:rect l="T15" t="T16" r="T17" b="T18"/>
              <a:pathLst>
                <a:path w="38" h="1531">
                  <a:moveTo>
                    <a:pt x="0" y="1531"/>
                  </a:moveTo>
                  <a:lnTo>
                    <a:pt x="0" y="20"/>
                  </a:lnTo>
                  <a:lnTo>
                    <a:pt x="38" y="0"/>
                  </a:lnTo>
                  <a:lnTo>
                    <a:pt x="38" y="1504"/>
                  </a:lnTo>
                  <a:lnTo>
                    <a:pt x="0" y="1531"/>
                  </a:lnTo>
                  <a:close/>
                </a:path>
              </a:pathLst>
            </a:custGeom>
            <a:solidFill>
              <a:srgbClr val="808000"/>
            </a:solidFill>
            <a:ln w="8">
              <a:solidFill>
                <a:srgbClr val="000000"/>
              </a:solidFill>
              <a:round/>
              <a:headEnd/>
              <a:tailEnd/>
            </a:ln>
          </p:spPr>
          <p:txBody>
            <a:bodyPr/>
            <a:lstStyle/>
            <a:p>
              <a:endParaRPr lang="es-AR"/>
            </a:p>
          </p:txBody>
        </p:sp>
        <p:sp>
          <p:nvSpPr>
            <p:cNvPr id="14413" name="Rectangle 75"/>
            <p:cNvSpPr>
              <a:spLocks noChangeArrowheads="1"/>
            </p:cNvSpPr>
            <p:nvPr/>
          </p:nvSpPr>
          <p:spPr bwMode="auto">
            <a:xfrm>
              <a:off x="4370" y="2075"/>
              <a:ext cx="90" cy="1511"/>
            </a:xfrm>
            <a:prstGeom prst="rect">
              <a:avLst/>
            </a:prstGeom>
            <a:solidFill>
              <a:srgbClr val="FFFF00"/>
            </a:solidFill>
            <a:ln w="8">
              <a:solidFill>
                <a:srgbClr val="000000"/>
              </a:solidFill>
              <a:miter lim="800000"/>
              <a:headEnd/>
              <a:tailEnd/>
            </a:ln>
          </p:spPr>
          <p:txBody>
            <a:bodyPr/>
            <a:lstStyle/>
            <a:p>
              <a:endParaRPr lang="es-AR"/>
            </a:p>
          </p:txBody>
        </p:sp>
        <p:sp>
          <p:nvSpPr>
            <p:cNvPr id="14414" name="Freeform 76"/>
            <p:cNvSpPr>
              <a:spLocks/>
            </p:cNvSpPr>
            <p:nvPr/>
          </p:nvSpPr>
          <p:spPr bwMode="auto">
            <a:xfrm>
              <a:off x="4370" y="2055"/>
              <a:ext cx="128" cy="20"/>
            </a:xfrm>
            <a:custGeom>
              <a:avLst/>
              <a:gdLst>
                <a:gd name="T0" fmla="*/ 90 w 128"/>
                <a:gd name="T1" fmla="*/ 20 h 20"/>
                <a:gd name="T2" fmla="*/ 128 w 128"/>
                <a:gd name="T3" fmla="*/ 0 h 20"/>
                <a:gd name="T4" fmla="*/ 30 w 128"/>
                <a:gd name="T5" fmla="*/ 0 h 20"/>
                <a:gd name="T6" fmla="*/ 0 w 128"/>
                <a:gd name="T7" fmla="*/ 20 h 20"/>
                <a:gd name="T8" fmla="*/ 90 w 128"/>
                <a:gd name="T9" fmla="*/ 20 h 20"/>
                <a:gd name="T10" fmla="*/ 0 60000 65536"/>
                <a:gd name="T11" fmla="*/ 0 60000 65536"/>
                <a:gd name="T12" fmla="*/ 0 60000 65536"/>
                <a:gd name="T13" fmla="*/ 0 60000 65536"/>
                <a:gd name="T14" fmla="*/ 0 60000 65536"/>
                <a:gd name="T15" fmla="*/ 0 w 128"/>
                <a:gd name="T16" fmla="*/ 0 h 20"/>
                <a:gd name="T17" fmla="*/ 128 w 128"/>
                <a:gd name="T18" fmla="*/ 20 h 20"/>
              </a:gdLst>
              <a:ahLst/>
              <a:cxnLst>
                <a:cxn ang="T10">
                  <a:pos x="T0" y="T1"/>
                </a:cxn>
                <a:cxn ang="T11">
                  <a:pos x="T2" y="T3"/>
                </a:cxn>
                <a:cxn ang="T12">
                  <a:pos x="T4" y="T5"/>
                </a:cxn>
                <a:cxn ang="T13">
                  <a:pos x="T6" y="T7"/>
                </a:cxn>
                <a:cxn ang="T14">
                  <a:pos x="T8" y="T9"/>
                </a:cxn>
              </a:cxnLst>
              <a:rect l="T15" t="T16" r="T17" b="T18"/>
              <a:pathLst>
                <a:path w="128" h="20">
                  <a:moveTo>
                    <a:pt x="90" y="20"/>
                  </a:moveTo>
                  <a:lnTo>
                    <a:pt x="128"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415" name="Freeform 77"/>
            <p:cNvSpPr>
              <a:spLocks/>
            </p:cNvSpPr>
            <p:nvPr/>
          </p:nvSpPr>
          <p:spPr bwMode="auto">
            <a:xfrm>
              <a:off x="4693" y="1624"/>
              <a:ext cx="38" cy="1962"/>
            </a:xfrm>
            <a:custGeom>
              <a:avLst/>
              <a:gdLst>
                <a:gd name="T0" fmla="*/ 0 w 38"/>
                <a:gd name="T1" fmla="*/ 1962 h 1962"/>
                <a:gd name="T2" fmla="*/ 0 w 38"/>
                <a:gd name="T3" fmla="*/ 20 h 1962"/>
                <a:gd name="T4" fmla="*/ 38 w 38"/>
                <a:gd name="T5" fmla="*/ 0 h 1962"/>
                <a:gd name="T6" fmla="*/ 38 w 38"/>
                <a:gd name="T7" fmla="*/ 1935 h 1962"/>
                <a:gd name="T8" fmla="*/ 0 w 38"/>
                <a:gd name="T9" fmla="*/ 1962 h 1962"/>
                <a:gd name="T10" fmla="*/ 0 60000 65536"/>
                <a:gd name="T11" fmla="*/ 0 60000 65536"/>
                <a:gd name="T12" fmla="*/ 0 60000 65536"/>
                <a:gd name="T13" fmla="*/ 0 60000 65536"/>
                <a:gd name="T14" fmla="*/ 0 60000 65536"/>
                <a:gd name="T15" fmla="*/ 0 w 38"/>
                <a:gd name="T16" fmla="*/ 0 h 1962"/>
                <a:gd name="T17" fmla="*/ 38 w 38"/>
                <a:gd name="T18" fmla="*/ 1962 h 1962"/>
              </a:gdLst>
              <a:ahLst/>
              <a:cxnLst>
                <a:cxn ang="T10">
                  <a:pos x="T0" y="T1"/>
                </a:cxn>
                <a:cxn ang="T11">
                  <a:pos x="T2" y="T3"/>
                </a:cxn>
                <a:cxn ang="T12">
                  <a:pos x="T4" y="T5"/>
                </a:cxn>
                <a:cxn ang="T13">
                  <a:pos x="T6" y="T7"/>
                </a:cxn>
                <a:cxn ang="T14">
                  <a:pos x="T8" y="T9"/>
                </a:cxn>
              </a:cxnLst>
              <a:rect l="T15" t="T16" r="T17" b="T18"/>
              <a:pathLst>
                <a:path w="38" h="1962">
                  <a:moveTo>
                    <a:pt x="0" y="1962"/>
                  </a:moveTo>
                  <a:lnTo>
                    <a:pt x="0" y="20"/>
                  </a:lnTo>
                  <a:lnTo>
                    <a:pt x="38" y="0"/>
                  </a:lnTo>
                  <a:lnTo>
                    <a:pt x="38" y="1935"/>
                  </a:lnTo>
                  <a:lnTo>
                    <a:pt x="0" y="1962"/>
                  </a:lnTo>
                  <a:close/>
                </a:path>
              </a:pathLst>
            </a:custGeom>
            <a:solidFill>
              <a:srgbClr val="808000"/>
            </a:solidFill>
            <a:ln w="8">
              <a:solidFill>
                <a:srgbClr val="000000"/>
              </a:solidFill>
              <a:round/>
              <a:headEnd/>
              <a:tailEnd/>
            </a:ln>
          </p:spPr>
          <p:txBody>
            <a:bodyPr/>
            <a:lstStyle/>
            <a:p>
              <a:endParaRPr lang="es-AR"/>
            </a:p>
          </p:txBody>
        </p:sp>
        <p:sp>
          <p:nvSpPr>
            <p:cNvPr id="14416" name="Rectangle 78"/>
            <p:cNvSpPr>
              <a:spLocks noChangeArrowheads="1"/>
            </p:cNvSpPr>
            <p:nvPr/>
          </p:nvSpPr>
          <p:spPr bwMode="auto">
            <a:xfrm>
              <a:off x="4603" y="1644"/>
              <a:ext cx="90" cy="1942"/>
            </a:xfrm>
            <a:prstGeom prst="rect">
              <a:avLst/>
            </a:prstGeom>
            <a:solidFill>
              <a:srgbClr val="FFFF00"/>
            </a:solidFill>
            <a:ln w="8">
              <a:solidFill>
                <a:srgbClr val="000000"/>
              </a:solidFill>
              <a:miter lim="800000"/>
              <a:headEnd/>
              <a:tailEnd/>
            </a:ln>
          </p:spPr>
          <p:txBody>
            <a:bodyPr/>
            <a:lstStyle/>
            <a:p>
              <a:endParaRPr lang="es-AR"/>
            </a:p>
          </p:txBody>
        </p:sp>
        <p:sp>
          <p:nvSpPr>
            <p:cNvPr id="14417" name="Freeform 79"/>
            <p:cNvSpPr>
              <a:spLocks/>
            </p:cNvSpPr>
            <p:nvPr/>
          </p:nvSpPr>
          <p:spPr bwMode="auto">
            <a:xfrm>
              <a:off x="4603" y="1624"/>
              <a:ext cx="128" cy="20"/>
            </a:xfrm>
            <a:custGeom>
              <a:avLst/>
              <a:gdLst>
                <a:gd name="T0" fmla="*/ 90 w 128"/>
                <a:gd name="T1" fmla="*/ 20 h 20"/>
                <a:gd name="T2" fmla="*/ 128 w 128"/>
                <a:gd name="T3" fmla="*/ 0 h 20"/>
                <a:gd name="T4" fmla="*/ 30 w 128"/>
                <a:gd name="T5" fmla="*/ 0 h 20"/>
                <a:gd name="T6" fmla="*/ 0 w 128"/>
                <a:gd name="T7" fmla="*/ 20 h 20"/>
                <a:gd name="T8" fmla="*/ 90 w 128"/>
                <a:gd name="T9" fmla="*/ 20 h 20"/>
                <a:gd name="T10" fmla="*/ 0 60000 65536"/>
                <a:gd name="T11" fmla="*/ 0 60000 65536"/>
                <a:gd name="T12" fmla="*/ 0 60000 65536"/>
                <a:gd name="T13" fmla="*/ 0 60000 65536"/>
                <a:gd name="T14" fmla="*/ 0 60000 65536"/>
                <a:gd name="T15" fmla="*/ 0 w 128"/>
                <a:gd name="T16" fmla="*/ 0 h 20"/>
                <a:gd name="T17" fmla="*/ 128 w 128"/>
                <a:gd name="T18" fmla="*/ 20 h 20"/>
              </a:gdLst>
              <a:ahLst/>
              <a:cxnLst>
                <a:cxn ang="T10">
                  <a:pos x="T0" y="T1"/>
                </a:cxn>
                <a:cxn ang="T11">
                  <a:pos x="T2" y="T3"/>
                </a:cxn>
                <a:cxn ang="T12">
                  <a:pos x="T4" y="T5"/>
                </a:cxn>
                <a:cxn ang="T13">
                  <a:pos x="T6" y="T7"/>
                </a:cxn>
                <a:cxn ang="T14">
                  <a:pos x="T8" y="T9"/>
                </a:cxn>
              </a:cxnLst>
              <a:rect l="T15" t="T16" r="T17" b="T18"/>
              <a:pathLst>
                <a:path w="128" h="20">
                  <a:moveTo>
                    <a:pt x="90" y="20"/>
                  </a:moveTo>
                  <a:lnTo>
                    <a:pt x="128"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418" name="Freeform 80"/>
            <p:cNvSpPr>
              <a:spLocks/>
            </p:cNvSpPr>
            <p:nvPr/>
          </p:nvSpPr>
          <p:spPr bwMode="auto">
            <a:xfrm>
              <a:off x="4926" y="1446"/>
              <a:ext cx="38" cy="2140"/>
            </a:xfrm>
            <a:custGeom>
              <a:avLst/>
              <a:gdLst>
                <a:gd name="T0" fmla="*/ 0 w 38"/>
                <a:gd name="T1" fmla="*/ 2140 h 2140"/>
                <a:gd name="T2" fmla="*/ 0 w 38"/>
                <a:gd name="T3" fmla="*/ 27 h 2140"/>
                <a:gd name="T4" fmla="*/ 38 w 38"/>
                <a:gd name="T5" fmla="*/ 0 h 2140"/>
                <a:gd name="T6" fmla="*/ 38 w 38"/>
                <a:gd name="T7" fmla="*/ 2113 h 2140"/>
                <a:gd name="T8" fmla="*/ 0 w 38"/>
                <a:gd name="T9" fmla="*/ 2140 h 2140"/>
                <a:gd name="T10" fmla="*/ 0 60000 65536"/>
                <a:gd name="T11" fmla="*/ 0 60000 65536"/>
                <a:gd name="T12" fmla="*/ 0 60000 65536"/>
                <a:gd name="T13" fmla="*/ 0 60000 65536"/>
                <a:gd name="T14" fmla="*/ 0 60000 65536"/>
                <a:gd name="T15" fmla="*/ 0 w 38"/>
                <a:gd name="T16" fmla="*/ 0 h 2140"/>
                <a:gd name="T17" fmla="*/ 38 w 38"/>
                <a:gd name="T18" fmla="*/ 2140 h 2140"/>
              </a:gdLst>
              <a:ahLst/>
              <a:cxnLst>
                <a:cxn ang="T10">
                  <a:pos x="T0" y="T1"/>
                </a:cxn>
                <a:cxn ang="T11">
                  <a:pos x="T2" y="T3"/>
                </a:cxn>
                <a:cxn ang="T12">
                  <a:pos x="T4" y="T5"/>
                </a:cxn>
                <a:cxn ang="T13">
                  <a:pos x="T6" y="T7"/>
                </a:cxn>
                <a:cxn ang="T14">
                  <a:pos x="T8" y="T9"/>
                </a:cxn>
              </a:cxnLst>
              <a:rect l="T15" t="T16" r="T17" b="T18"/>
              <a:pathLst>
                <a:path w="38" h="2140">
                  <a:moveTo>
                    <a:pt x="0" y="2140"/>
                  </a:moveTo>
                  <a:lnTo>
                    <a:pt x="0" y="27"/>
                  </a:lnTo>
                  <a:lnTo>
                    <a:pt x="38" y="0"/>
                  </a:lnTo>
                  <a:lnTo>
                    <a:pt x="38" y="2113"/>
                  </a:lnTo>
                  <a:lnTo>
                    <a:pt x="0" y="2140"/>
                  </a:lnTo>
                  <a:close/>
                </a:path>
              </a:pathLst>
            </a:custGeom>
            <a:solidFill>
              <a:srgbClr val="808000"/>
            </a:solidFill>
            <a:ln w="8">
              <a:solidFill>
                <a:srgbClr val="000000"/>
              </a:solidFill>
              <a:round/>
              <a:headEnd/>
              <a:tailEnd/>
            </a:ln>
          </p:spPr>
          <p:txBody>
            <a:bodyPr/>
            <a:lstStyle/>
            <a:p>
              <a:endParaRPr lang="es-AR"/>
            </a:p>
          </p:txBody>
        </p:sp>
        <p:sp>
          <p:nvSpPr>
            <p:cNvPr id="14419" name="Rectangle 81"/>
            <p:cNvSpPr>
              <a:spLocks noChangeArrowheads="1"/>
            </p:cNvSpPr>
            <p:nvPr/>
          </p:nvSpPr>
          <p:spPr bwMode="auto">
            <a:xfrm>
              <a:off x="4836" y="1473"/>
              <a:ext cx="90" cy="2113"/>
            </a:xfrm>
            <a:prstGeom prst="rect">
              <a:avLst/>
            </a:prstGeom>
            <a:solidFill>
              <a:srgbClr val="FFFF00"/>
            </a:solidFill>
            <a:ln w="8">
              <a:solidFill>
                <a:srgbClr val="000000"/>
              </a:solidFill>
              <a:miter lim="800000"/>
              <a:headEnd/>
              <a:tailEnd/>
            </a:ln>
          </p:spPr>
          <p:txBody>
            <a:bodyPr/>
            <a:lstStyle/>
            <a:p>
              <a:endParaRPr lang="es-AR"/>
            </a:p>
          </p:txBody>
        </p:sp>
        <p:sp>
          <p:nvSpPr>
            <p:cNvPr id="14420" name="Freeform 82"/>
            <p:cNvSpPr>
              <a:spLocks/>
            </p:cNvSpPr>
            <p:nvPr/>
          </p:nvSpPr>
          <p:spPr bwMode="auto">
            <a:xfrm>
              <a:off x="4836" y="1446"/>
              <a:ext cx="128" cy="27"/>
            </a:xfrm>
            <a:custGeom>
              <a:avLst/>
              <a:gdLst>
                <a:gd name="T0" fmla="*/ 90 w 128"/>
                <a:gd name="T1" fmla="*/ 27 h 27"/>
                <a:gd name="T2" fmla="*/ 128 w 128"/>
                <a:gd name="T3" fmla="*/ 0 h 27"/>
                <a:gd name="T4" fmla="*/ 30 w 128"/>
                <a:gd name="T5" fmla="*/ 0 h 27"/>
                <a:gd name="T6" fmla="*/ 0 w 128"/>
                <a:gd name="T7" fmla="*/ 27 h 27"/>
                <a:gd name="T8" fmla="*/ 90 w 128"/>
                <a:gd name="T9" fmla="*/ 27 h 27"/>
                <a:gd name="T10" fmla="*/ 0 60000 65536"/>
                <a:gd name="T11" fmla="*/ 0 60000 65536"/>
                <a:gd name="T12" fmla="*/ 0 60000 65536"/>
                <a:gd name="T13" fmla="*/ 0 60000 65536"/>
                <a:gd name="T14" fmla="*/ 0 60000 65536"/>
                <a:gd name="T15" fmla="*/ 0 w 128"/>
                <a:gd name="T16" fmla="*/ 0 h 27"/>
                <a:gd name="T17" fmla="*/ 128 w 128"/>
                <a:gd name="T18" fmla="*/ 27 h 27"/>
              </a:gdLst>
              <a:ahLst/>
              <a:cxnLst>
                <a:cxn ang="T10">
                  <a:pos x="T0" y="T1"/>
                </a:cxn>
                <a:cxn ang="T11">
                  <a:pos x="T2" y="T3"/>
                </a:cxn>
                <a:cxn ang="T12">
                  <a:pos x="T4" y="T5"/>
                </a:cxn>
                <a:cxn ang="T13">
                  <a:pos x="T6" y="T7"/>
                </a:cxn>
                <a:cxn ang="T14">
                  <a:pos x="T8" y="T9"/>
                </a:cxn>
              </a:cxnLst>
              <a:rect l="T15" t="T16" r="T17" b="T18"/>
              <a:pathLst>
                <a:path w="128" h="27">
                  <a:moveTo>
                    <a:pt x="90" y="27"/>
                  </a:moveTo>
                  <a:lnTo>
                    <a:pt x="128" y="0"/>
                  </a:lnTo>
                  <a:lnTo>
                    <a:pt x="30" y="0"/>
                  </a:lnTo>
                  <a:lnTo>
                    <a:pt x="0" y="27"/>
                  </a:lnTo>
                  <a:lnTo>
                    <a:pt x="90" y="27"/>
                  </a:lnTo>
                  <a:close/>
                </a:path>
              </a:pathLst>
            </a:custGeom>
            <a:solidFill>
              <a:srgbClr val="BFBF00"/>
            </a:solidFill>
            <a:ln w="8">
              <a:solidFill>
                <a:srgbClr val="000000"/>
              </a:solidFill>
              <a:round/>
              <a:headEnd/>
              <a:tailEnd/>
            </a:ln>
          </p:spPr>
          <p:txBody>
            <a:bodyPr/>
            <a:lstStyle/>
            <a:p>
              <a:endParaRPr lang="es-AR"/>
            </a:p>
          </p:txBody>
        </p:sp>
        <p:sp>
          <p:nvSpPr>
            <p:cNvPr id="14421" name="Freeform 83"/>
            <p:cNvSpPr>
              <a:spLocks/>
            </p:cNvSpPr>
            <p:nvPr/>
          </p:nvSpPr>
          <p:spPr bwMode="auto">
            <a:xfrm>
              <a:off x="5159" y="1173"/>
              <a:ext cx="37" cy="2413"/>
            </a:xfrm>
            <a:custGeom>
              <a:avLst/>
              <a:gdLst>
                <a:gd name="T0" fmla="*/ 0 w 37"/>
                <a:gd name="T1" fmla="*/ 2413 h 2413"/>
                <a:gd name="T2" fmla="*/ 0 w 37"/>
                <a:gd name="T3" fmla="*/ 20 h 2413"/>
                <a:gd name="T4" fmla="*/ 37 w 37"/>
                <a:gd name="T5" fmla="*/ 0 h 2413"/>
                <a:gd name="T6" fmla="*/ 37 w 37"/>
                <a:gd name="T7" fmla="*/ 2386 h 2413"/>
                <a:gd name="T8" fmla="*/ 0 w 37"/>
                <a:gd name="T9" fmla="*/ 2413 h 2413"/>
                <a:gd name="T10" fmla="*/ 0 60000 65536"/>
                <a:gd name="T11" fmla="*/ 0 60000 65536"/>
                <a:gd name="T12" fmla="*/ 0 60000 65536"/>
                <a:gd name="T13" fmla="*/ 0 60000 65536"/>
                <a:gd name="T14" fmla="*/ 0 60000 65536"/>
                <a:gd name="T15" fmla="*/ 0 w 37"/>
                <a:gd name="T16" fmla="*/ 0 h 2413"/>
                <a:gd name="T17" fmla="*/ 37 w 37"/>
                <a:gd name="T18" fmla="*/ 2413 h 2413"/>
              </a:gdLst>
              <a:ahLst/>
              <a:cxnLst>
                <a:cxn ang="T10">
                  <a:pos x="T0" y="T1"/>
                </a:cxn>
                <a:cxn ang="T11">
                  <a:pos x="T2" y="T3"/>
                </a:cxn>
                <a:cxn ang="T12">
                  <a:pos x="T4" y="T5"/>
                </a:cxn>
                <a:cxn ang="T13">
                  <a:pos x="T6" y="T7"/>
                </a:cxn>
                <a:cxn ang="T14">
                  <a:pos x="T8" y="T9"/>
                </a:cxn>
              </a:cxnLst>
              <a:rect l="T15" t="T16" r="T17" b="T18"/>
              <a:pathLst>
                <a:path w="37" h="2413">
                  <a:moveTo>
                    <a:pt x="0" y="2413"/>
                  </a:moveTo>
                  <a:lnTo>
                    <a:pt x="0" y="20"/>
                  </a:lnTo>
                  <a:lnTo>
                    <a:pt x="37" y="0"/>
                  </a:lnTo>
                  <a:lnTo>
                    <a:pt x="37" y="2386"/>
                  </a:lnTo>
                  <a:lnTo>
                    <a:pt x="0" y="2413"/>
                  </a:lnTo>
                  <a:close/>
                </a:path>
              </a:pathLst>
            </a:custGeom>
            <a:solidFill>
              <a:srgbClr val="808000"/>
            </a:solidFill>
            <a:ln w="8">
              <a:solidFill>
                <a:srgbClr val="000000"/>
              </a:solidFill>
              <a:round/>
              <a:headEnd/>
              <a:tailEnd/>
            </a:ln>
          </p:spPr>
          <p:txBody>
            <a:bodyPr/>
            <a:lstStyle/>
            <a:p>
              <a:endParaRPr lang="es-AR"/>
            </a:p>
          </p:txBody>
        </p:sp>
        <p:sp>
          <p:nvSpPr>
            <p:cNvPr id="14422" name="Rectangle 84"/>
            <p:cNvSpPr>
              <a:spLocks noChangeArrowheads="1"/>
            </p:cNvSpPr>
            <p:nvPr/>
          </p:nvSpPr>
          <p:spPr bwMode="auto">
            <a:xfrm>
              <a:off x="5069" y="1193"/>
              <a:ext cx="90" cy="2393"/>
            </a:xfrm>
            <a:prstGeom prst="rect">
              <a:avLst/>
            </a:prstGeom>
            <a:solidFill>
              <a:srgbClr val="FFFF00"/>
            </a:solidFill>
            <a:ln w="8">
              <a:solidFill>
                <a:srgbClr val="000000"/>
              </a:solidFill>
              <a:miter lim="800000"/>
              <a:headEnd/>
              <a:tailEnd/>
            </a:ln>
          </p:spPr>
          <p:txBody>
            <a:bodyPr/>
            <a:lstStyle/>
            <a:p>
              <a:endParaRPr lang="es-AR"/>
            </a:p>
          </p:txBody>
        </p:sp>
        <p:sp>
          <p:nvSpPr>
            <p:cNvPr id="14423" name="Freeform 85"/>
            <p:cNvSpPr>
              <a:spLocks/>
            </p:cNvSpPr>
            <p:nvPr/>
          </p:nvSpPr>
          <p:spPr bwMode="auto">
            <a:xfrm>
              <a:off x="5069" y="1173"/>
              <a:ext cx="127" cy="20"/>
            </a:xfrm>
            <a:custGeom>
              <a:avLst/>
              <a:gdLst>
                <a:gd name="T0" fmla="*/ 90 w 127"/>
                <a:gd name="T1" fmla="*/ 20 h 20"/>
                <a:gd name="T2" fmla="*/ 127 w 127"/>
                <a:gd name="T3" fmla="*/ 0 h 20"/>
                <a:gd name="T4" fmla="*/ 30 w 127"/>
                <a:gd name="T5" fmla="*/ 0 h 20"/>
                <a:gd name="T6" fmla="*/ 0 w 127"/>
                <a:gd name="T7" fmla="*/ 20 h 20"/>
                <a:gd name="T8" fmla="*/ 90 w 127"/>
                <a:gd name="T9" fmla="*/ 20 h 20"/>
                <a:gd name="T10" fmla="*/ 0 60000 65536"/>
                <a:gd name="T11" fmla="*/ 0 60000 65536"/>
                <a:gd name="T12" fmla="*/ 0 60000 65536"/>
                <a:gd name="T13" fmla="*/ 0 60000 65536"/>
                <a:gd name="T14" fmla="*/ 0 60000 65536"/>
                <a:gd name="T15" fmla="*/ 0 w 127"/>
                <a:gd name="T16" fmla="*/ 0 h 20"/>
                <a:gd name="T17" fmla="*/ 127 w 127"/>
                <a:gd name="T18" fmla="*/ 20 h 20"/>
              </a:gdLst>
              <a:ahLst/>
              <a:cxnLst>
                <a:cxn ang="T10">
                  <a:pos x="T0" y="T1"/>
                </a:cxn>
                <a:cxn ang="T11">
                  <a:pos x="T2" y="T3"/>
                </a:cxn>
                <a:cxn ang="T12">
                  <a:pos x="T4" y="T5"/>
                </a:cxn>
                <a:cxn ang="T13">
                  <a:pos x="T6" y="T7"/>
                </a:cxn>
                <a:cxn ang="T14">
                  <a:pos x="T8" y="T9"/>
                </a:cxn>
              </a:cxnLst>
              <a:rect l="T15" t="T16" r="T17" b="T18"/>
              <a:pathLst>
                <a:path w="127" h="20">
                  <a:moveTo>
                    <a:pt x="90" y="20"/>
                  </a:moveTo>
                  <a:lnTo>
                    <a:pt x="127" y="0"/>
                  </a:lnTo>
                  <a:lnTo>
                    <a:pt x="30" y="0"/>
                  </a:lnTo>
                  <a:lnTo>
                    <a:pt x="0" y="20"/>
                  </a:lnTo>
                  <a:lnTo>
                    <a:pt x="90" y="20"/>
                  </a:lnTo>
                  <a:close/>
                </a:path>
              </a:pathLst>
            </a:custGeom>
            <a:solidFill>
              <a:srgbClr val="BFBF00"/>
            </a:solidFill>
            <a:ln w="8">
              <a:solidFill>
                <a:srgbClr val="000000"/>
              </a:solidFill>
              <a:round/>
              <a:headEnd/>
              <a:tailEnd/>
            </a:ln>
          </p:spPr>
          <p:txBody>
            <a:bodyPr/>
            <a:lstStyle/>
            <a:p>
              <a:endParaRPr lang="es-AR"/>
            </a:p>
          </p:txBody>
        </p:sp>
        <p:sp>
          <p:nvSpPr>
            <p:cNvPr id="14424" name="Freeform 86"/>
            <p:cNvSpPr>
              <a:spLocks/>
            </p:cNvSpPr>
            <p:nvPr/>
          </p:nvSpPr>
          <p:spPr bwMode="auto">
            <a:xfrm>
              <a:off x="5392" y="1049"/>
              <a:ext cx="37" cy="2537"/>
            </a:xfrm>
            <a:custGeom>
              <a:avLst/>
              <a:gdLst>
                <a:gd name="T0" fmla="*/ 0 w 37"/>
                <a:gd name="T1" fmla="*/ 2537 h 2537"/>
                <a:gd name="T2" fmla="*/ 0 w 37"/>
                <a:gd name="T3" fmla="*/ 21 h 2537"/>
                <a:gd name="T4" fmla="*/ 37 w 37"/>
                <a:gd name="T5" fmla="*/ 0 h 2537"/>
                <a:gd name="T6" fmla="*/ 37 w 37"/>
                <a:gd name="T7" fmla="*/ 2510 h 2537"/>
                <a:gd name="T8" fmla="*/ 0 w 37"/>
                <a:gd name="T9" fmla="*/ 2537 h 2537"/>
                <a:gd name="T10" fmla="*/ 0 60000 65536"/>
                <a:gd name="T11" fmla="*/ 0 60000 65536"/>
                <a:gd name="T12" fmla="*/ 0 60000 65536"/>
                <a:gd name="T13" fmla="*/ 0 60000 65536"/>
                <a:gd name="T14" fmla="*/ 0 60000 65536"/>
                <a:gd name="T15" fmla="*/ 0 w 37"/>
                <a:gd name="T16" fmla="*/ 0 h 2537"/>
                <a:gd name="T17" fmla="*/ 37 w 37"/>
                <a:gd name="T18" fmla="*/ 2537 h 2537"/>
              </a:gdLst>
              <a:ahLst/>
              <a:cxnLst>
                <a:cxn ang="T10">
                  <a:pos x="T0" y="T1"/>
                </a:cxn>
                <a:cxn ang="T11">
                  <a:pos x="T2" y="T3"/>
                </a:cxn>
                <a:cxn ang="T12">
                  <a:pos x="T4" y="T5"/>
                </a:cxn>
                <a:cxn ang="T13">
                  <a:pos x="T6" y="T7"/>
                </a:cxn>
                <a:cxn ang="T14">
                  <a:pos x="T8" y="T9"/>
                </a:cxn>
              </a:cxnLst>
              <a:rect l="T15" t="T16" r="T17" b="T18"/>
              <a:pathLst>
                <a:path w="37" h="2537">
                  <a:moveTo>
                    <a:pt x="0" y="2537"/>
                  </a:moveTo>
                  <a:lnTo>
                    <a:pt x="0" y="21"/>
                  </a:lnTo>
                  <a:lnTo>
                    <a:pt x="37" y="0"/>
                  </a:lnTo>
                  <a:lnTo>
                    <a:pt x="37" y="2510"/>
                  </a:lnTo>
                  <a:lnTo>
                    <a:pt x="0" y="2537"/>
                  </a:lnTo>
                  <a:close/>
                </a:path>
              </a:pathLst>
            </a:custGeom>
            <a:solidFill>
              <a:srgbClr val="808000"/>
            </a:solidFill>
            <a:ln w="8">
              <a:solidFill>
                <a:srgbClr val="000000"/>
              </a:solidFill>
              <a:round/>
              <a:headEnd/>
              <a:tailEnd/>
            </a:ln>
          </p:spPr>
          <p:txBody>
            <a:bodyPr/>
            <a:lstStyle/>
            <a:p>
              <a:endParaRPr lang="es-AR"/>
            </a:p>
          </p:txBody>
        </p:sp>
        <p:sp>
          <p:nvSpPr>
            <p:cNvPr id="14425" name="Rectangle 87"/>
            <p:cNvSpPr>
              <a:spLocks noChangeArrowheads="1"/>
            </p:cNvSpPr>
            <p:nvPr/>
          </p:nvSpPr>
          <p:spPr bwMode="auto">
            <a:xfrm>
              <a:off x="5302" y="1070"/>
              <a:ext cx="90" cy="2516"/>
            </a:xfrm>
            <a:prstGeom prst="rect">
              <a:avLst/>
            </a:prstGeom>
            <a:solidFill>
              <a:srgbClr val="FFFF00"/>
            </a:solidFill>
            <a:ln w="8">
              <a:solidFill>
                <a:srgbClr val="000000"/>
              </a:solidFill>
              <a:miter lim="800000"/>
              <a:headEnd/>
              <a:tailEnd/>
            </a:ln>
          </p:spPr>
          <p:txBody>
            <a:bodyPr/>
            <a:lstStyle/>
            <a:p>
              <a:endParaRPr lang="es-AR"/>
            </a:p>
          </p:txBody>
        </p:sp>
        <p:sp>
          <p:nvSpPr>
            <p:cNvPr id="14426" name="Freeform 88"/>
            <p:cNvSpPr>
              <a:spLocks/>
            </p:cNvSpPr>
            <p:nvPr/>
          </p:nvSpPr>
          <p:spPr bwMode="auto">
            <a:xfrm>
              <a:off x="5302" y="1049"/>
              <a:ext cx="127" cy="21"/>
            </a:xfrm>
            <a:custGeom>
              <a:avLst/>
              <a:gdLst>
                <a:gd name="T0" fmla="*/ 90 w 127"/>
                <a:gd name="T1" fmla="*/ 21 h 21"/>
                <a:gd name="T2" fmla="*/ 127 w 127"/>
                <a:gd name="T3" fmla="*/ 0 h 21"/>
                <a:gd name="T4" fmla="*/ 30 w 127"/>
                <a:gd name="T5" fmla="*/ 0 h 21"/>
                <a:gd name="T6" fmla="*/ 0 w 127"/>
                <a:gd name="T7" fmla="*/ 21 h 21"/>
                <a:gd name="T8" fmla="*/ 90 w 127"/>
                <a:gd name="T9" fmla="*/ 21 h 21"/>
                <a:gd name="T10" fmla="*/ 0 60000 65536"/>
                <a:gd name="T11" fmla="*/ 0 60000 65536"/>
                <a:gd name="T12" fmla="*/ 0 60000 65536"/>
                <a:gd name="T13" fmla="*/ 0 60000 65536"/>
                <a:gd name="T14" fmla="*/ 0 60000 65536"/>
                <a:gd name="T15" fmla="*/ 0 w 127"/>
                <a:gd name="T16" fmla="*/ 0 h 21"/>
                <a:gd name="T17" fmla="*/ 127 w 127"/>
                <a:gd name="T18" fmla="*/ 21 h 21"/>
              </a:gdLst>
              <a:ahLst/>
              <a:cxnLst>
                <a:cxn ang="T10">
                  <a:pos x="T0" y="T1"/>
                </a:cxn>
                <a:cxn ang="T11">
                  <a:pos x="T2" y="T3"/>
                </a:cxn>
                <a:cxn ang="T12">
                  <a:pos x="T4" y="T5"/>
                </a:cxn>
                <a:cxn ang="T13">
                  <a:pos x="T6" y="T7"/>
                </a:cxn>
                <a:cxn ang="T14">
                  <a:pos x="T8" y="T9"/>
                </a:cxn>
              </a:cxnLst>
              <a:rect l="T15" t="T16" r="T17" b="T18"/>
              <a:pathLst>
                <a:path w="127" h="21">
                  <a:moveTo>
                    <a:pt x="90" y="21"/>
                  </a:moveTo>
                  <a:lnTo>
                    <a:pt x="127" y="0"/>
                  </a:lnTo>
                  <a:lnTo>
                    <a:pt x="30" y="0"/>
                  </a:lnTo>
                  <a:lnTo>
                    <a:pt x="0" y="21"/>
                  </a:lnTo>
                  <a:lnTo>
                    <a:pt x="90" y="21"/>
                  </a:lnTo>
                  <a:close/>
                </a:path>
              </a:pathLst>
            </a:custGeom>
            <a:solidFill>
              <a:srgbClr val="BFBF00"/>
            </a:solidFill>
            <a:ln w="8">
              <a:solidFill>
                <a:srgbClr val="000000"/>
              </a:solidFill>
              <a:round/>
              <a:headEnd/>
              <a:tailEnd/>
            </a:ln>
          </p:spPr>
          <p:txBody>
            <a:bodyPr/>
            <a:lstStyle/>
            <a:p>
              <a:endParaRPr lang="es-AR"/>
            </a:p>
          </p:txBody>
        </p:sp>
        <p:sp>
          <p:nvSpPr>
            <p:cNvPr id="14427" name="Line 89"/>
            <p:cNvSpPr>
              <a:spLocks noChangeShapeType="1"/>
            </p:cNvSpPr>
            <p:nvPr/>
          </p:nvSpPr>
          <p:spPr bwMode="auto">
            <a:xfrm flipV="1">
              <a:off x="548" y="1015"/>
              <a:ext cx="1" cy="2585"/>
            </a:xfrm>
            <a:prstGeom prst="line">
              <a:avLst/>
            </a:prstGeom>
            <a:noFill/>
            <a:ln w="0">
              <a:solidFill>
                <a:srgbClr val="000000"/>
              </a:solidFill>
              <a:round/>
              <a:headEnd/>
              <a:tailEnd/>
            </a:ln>
          </p:spPr>
          <p:txBody>
            <a:bodyPr/>
            <a:lstStyle/>
            <a:p>
              <a:endParaRPr lang="en-US"/>
            </a:p>
          </p:txBody>
        </p:sp>
        <p:sp>
          <p:nvSpPr>
            <p:cNvPr id="14428" name="Line 90"/>
            <p:cNvSpPr>
              <a:spLocks noChangeShapeType="1"/>
            </p:cNvSpPr>
            <p:nvPr/>
          </p:nvSpPr>
          <p:spPr bwMode="auto">
            <a:xfrm flipH="1">
              <a:off x="503" y="3600"/>
              <a:ext cx="45" cy="1"/>
            </a:xfrm>
            <a:prstGeom prst="line">
              <a:avLst/>
            </a:prstGeom>
            <a:noFill/>
            <a:ln w="0">
              <a:solidFill>
                <a:srgbClr val="000000"/>
              </a:solidFill>
              <a:round/>
              <a:headEnd/>
              <a:tailEnd/>
            </a:ln>
          </p:spPr>
          <p:txBody>
            <a:bodyPr/>
            <a:lstStyle/>
            <a:p>
              <a:endParaRPr lang="en-US"/>
            </a:p>
          </p:txBody>
        </p:sp>
        <p:sp>
          <p:nvSpPr>
            <p:cNvPr id="14429" name="Line 91"/>
            <p:cNvSpPr>
              <a:spLocks noChangeShapeType="1"/>
            </p:cNvSpPr>
            <p:nvPr/>
          </p:nvSpPr>
          <p:spPr bwMode="auto">
            <a:xfrm flipH="1">
              <a:off x="503" y="3340"/>
              <a:ext cx="45" cy="1"/>
            </a:xfrm>
            <a:prstGeom prst="line">
              <a:avLst/>
            </a:prstGeom>
            <a:noFill/>
            <a:ln w="0">
              <a:solidFill>
                <a:srgbClr val="000000"/>
              </a:solidFill>
              <a:round/>
              <a:headEnd/>
              <a:tailEnd/>
            </a:ln>
          </p:spPr>
          <p:txBody>
            <a:bodyPr/>
            <a:lstStyle/>
            <a:p>
              <a:endParaRPr lang="en-US"/>
            </a:p>
          </p:txBody>
        </p:sp>
        <p:sp>
          <p:nvSpPr>
            <p:cNvPr id="14430" name="Line 92"/>
            <p:cNvSpPr>
              <a:spLocks noChangeShapeType="1"/>
            </p:cNvSpPr>
            <p:nvPr/>
          </p:nvSpPr>
          <p:spPr bwMode="auto">
            <a:xfrm flipH="1">
              <a:off x="503" y="3080"/>
              <a:ext cx="45" cy="1"/>
            </a:xfrm>
            <a:prstGeom prst="line">
              <a:avLst/>
            </a:prstGeom>
            <a:noFill/>
            <a:ln w="0">
              <a:solidFill>
                <a:srgbClr val="000000"/>
              </a:solidFill>
              <a:round/>
              <a:headEnd/>
              <a:tailEnd/>
            </a:ln>
          </p:spPr>
          <p:txBody>
            <a:bodyPr/>
            <a:lstStyle/>
            <a:p>
              <a:endParaRPr lang="en-US"/>
            </a:p>
          </p:txBody>
        </p:sp>
        <p:sp>
          <p:nvSpPr>
            <p:cNvPr id="14431" name="Line 93"/>
            <p:cNvSpPr>
              <a:spLocks noChangeShapeType="1"/>
            </p:cNvSpPr>
            <p:nvPr/>
          </p:nvSpPr>
          <p:spPr bwMode="auto">
            <a:xfrm flipH="1">
              <a:off x="503" y="2827"/>
              <a:ext cx="45" cy="1"/>
            </a:xfrm>
            <a:prstGeom prst="line">
              <a:avLst/>
            </a:prstGeom>
            <a:noFill/>
            <a:ln w="0">
              <a:solidFill>
                <a:srgbClr val="000000"/>
              </a:solidFill>
              <a:round/>
              <a:headEnd/>
              <a:tailEnd/>
            </a:ln>
          </p:spPr>
          <p:txBody>
            <a:bodyPr/>
            <a:lstStyle/>
            <a:p>
              <a:endParaRPr lang="en-US"/>
            </a:p>
          </p:txBody>
        </p:sp>
        <p:sp>
          <p:nvSpPr>
            <p:cNvPr id="14432" name="Line 94"/>
            <p:cNvSpPr>
              <a:spLocks noChangeShapeType="1"/>
            </p:cNvSpPr>
            <p:nvPr/>
          </p:nvSpPr>
          <p:spPr bwMode="auto">
            <a:xfrm flipH="1">
              <a:off x="503" y="2567"/>
              <a:ext cx="45" cy="1"/>
            </a:xfrm>
            <a:prstGeom prst="line">
              <a:avLst/>
            </a:prstGeom>
            <a:noFill/>
            <a:ln w="0">
              <a:solidFill>
                <a:srgbClr val="000000"/>
              </a:solidFill>
              <a:round/>
              <a:headEnd/>
              <a:tailEnd/>
            </a:ln>
          </p:spPr>
          <p:txBody>
            <a:bodyPr/>
            <a:lstStyle/>
            <a:p>
              <a:endParaRPr lang="en-US"/>
            </a:p>
          </p:txBody>
        </p:sp>
        <p:sp>
          <p:nvSpPr>
            <p:cNvPr id="14433" name="Line 95"/>
            <p:cNvSpPr>
              <a:spLocks noChangeShapeType="1"/>
            </p:cNvSpPr>
            <p:nvPr/>
          </p:nvSpPr>
          <p:spPr bwMode="auto">
            <a:xfrm flipH="1">
              <a:off x="503" y="2308"/>
              <a:ext cx="45" cy="1"/>
            </a:xfrm>
            <a:prstGeom prst="line">
              <a:avLst/>
            </a:prstGeom>
            <a:noFill/>
            <a:ln w="0">
              <a:solidFill>
                <a:srgbClr val="000000"/>
              </a:solidFill>
              <a:round/>
              <a:headEnd/>
              <a:tailEnd/>
            </a:ln>
          </p:spPr>
          <p:txBody>
            <a:bodyPr/>
            <a:lstStyle/>
            <a:p>
              <a:endParaRPr lang="en-US"/>
            </a:p>
          </p:txBody>
        </p:sp>
        <p:sp>
          <p:nvSpPr>
            <p:cNvPr id="14434" name="Line 96"/>
            <p:cNvSpPr>
              <a:spLocks noChangeShapeType="1"/>
            </p:cNvSpPr>
            <p:nvPr/>
          </p:nvSpPr>
          <p:spPr bwMode="auto">
            <a:xfrm flipH="1">
              <a:off x="503" y="2048"/>
              <a:ext cx="45" cy="1"/>
            </a:xfrm>
            <a:prstGeom prst="line">
              <a:avLst/>
            </a:prstGeom>
            <a:noFill/>
            <a:ln w="0">
              <a:solidFill>
                <a:srgbClr val="000000"/>
              </a:solidFill>
              <a:round/>
              <a:headEnd/>
              <a:tailEnd/>
            </a:ln>
          </p:spPr>
          <p:txBody>
            <a:bodyPr/>
            <a:lstStyle/>
            <a:p>
              <a:endParaRPr lang="en-US"/>
            </a:p>
          </p:txBody>
        </p:sp>
        <p:sp>
          <p:nvSpPr>
            <p:cNvPr id="14435" name="Line 97"/>
            <p:cNvSpPr>
              <a:spLocks noChangeShapeType="1"/>
            </p:cNvSpPr>
            <p:nvPr/>
          </p:nvSpPr>
          <p:spPr bwMode="auto">
            <a:xfrm flipH="1">
              <a:off x="503" y="1788"/>
              <a:ext cx="45" cy="1"/>
            </a:xfrm>
            <a:prstGeom prst="line">
              <a:avLst/>
            </a:prstGeom>
            <a:noFill/>
            <a:ln w="0">
              <a:solidFill>
                <a:srgbClr val="000000"/>
              </a:solidFill>
              <a:round/>
              <a:headEnd/>
              <a:tailEnd/>
            </a:ln>
          </p:spPr>
          <p:txBody>
            <a:bodyPr/>
            <a:lstStyle/>
            <a:p>
              <a:endParaRPr lang="en-US"/>
            </a:p>
          </p:txBody>
        </p:sp>
        <p:sp>
          <p:nvSpPr>
            <p:cNvPr id="14436" name="Line 98"/>
            <p:cNvSpPr>
              <a:spLocks noChangeShapeType="1"/>
            </p:cNvSpPr>
            <p:nvPr/>
          </p:nvSpPr>
          <p:spPr bwMode="auto">
            <a:xfrm flipH="1">
              <a:off x="503" y="1535"/>
              <a:ext cx="45" cy="1"/>
            </a:xfrm>
            <a:prstGeom prst="line">
              <a:avLst/>
            </a:prstGeom>
            <a:noFill/>
            <a:ln w="0">
              <a:solidFill>
                <a:srgbClr val="000000"/>
              </a:solidFill>
              <a:round/>
              <a:headEnd/>
              <a:tailEnd/>
            </a:ln>
          </p:spPr>
          <p:txBody>
            <a:bodyPr/>
            <a:lstStyle/>
            <a:p>
              <a:endParaRPr lang="en-US"/>
            </a:p>
          </p:txBody>
        </p:sp>
        <p:sp>
          <p:nvSpPr>
            <p:cNvPr id="14437" name="Line 99"/>
            <p:cNvSpPr>
              <a:spLocks noChangeShapeType="1"/>
            </p:cNvSpPr>
            <p:nvPr/>
          </p:nvSpPr>
          <p:spPr bwMode="auto">
            <a:xfrm flipH="1">
              <a:off x="503" y="1275"/>
              <a:ext cx="45" cy="1"/>
            </a:xfrm>
            <a:prstGeom prst="line">
              <a:avLst/>
            </a:prstGeom>
            <a:noFill/>
            <a:ln w="0">
              <a:solidFill>
                <a:srgbClr val="000000"/>
              </a:solidFill>
              <a:round/>
              <a:headEnd/>
              <a:tailEnd/>
            </a:ln>
          </p:spPr>
          <p:txBody>
            <a:bodyPr/>
            <a:lstStyle/>
            <a:p>
              <a:endParaRPr lang="en-US"/>
            </a:p>
          </p:txBody>
        </p:sp>
        <p:sp>
          <p:nvSpPr>
            <p:cNvPr id="14438" name="Line 100"/>
            <p:cNvSpPr>
              <a:spLocks noChangeShapeType="1"/>
            </p:cNvSpPr>
            <p:nvPr/>
          </p:nvSpPr>
          <p:spPr bwMode="auto">
            <a:xfrm flipH="1">
              <a:off x="503" y="1015"/>
              <a:ext cx="45" cy="1"/>
            </a:xfrm>
            <a:prstGeom prst="line">
              <a:avLst/>
            </a:prstGeom>
            <a:noFill/>
            <a:ln w="0">
              <a:solidFill>
                <a:srgbClr val="000000"/>
              </a:solidFill>
              <a:round/>
              <a:headEnd/>
              <a:tailEnd/>
            </a:ln>
          </p:spPr>
          <p:txBody>
            <a:bodyPr/>
            <a:lstStyle/>
            <a:p>
              <a:endParaRPr lang="en-US"/>
            </a:p>
          </p:txBody>
        </p:sp>
        <p:sp>
          <p:nvSpPr>
            <p:cNvPr id="14439" name="Rectangle 101"/>
            <p:cNvSpPr>
              <a:spLocks noChangeArrowheads="1"/>
            </p:cNvSpPr>
            <p:nvPr/>
          </p:nvSpPr>
          <p:spPr bwMode="auto">
            <a:xfrm>
              <a:off x="435" y="3545"/>
              <a:ext cx="113" cy="130"/>
            </a:xfrm>
            <a:prstGeom prst="rect">
              <a:avLst/>
            </a:prstGeom>
            <a:noFill/>
            <a:ln w="9525">
              <a:noFill/>
              <a:miter lim="800000"/>
              <a:headEnd/>
              <a:tailEnd/>
            </a:ln>
          </p:spPr>
          <p:txBody>
            <a:bodyPr wrap="none" lIns="0" tIns="0" rIns="0" bIns="0">
              <a:spAutoFit/>
            </a:bodyPr>
            <a:lstStyle/>
            <a:p>
              <a:r>
                <a:rPr lang="en-US" sz="1100" b="1">
                  <a:solidFill>
                    <a:srgbClr val="000000"/>
                  </a:solidFill>
                </a:rPr>
                <a:t>0</a:t>
              </a:r>
              <a:endParaRPr lang="en-US"/>
            </a:p>
          </p:txBody>
        </p:sp>
        <p:sp>
          <p:nvSpPr>
            <p:cNvPr id="14440" name="Rectangle 102"/>
            <p:cNvSpPr>
              <a:spLocks noChangeArrowheads="1"/>
            </p:cNvSpPr>
            <p:nvPr/>
          </p:nvSpPr>
          <p:spPr bwMode="auto">
            <a:xfrm>
              <a:off x="435" y="3285"/>
              <a:ext cx="49" cy="107"/>
            </a:xfrm>
            <a:prstGeom prst="rect">
              <a:avLst/>
            </a:prstGeom>
            <a:noFill/>
            <a:ln w="9525">
              <a:noFill/>
              <a:miter lim="800000"/>
              <a:headEnd/>
              <a:tailEnd/>
            </a:ln>
          </p:spPr>
          <p:txBody>
            <a:bodyPr wrap="none" lIns="0" tIns="0" rIns="0" bIns="0">
              <a:spAutoFit/>
            </a:bodyPr>
            <a:lstStyle/>
            <a:p>
              <a:r>
                <a:rPr lang="en-US" sz="1100" b="1">
                  <a:solidFill>
                    <a:srgbClr val="000000"/>
                  </a:solidFill>
                </a:rPr>
                <a:t>5</a:t>
              </a:r>
              <a:endParaRPr lang="en-US"/>
            </a:p>
          </p:txBody>
        </p:sp>
        <p:sp>
          <p:nvSpPr>
            <p:cNvPr id="14441" name="Rectangle 103"/>
            <p:cNvSpPr>
              <a:spLocks noChangeArrowheads="1"/>
            </p:cNvSpPr>
            <p:nvPr/>
          </p:nvSpPr>
          <p:spPr bwMode="auto">
            <a:xfrm>
              <a:off x="360" y="3015"/>
              <a:ext cx="174" cy="107"/>
            </a:xfrm>
            <a:prstGeom prst="rect">
              <a:avLst/>
            </a:prstGeom>
            <a:noFill/>
            <a:ln w="9525">
              <a:noFill/>
              <a:miter lim="800000"/>
              <a:headEnd/>
              <a:tailEnd/>
            </a:ln>
          </p:spPr>
          <p:txBody>
            <a:bodyPr lIns="0" tIns="0" rIns="0" bIns="0">
              <a:spAutoFit/>
            </a:bodyPr>
            <a:lstStyle/>
            <a:p>
              <a:r>
                <a:rPr lang="en-US" sz="1100" b="1">
                  <a:solidFill>
                    <a:srgbClr val="000000"/>
                  </a:solidFill>
                </a:rPr>
                <a:t>10</a:t>
              </a:r>
              <a:endParaRPr lang="en-US"/>
            </a:p>
          </p:txBody>
        </p:sp>
        <p:sp>
          <p:nvSpPr>
            <p:cNvPr id="14442" name="Rectangle 104"/>
            <p:cNvSpPr>
              <a:spLocks noChangeArrowheads="1"/>
            </p:cNvSpPr>
            <p:nvPr/>
          </p:nvSpPr>
          <p:spPr bwMode="auto">
            <a:xfrm>
              <a:off x="360" y="2745"/>
              <a:ext cx="174" cy="107"/>
            </a:xfrm>
            <a:prstGeom prst="rect">
              <a:avLst/>
            </a:prstGeom>
            <a:noFill/>
            <a:ln w="9525">
              <a:noFill/>
              <a:miter lim="800000"/>
              <a:headEnd/>
              <a:tailEnd/>
            </a:ln>
          </p:spPr>
          <p:txBody>
            <a:bodyPr lIns="0" tIns="0" rIns="0" bIns="0">
              <a:spAutoFit/>
            </a:bodyPr>
            <a:lstStyle/>
            <a:p>
              <a:r>
                <a:rPr lang="en-US" sz="1100" b="1">
                  <a:solidFill>
                    <a:srgbClr val="000000"/>
                  </a:solidFill>
                </a:rPr>
                <a:t>15</a:t>
              </a:r>
              <a:endParaRPr lang="en-US"/>
            </a:p>
          </p:txBody>
        </p:sp>
        <p:sp>
          <p:nvSpPr>
            <p:cNvPr id="14443" name="Rectangle 105"/>
            <p:cNvSpPr>
              <a:spLocks noChangeArrowheads="1"/>
            </p:cNvSpPr>
            <p:nvPr/>
          </p:nvSpPr>
          <p:spPr bwMode="auto">
            <a:xfrm>
              <a:off x="360" y="2503"/>
              <a:ext cx="174" cy="107"/>
            </a:xfrm>
            <a:prstGeom prst="rect">
              <a:avLst/>
            </a:prstGeom>
            <a:noFill/>
            <a:ln w="9525">
              <a:noFill/>
              <a:miter lim="800000"/>
              <a:headEnd/>
              <a:tailEnd/>
            </a:ln>
          </p:spPr>
          <p:txBody>
            <a:bodyPr lIns="0" tIns="0" rIns="0" bIns="0">
              <a:spAutoFit/>
            </a:bodyPr>
            <a:lstStyle/>
            <a:p>
              <a:r>
                <a:rPr lang="en-US" sz="1100" b="1">
                  <a:solidFill>
                    <a:srgbClr val="000000"/>
                  </a:solidFill>
                </a:rPr>
                <a:t>20</a:t>
              </a:r>
              <a:endParaRPr lang="en-US"/>
            </a:p>
          </p:txBody>
        </p:sp>
        <p:sp>
          <p:nvSpPr>
            <p:cNvPr id="14444" name="Rectangle 106"/>
            <p:cNvSpPr>
              <a:spLocks noChangeArrowheads="1"/>
            </p:cNvSpPr>
            <p:nvPr/>
          </p:nvSpPr>
          <p:spPr bwMode="auto">
            <a:xfrm>
              <a:off x="383" y="2253"/>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25</a:t>
              </a:r>
              <a:endParaRPr lang="en-US"/>
            </a:p>
          </p:txBody>
        </p:sp>
        <p:sp>
          <p:nvSpPr>
            <p:cNvPr id="14445" name="Rectangle 107"/>
            <p:cNvSpPr>
              <a:spLocks noChangeArrowheads="1"/>
            </p:cNvSpPr>
            <p:nvPr/>
          </p:nvSpPr>
          <p:spPr bwMode="auto">
            <a:xfrm>
              <a:off x="383" y="1993"/>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30</a:t>
              </a:r>
              <a:endParaRPr lang="en-US"/>
            </a:p>
          </p:txBody>
        </p:sp>
        <p:sp>
          <p:nvSpPr>
            <p:cNvPr id="14446" name="Rectangle 108"/>
            <p:cNvSpPr>
              <a:spLocks noChangeArrowheads="1"/>
            </p:cNvSpPr>
            <p:nvPr/>
          </p:nvSpPr>
          <p:spPr bwMode="auto">
            <a:xfrm>
              <a:off x="383" y="1733"/>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35</a:t>
              </a:r>
              <a:endParaRPr lang="en-US"/>
            </a:p>
          </p:txBody>
        </p:sp>
        <p:sp>
          <p:nvSpPr>
            <p:cNvPr id="14447" name="Rectangle 109"/>
            <p:cNvSpPr>
              <a:spLocks noChangeArrowheads="1"/>
            </p:cNvSpPr>
            <p:nvPr/>
          </p:nvSpPr>
          <p:spPr bwMode="auto">
            <a:xfrm>
              <a:off x="383" y="1480"/>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40</a:t>
              </a:r>
              <a:endParaRPr lang="en-US"/>
            </a:p>
          </p:txBody>
        </p:sp>
        <p:sp>
          <p:nvSpPr>
            <p:cNvPr id="14448" name="Rectangle 110"/>
            <p:cNvSpPr>
              <a:spLocks noChangeArrowheads="1"/>
            </p:cNvSpPr>
            <p:nvPr/>
          </p:nvSpPr>
          <p:spPr bwMode="auto">
            <a:xfrm>
              <a:off x="383" y="1220"/>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45</a:t>
              </a:r>
              <a:endParaRPr lang="en-US"/>
            </a:p>
          </p:txBody>
        </p:sp>
        <p:sp>
          <p:nvSpPr>
            <p:cNvPr id="14449" name="Rectangle 111"/>
            <p:cNvSpPr>
              <a:spLocks noChangeArrowheads="1"/>
            </p:cNvSpPr>
            <p:nvPr/>
          </p:nvSpPr>
          <p:spPr bwMode="auto">
            <a:xfrm>
              <a:off x="383" y="961"/>
              <a:ext cx="99" cy="107"/>
            </a:xfrm>
            <a:prstGeom prst="rect">
              <a:avLst/>
            </a:prstGeom>
            <a:noFill/>
            <a:ln w="9525">
              <a:noFill/>
              <a:miter lim="800000"/>
              <a:headEnd/>
              <a:tailEnd/>
            </a:ln>
          </p:spPr>
          <p:txBody>
            <a:bodyPr wrap="none" lIns="0" tIns="0" rIns="0" bIns="0">
              <a:spAutoFit/>
            </a:bodyPr>
            <a:lstStyle/>
            <a:p>
              <a:r>
                <a:rPr lang="en-US" sz="1100" b="1">
                  <a:solidFill>
                    <a:srgbClr val="000000"/>
                  </a:solidFill>
                </a:rPr>
                <a:t>50</a:t>
              </a:r>
              <a:endParaRPr lang="en-US"/>
            </a:p>
          </p:txBody>
        </p:sp>
        <p:sp>
          <p:nvSpPr>
            <p:cNvPr id="14450" name="Line 112"/>
            <p:cNvSpPr>
              <a:spLocks noChangeShapeType="1"/>
            </p:cNvSpPr>
            <p:nvPr/>
          </p:nvSpPr>
          <p:spPr bwMode="auto">
            <a:xfrm>
              <a:off x="548" y="3600"/>
              <a:ext cx="4896" cy="1"/>
            </a:xfrm>
            <a:prstGeom prst="line">
              <a:avLst/>
            </a:prstGeom>
            <a:noFill/>
            <a:ln w="0">
              <a:solidFill>
                <a:srgbClr val="000000"/>
              </a:solidFill>
              <a:round/>
              <a:headEnd/>
              <a:tailEnd/>
            </a:ln>
          </p:spPr>
          <p:txBody>
            <a:bodyPr/>
            <a:lstStyle/>
            <a:p>
              <a:endParaRPr lang="en-US"/>
            </a:p>
          </p:txBody>
        </p:sp>
        <p:sp>
          <p:nvSpPr>
            <p:cNvPr id="14451" name="Line 113"/>
            <p:cNvSpPr>
              <a:spLocks noChangeShapeType="1"/>
            </p:cNvSpPr>
            <p:nvPr/>
          </p:nvSpPr>
          <p:spPr bwMode="auto">
            <a:xfrm>
              <a:off x="548" y="3600"/>
              <a:ext cx="1" cy="41"/>
            </a:xfrm>
            <a:prstGeom prst="line">
              <a:avLst/>
            </a:prstGeom>
            <a:noFill/>
            <a:ln w="0">
              <a:solidFill>
                <a:srgbClr val="000000"/>
              </a:solidFill>
              <a:round/>
              <a:headEnd/>
              <a:tailEnd/>
            </a:ln>
          </p:spPr>
          <p:txBody>
            <a:bodyPr/>
            <a:lstStyle/>
            <a:p>
              <a:endParaRPr lang="en-US"/>
            </a:p>
          </p:txBody>
        </p:sp>
        <p:sp>
          <p:nvSpPr>
            <p:cNvPr id="14452" name="Line 114"/>
            <p:cNvSpPr>
              <a:spLocks noChangeShapeType="1"/>
            </p:cNvSpPr>
            <p:nvPr/>
          </p:nvSpPr>
          <p:spPr bwMode="auto">
            <a:xfrm>
              <a:off x="781" y="3600"/>
              <a:ext cx="1" cy="41"/>
            </a:xfrm>
            <a:prstGeom prst="line">
              <a:avLst/>
            </a:prstGeom>
            <a:noFill/>
            <a:ln w="0">
              <a:solidFill>
                <a:srgbClr val="000000"/>
              </a:solidFill>
              <a:round/>
              <a:headEnd/>
              <a:tailEnd/>
            </a:ln>
          </p:spPr>
          <p:txBody>
            <a:bodyPr/>
            <a:lstStyle/>
            <a:p>
              <a:endParaRPr lang="en-US"/>
            </a:p>
          </p:txBody>
        </p:sp>
        <p:sp>
          <p:nvSpPr>
            <p:cNvPr id="14453" name="Line 115"/>
            <p:cNvSpPr>
              <a:spLocks noChangeShapeType="1"/>
            </p:cNvSpPr>
            <p:nvPr/>
          </p:nvSpPr>
          <p:spPr bwMode="auto">
            <a:xfrm>
              <a:off x="1014" y="3600"/>
              <a:ext cx="1" cy="41"/>
            </a:xfrm>
            <a:prstGeom prst="line">
              <a:avLst/>
            </a:prstGeom>
            <a:noFill/>
            <a:ln w="0">
              <a:solidFill>
                <a:srgbClr val="000000"/>
              </a:solidFill>
              <a:round/>
              <a:headEnd/>
              <a:tailEnd/>
            </a:ln>
          </p:spPr>
          <p:txBody>
            <a:bodyPr/>
            <a:lstStyle/>
            <a:p>
              <a:endParaRPr lang="en-US"/>
            </a:p>
          </p:txBody>
        </p:sp>
        <p:sp>
          <p:nvSpPr>
            <p:cNvPr id="14454" name="Line 116"/>
            <p:cNvSpPr>
              <a:spLocks noChangeShapeType="1"/>
            </p:cNvSpPr>
            <p:nvPr/>
          </p:nvSpPr>
          <p:spPr bwMode="auto">
            <a:xfrm>
              <a:off x="1246" y="3600"/>
              <a:ext cx="1" cy="41"/>
            </a:xfrm>
            <a:prstGeom prst="line">
              <a:avLst/>
            </a:prstGeom>
            <a:noFill/>
            <a:ln w="0">
              <a:solidFill>
                <a:srgbClr val="000000"/>
              </a:solidFill>
              <a:round/>
              <a:headEnd/>
              <a:tailEnd/>
            </a:ln>
          </p:spPr>
          <p:txBody>
            <a:bodyPr/>
            <a:lstStyle/>
            <a:p>
              <a:endParaRPr lang="en-US"/>
            </a:p>
          </p:txBody>
        </p:sp>
        <p:sp>
          <p:nvSpPr>
            <p:cNvPr id="14455" name="Line 117"/>
            <p:cNvSpPr>
              <a:spLocks noChangeShapeType="1"/>
            </p:cNvSpPr>
            <p:nvPr/>
          </p:nvSpPr>
          <p:spPr bwMode="auto">
            <a:xfrm>
              <a:off x="1479" y="3600"/>
              <a:ext cx="1" cy="41"/>
            </a:xfrm>
            <a:prstGeom prst="line">
              <a:avLst/>
            </a:prstGeom>
            <a:noFill/>
            <a:ln w="0">
              <a:solidFill>
                <a:srgbClr val="000000"/>
              </a:solidFill>
              <a:round/>
              <a:headEnd/>
              <a:tailEnd/>
            </a:ln>
          </p:spPr>
          <p:txBody>
            <a:bodyPr/>
            <a:lstStyle/>
            <a:p>
              <a:endParaRPr lang="en-US"/>
            </a:p>
          </p:txBody>
        </p:sp>
        <p:sp>
          <p:nvSpPr>
            <p:cNvPr id="14456" name="Line 118"/>
            <p:cNvSpPr>
              <a:spLocks noChangeShapeType="1"/>
            </p:cNvSpPr>
            <p:nvPr/>
          </p:nvSpPr>
          <p:spPr bwMode="auto">
            <a:xfrm>
              <a:off x="1712" y="3600"/>
              <a:ext cx="1" cy="41"/>
            </a:xfrm>
            <a:prstGeom prst="line">
              <a:avLst/>
            </a:prstGeom>
            <a:noFill/>
            <a:ln w="0">
              <a:solidFill>
                <a:srgbClr val="000000"/>
              </a:solidFill>
              <a:round/>
              <a:headEnd/>
              <a:tailEnd/>
            </a:ln>
          </p:spPr>
          <p:txBody>
            <a:bodyPr/>
            <a:lstStyle/>
            <a:p>
              <a:endParaRPr lang="en-US"/>
            </a:p>
          </p:txBody>
        </p:sp>
        <p:sp>
          <p:nvSpPr>
            <p:cNvPr id="14457" name="Line 119"/>
            <p:cNvSpPr>
              <a:spLocks noChangeShapeType="1"/>
            </p:cNvSpPr>
            <p:nvPr/>
          </p:nvSpPr>
          <p:spPr bwMode="auto">
            <a:xfrm>
              <a:off x="1945" y="3600"/>
              <a:ext cx="1" cy="41"/>
            </a:xfrm>
            <a:prstGeom prst="line">
              <a:avLst/>
            </a:prstGeom>
            <a:noFill/>
            <a:ln w="0">
              <a:solidFill>
                <a:srgbClr val="000000"/>
              </a:solidFill>
              <a:round/>
              <a:headEnd/>
              <a:tailEnd/>
            </a:ln>
          </p:spPr>
          <p:txBody>
            <a:bodyPr/>
            <a:lstStyle/>
            <a:p>
              <a:endParaRPr lang="en-US"/>
            </a:p>
          </p:txBody>
        </p:sp>
        <p:sp>
          <p:nvSpPr>
            <p:cNvPr id="14458" name="Line 120"/>
            <p:cNvSpPr>
              <a:spLocks noChangeShapeType="1"/>
            </p:cNvSpPr>
            <p:nvPr/>
          </p:nvSpPr>
          <p:spPr bwMode="auto">
            <a:xfrm>
              <a:off x="2178" y="3600"/>
              <a:ext cx="1" cy="41"/>
            </a:xfrm>
            <a:prstGeom prst="line">
              <a:avLst/>
            </a:prstGeom>
            <a:noFill/>
            <a:ln w="0">
              <a:solidFill>
                <a:srgbClr val="000000"/>
              </a:solidFill>
              <a:round/>
              <a:headEnd/>
              <a:tailEnd/>
            </a:ln>
          </p:spPr>
          <p:txBody>
            <a:bodyPr/>
            <a:lstStyle/>
            <a:p>
              <a:endParaRPr lang="en-US"/>
            </a:p>
          </p:txBody>
        </p:sp>
        <p:sp>
          <p:nvSpPr>
            <p:cNvPr id="14459" name="Line 121"/>
            <p:cNvSpPr>
              <a:spLocks noChangeShapeType="1"/>
            </p:cNvSpPr>
            <p:nvPr/>
          </p:nvSpPr>
          <p:spPr bwMode="auto">
            <a:xfrm>
              <a:off x="2410" y="3600"/>
              <a:ext cx="1" cy="41"/>
            </a:xfrm>
            <a:prstGeom prst="line">
              <a:avLst/>
            </a:prstGeom>
            <a:noFill/>
            <a:ln w="0">
              <a:solidFill>
                <a:srgbClr val="000000"/>
              </a:solidFill>
              <a:round/>
              <a:headEnd/>
              <a:tailEnd/>
            </a:ln>
          </p:spPr>
          <p:txBody>
            <a:bodyPr/>
            <a:lstStyle/>
            <a:p>
              <a:endParaRPr lang="en-US"/>
            </a:p>
          </p:txBody>
        </p:sp>
        <p:sp>
          <p:nvSpPr>
            <p:cNvPr id="14460" name="Line 122"/>
            <p:cNvSpPr>
              <a:spLocks noChangeShapeType="1"/>
            </p:cNvSpPr>
            <p:nvPr/>
          </p:nvSpPr>
          <p:spPr bwMode="auto">
            <a:xfrm>
              <a:off x="2643" y="3600"/>
              <a:ext cx="1" cy="41"/>
            </a:xfrm>
            <a:prstGeom prst="line">
              <a:avLst/>
            </a:prstGeom>
            <a:noFill/>
            <a:ln w="0">
              <a:solidFill>
                <a:srgbClr val="000000"/>
              </a:solidFill>
              <a:round/>
              <a:headEnd/>
              <a:tailEnd/>
            </a:ln>
          </p:spPr>
          <p:txBody>
            <a:bodyPr/>
            <a:lstStyle/>
            <a:p>
              <a:endParaRPr lang="en-US"/>
            </a:p>
          </p:txBody>
        </p:sp>
        <p:sp>
          <p:nvSpPr>
            <p:cNvPr id="14461" name="Line 123"/>
            <p:cNvSpPr>
              <a:spLocks noChangeShapeType="1"/>
            </p:cNvSpPr>
            <p:nvPr/>
          </p:nvSpPr>
          <p:spPr bwMode="auto">
            <a:xfrm>
              <a:off x="2876" y="3600"/>
              <a:ext cx="1" cy="41"/>
            </a:xfrm>
            <a:prstGeom prst="line">
              <a:avLst/>
            </a:prstGeom>
            <a:noFill/>
            <a:ln w="0">
              <a:solidFill>
                <a:srgbClr val="000000"/>
              </a:solidFill>
              <a:round/>
              <a:headEnd/>
              <a:tailEnd/>
            </a:ln>
          </p:spPr>
          <p:txBody>
            <a:bodyPr/>
            <a:lstStyle/>
            <a:p>
              <a:endParaRPr lang="en-US"/>
            </a:p>
          </p:txBody>
        </p:sp>
        <p:sp>
          <p:nvSpPr>
            <p:cNvPr id="14462" name="Line 124"/>
            <p:cNvSpPr>
              <a:spLocks noChangeShapeType="1"/>
            </p:cNvSpPr>
            <p:nvPr/>
          </p:nvSpPr>
          <p:spPr bwMode="auto">
            <a:xfrm>
              <a:off x="3109" y="3600"/>
              <a:ext cx="1" cy="41"/>
            </a:xfrm>
            <a:prstGeom prst="line">
              <a:avLst/>
            </a:prstGeom>
            <a:noFill/>
            <a:ln w="0">
              <a:solidFill>
                <a:srgbClr val="000000"/>
              </a:solidFill>
              <a:round/>
              <a:headEnd/>
              <a:tailEnd/>
            </a:ln>
          </p:spPr>
          <p:txBody>
            <a:bodyPr/>
            <a:lstStyle/>
            <a:p>
              <a:endParaRPr lang="en-US"/>
            </a:p>
          </p:txBody>
        </p:sp>
        <p:sp>
          <p:nvSpPr>
            <p:cNvPr id="14463" name="Line 125"/>
            <p:cNvSpPr>
              <a:spLocks noChangeShapeType="1"/>
            </p:cNvSpPr>
            <p:nvPr/>
          </p:nvSpPr>
          <p:spPr bwMode="auto">
            <a:xfrm>
              <a:off x="3342" y="3600"/>
              <a:ext cx="1" cy="41"/>
            </a:xfrm>
            <a:prstGeom prst="line">
              <a:avLst/>
            </a:prstGeom>
            <a:noFill/>
            <a:ln w="0">
              <a:solidFill>
                <a:srgbClr val="000000"/>
              </a:solidFill>
              <a:round/>
              <a:headEnd/>
              <a:tailEnd/>
            </a:ln>
          </p:spPr>
          <p:txBody>
            <a:bodyPr/>
            <a:lstStyle/>
            <a:p>
              <a:endParaRPr lang="en-US"/>
            </a:p>
          </p:txBody>
        </p:sp>
        <p:sp>
          <p:nvSpPr>
            <p:cNvPr id="14464" name="Line 126"/>
            <p:cNvSpPr>
              <a:spLocks noChangeShapeType="1"/>
            </p:cNvSpPr>
            <p:nvPr/>
          </p:nvSpPr>
          <p:spPr bwMode="auto">
            <a:xfrm>
              <a:off x="3574" y="3600"/>
              <a:ext cx="1" cy="41"/>
            </a:xfrm>
            <a:prstGeom prst="line">
              <a:avLst/>
            </a:prstGeom>
            <a:noFill/>
            <a:ln w="0">
              <a:solidFill>
                <a:srgbClr val="000000"/>
              </a:solidFill>
              <a:round/>
              <a:headEnd/>
              <a:tailEnd/>
            </a:ln>
          </p:spPr>
          <p:txBody>
            <a:bodyPr/>
            <a:lstStyle/>
            <a:p>
              <a:endParaRPr lang="en-US"/>
            </a:p>
          </p:txBody>
        </p:sp>
        <p:sp>
          <p:nvSpPr>
            <p:cNvPr id="14465" name="Line 127"/>
            <p:cNvSpPr>
              <a:spLocks noChangeShapeType="1"/>
            </p:cNvSpPr>
            <p:nvPr/>
          </p:nvSpPr>
          <p:spPr bwMode="auto">
            <a:xfrm>
              <a:off x="3807" y="3600"/>
              <a:ext cx="1" cy="41"/>
            </a:xfrm>
            <a:prstGeom prst="line">
              <a:avLst/>
            </a:prstGeom>
            <a:noFill/>
            <a:ln w="0">
              <a:solidFill>
                <a:srgbClr val="000000"/>
              </a:solidFill>
              <a:round/>
              <a:headEnd/>
              <a:tailEnd/>
            </a:ln>
          </p:spPr>
          <p:txBody>
            <a:bodyPr/>
            <a:lstStyle/>
            <a:p>
              <a:endParaRPr lang="en-US"/>
            </a:p>
          </p:txBody>
        </p:sp>
        <p:sp>
          <p:nvSpPr>
            <p:cNvPr id="14466" name="Line 128"/>
            <p:cNvSpPr>
              <a:spLocks noChangeShapeType="1"/>
            </p:cNvSpPr>
            <p:nvPr/>
          </p:nvSpPr>
          <p:spPr bwMode="auto">
            <a:xfrm>
              <a:off x="4040" y="3600"/>
              <a:ext cx="1" cy="41"/>
            </a:xfrm>
            <a:prstGeom prst="line">
              <a:avLst/>
            </a:prstGeom>
            <a:noFill/>
            <a:ln w="0">
              <a:solidFill>
                <a:srgbClr val="000000"/>
              </a:solidFill>
              <a:round/>
              <a:headEnd/>
              <a:tailEnd/>
            </a:ln>
          </p:spPr>
          <p:txBody>
            <a:bodyPr/>
            <a:lstStyle/>
            <a:p>
              <a:endParaRPr lang="en-US"/>
            </a:p>
          </p:txBody>
        </p:sp>
        <p:sp>
          <p:nvSpPr>
            <p:cNvPr id="14467" name="Line 129"/>
            <p:cNvSpPr>
              <a:spLocks noChangeShapeType="1"/>
            </p:cNvSpPr>
            <p:nvPr/>
          </p:nvSpPr>
          <p:spPr bwMode="auto">
            <a:xfrm>
              <a:off x="4273" y="3600"/>
              <a:ext cx="1" cy="41"/>
            </a:xfrm>
            <a:prstGeom prst="line">
              <a:avLst/>
            </a:prstGeom>
            <a:noFill/>
            <a:ln w="0">
              <a:solidFill>
                <a:srgbClr val="000000"/>
              </a:solidFill>
              <a:round/>
              <a:headEnd/>
              <a:tailEnd/>
            </a:ln>
          </p:spPr>
          <p:txBody>
            <a:bodyPr/>
            <a:lstStyle/>
            <a:p>
              <a:endParaRPr lang="en-US"/>
            </a:p>
          </p:txBody>
        </p:sp>
        <p:sp>
          <p:nvSpPr>
            <p:cNvPr id="14468" name="Line 130"/>
            <p:cNvSpPr>
              <a:spLocks noChangeShapeType="1"/>
            </p:cNvSpPr>
            <p:nvPr/>
          </p:nvSpPr>
          <p:spPr bwMode="auto">
            <a:xfrm>
              <a:off x="4506" y="3600"/>
              <a:ext cx="1" cy="41"/>
            </a:xfrm>
            <a:prstGeom prst="line">
              <a:avLst/>
            </a:prstGeom>
            <a:noFill/>
            <a:ln w="0">
              <a:solidFill>
                <a:srgbClr val="000000"/>
              </a:solidFill>
              <a:round/>
              <a:headEnd/>
              <a:tailEnd/>
            </a:ln>
          </p:spPr>
          <p:txBody>
            <a:bodyPr/>
            <a:lstStyle/>
            <a:p>
              <a:endParaRPr lang="en-US"/>
            </a:p>
          </p:txBody>
        </p:sp>
        <p:sp>
          <p:nvSpPr>
            <p:cNvPr id="14469" name="Line 131"/>
            <p:cNvSpPr>
              <a:spLocks noChangeShapeType="1"/>
            </p:cNvSpPr>
            <p:nvPr/>
          </p:nvSpPr>
          <p:spPr bwMode="auto">
            <a:xfrm>
              <a:off x="4738" y="3600"/>
              <a:ext cx="1" cy="41"/>
            </a:xfrm>
            <a:prstGeom prst="line">
              <a:avLst/>
            </a:prstGeom>
            <a:noFill/>
            <a:ln w="0">
              <a:solidFill>
                <a:srgbClr val="000000"/>
              </a:solidFill>
              <a:round/>
              <a:headEnd/>
              <a:tailEnd/>
            </a:ln>
          </p:spPr>
          <p:txBody>
            <a:bodyPr/>
            <a:lstStyle/>
            <a:p>
              <a:endParaRPr lang="en-US"/>
            </a:p>
          </p:txBody>
        </p:sp>
        <p:sp>
          <p:nvSpPr>
            <p:cNvPr id="14470" name="Line 132"/>
            <p:cNvSpPr>
              <a:spLocks noChangeShapeType="1"/>
            </p:cNvSpPr>
            <p:nvPr/>
          </p:nvSpPr>
          <p:spPr bwMode="auto">
            <a:xfrm>
              <a:off x="4971" y="3600"/>
              <a:ext cx="1" cy="41"/>
            </a:xfrm>
            <a:prstGeom prst="line">
              <a:avLst/>
            </a:prstGeom>
            <a:noFill/>
            <a:ln w="0">
              <a:solidFill>
                <a:srgbClr val="000000"/>
              </a:solidFill>
              <a:round/>
              <a:headEnd/>
              <a:tailEnd/>
            </a:ln>
          </p:spPr>
          <p:txBody>
            <a:bodyPr/>
            <a:lstStyle/>
            <a:p>
              <a:endParaRPr lang="en-US"/>
            </a:p>
          </p:txBody>
        </p:sp>
        <p:sp>
          <p:nvSpPr>
            <p:cNvPr id="14471" name="Line 133"/>
            <p:cNvSpPr>
              <a:spLocks noChangeShapeType="1"/>
            </p:cNvSpPr>
            <p:nvPr/>
          </p:nvSpPr>
          <p:spPr bwMode="auto">
            <a:xfrm>
              <a:off x="5211" y="3600"/>
              <a:ext cx="1" cy="41"/>
            </a:xfrm>
            <a:prstGeom prst="line">
              <a:avLst/>
            </a:prstGeom>
            <a:noFill/>
            <a:ln w="0">
              <a:solidFill>
                <a:srgbClr val="000000"/>
              </a:solidFill>
              <a:round/>
              <a:headEnd/>
              <a:tailEnd/>
            </a:ln>
          </p:spPr>
          <p:txBody>
            <a:bodyPr/>
            <a:lstStyle/>
            <a:p>
              <a:endParaRPr lang="en-US"/>
            </a:p>
          </p:txBody>
        </p:sp>
        <p:sp>
          <p:nvSpPr>
            <p:cNvPr id="14472" name="Line 134"/>
            <p:cNvSpPr>
              <a:spLocks noChangeShapeType="1"/>
            </p:cNvSpPr>
            <p:nvPr/>
          </p:nvSpPr>
          <p:spPr bwMode="auto">
            <a:xfrm>
              <a:off x="5444" y="3600"/>
              <a:ext cx="1" cy="41"/>
            </a:xfrm>
            <a:prstGeom prst="line">
              <a:avLst/>
            </a:prstGeom>
            <a:noFill/>
            <a:ln w="0">
              <a:solidFill>
                <a:srgbClr val="000000"/>
              </a:solidFill>
              <a:round/>
              <a:headEnd/>
              <a:tailEnd/>
            </a:ln>
          </p:spPr>
          <p:txBody>
            <a:bodyPr/>
            <a:lstStyle/>
            <a:p>
              <a:endParaRPr lang="en-US"/>
            </a:p>
          </p:txBody>
        </p:sp>
        <p:sp>
          <p:nvSpPr>
            <p:cNvPr id="14473" name="Rectangle 135"/>
            <p:cNvSpPr>
              <a:spLocks noChangeArrowheads="1"/>
            </p:cNvSpPr>
            <p:nvPr/>
          </p:nvSpPr>
          <p:spPr bwMode="auto">
            <a:xfrm>
              <a:off x="465"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1977/78</a:t>
              </a:r>
              <a:endParaRPr lang="en-US"/>
            </a:p>
          </p:txBody>
        </p:sp>
        <p:sp>
          <p:nvSpPr>
            <p:cNvPr id="14474" name="Rectangle 136"/>
            <p:cNvSpPr>
              <a:spLocks noChangeArrowheads="1"/>
            </p:cNvSpPr>
            <p:nvPr/>
          </p:nvSpPr>
          <p:spPr bwMode="auto">
            <a:xfrm>
              <a:off x="931"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1986/87</a:t>
              </a:r>
              <a:endParaRPr lang="en-US"/>
            </a:p>
          </p:txBody>
        </p:sp>
        <p:sp>
          <p:nvSpPr>
            <p:cNvPr id="14475" name="Rectangle 137"/>
            <p:cNvSpPr>
              <a:spLocks noChangeArrowheads="1"/>
            </p:cNvSpPr>
            <p:nvPr/>
          </p:nvSpPr>
          <p:spPr bwMode="auto">
            <a:xfrm>
              <a:off x="1397"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1988/89</a:t>
              </a:r>
              <a:endParaRPr lang="en-US"/>
            </a:p>
          </p:txBody>
        </p:sp>
        <p:sp>
          <p:nvSpPr>
            <p:cNvPr id="14476" name="Rectangle 138"/>
            <p:cNvSpPr>
              <a:spLocks noChangeArrowheads="1"/>
            </p:cNvSpPr>
            <p:nvPr/>
          </p:nvSpPr>
          <p:spPr bwMode="auto">
            <a:xfrm>
              <a:off x="1870"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1990/91</a:t>
              </a:r>
              <a:endParaRPr lang="en-US"/>
            </a:p>
          </p:txBody>
        </p:sp>
        <p:sp>
          <p:nvSpPr>
            <p:cNvPr id="14477" name="Rectangle 139"/>
            <p:cNvSpPr>
              <a:spLocks noChangeArrowheads="1"/>
            </p:cNvSpPr>
            <p:nvPr/>
          </p:nvSpPr>
          <p:spPr bwMode="auto">
            <a:xfrm>
              <a:off x="2335"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1992/93</a:t>
              </a:r>
              <a:endParaRPr lang="en-US"/>
            </a:p>
          </p:txBody>
        </p:sp>
        <p:sp>
          <p:nvSpPr>
            <p:cNvPr id="14478" name="Rectangle 140"/>
            <p:cNvSpPr>
              <a:spLocks noChangeArrowheads="1"/>
            </p:cNvSpPr>
            <p:nvPr/>
          </p:nvSpPr>
          <p:spPr bwMode="auto">
            <a:xfrm>
              <a:off x="2801"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1994/95</a:t>
              </a:r>
              <a:endParaRPr lang="en-US"/>
            </a:p>
          </p:txBody>
        </p:sp>
        <p:sp>
          <p:nvSpPr>
            <p:cNvPr id="14479" name="Rectangle 141"/>
            <p:cNvSpPr>
              <a:spLocks noChangeArrowheads="1"/>
            </p:cNvSpPr>
            <p:nvPr/>
          </p:nvSpPr>
          <p:spPr bwMode="auto">
            <a:xfrm>
              <a:off x="3266"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1996/97</a:t>
              </a:r>
              <a:endParaRPr lang="en-US"/>
            </a:p>
          </p:txBody>
        </p:sp>
        <p:sp>
          <p:nvSpPr>
            <p:cNvPr id="14480" name="Rectangle 142"/>
            <p:cNvSpPr>
              <a:spLocks noChangeArrowheads="1"/>
            </p:cNvSpPr>
            <p:nvPr/>
          </p:nvSpPr>
          <p:spPr bwMode="auto">
            <a:xfrm>
              <a:off x="3732"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1998/99</a:t>
              </a:r>
              <a:endParaRPr lang="en-US"/>
            </a:p>
          </p:txBody>
        </p:sp>
        <p:sp>
          <p:nvSpPr>
            <p:cNvPr id="14481" name="Rectangle 143"/>
            <p:cNvSpPr>
              <a:spLocks noChangeArrowheads="1"/>
            </p:cNvSpPr>
            <p:nvPr/>
          </p:nvSpPr>
          <p:spPr bwMode="auto">
            <a:xfrm>
              <a:off x="4198"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2000/01</a:t>
              </a:r>
              <a:endParaRPr lang="en-US"/>
            </a:p>
          </p:txBody>
        </p:sp>
        <p:sp>
          <p:nvSpPr>
            <p:cNvPr id="14482" name="Rectangle 144"/>
            <p:cNvSpPr>
              <a:spLocks noChangeArrowheads="1"/>
            </p:cNvSpPr>
            <p:nvPr/>
          </p:nvSpPr>
          <p:spPr bwMode="auto">
            <a:xfrm>
              <a:off x="4663"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2002/03</a:t>
              </a:r>
              <a:endParaRPr lang="en-US"/>
            </a:p>
          </p:txBody>
        </p:sp>
        <p:sp>
          <p:nvSpPr>
            <p:cNvPr id="14483" name="Rectangle 145"/>
            <p:cNvSpPr>
              <a:spLocks noChangeArrowheads="1"/>
            </p:cNvSpPr>
            <p:nvPr/>
          </p:nvSpPr>
          <p:spPr bwMode="auto">
            <a:xfrm>
              <a:off x="5129" y="3668"/>
              <a:ext cx="443" cy="130"/>
            </a:xfrm>
            <a:prstGeom prst="rect">
              <a:avLst/>
            </a:prstGeom>
            <a:noFill/>
            <a:ln w="9525">
              <a:noFill/>
              <a:miter lim="800000"/>
              <a:headEnd/>
              <a:tailEnd/>
            </a:ln>
          </p:spPr>
          <p:txBody>
            <a:bodyPr wrap="none" lIns="0" tIns="0" rIns="0" bIns="0">
              <a:spAutoFit/>
            </a:bodyPr>
            <a:lstStyle/>
            <a:p>
              <a:r>
                <a:rPr lang="en-US" sz="1200" b="1">
                  <a:solidFill>
                    <a:srgbClr val="000000"/>
                  </a:solidFill>
                </a:rPr>
                <a:t>2004/05</a:t>
              </a:r>
              <a:endParaRPr lang="en-US"/>
            </a:p>
          </p:txBody>
        </p:sp>
        <p:sp>
          <p:nvSpPr>
            <p:cNvPr id="14484" name="Freeform 146"/>
            <p:cNvSpPr>
              <a:spLocks/>
            </p:cNvSpPr>
            <p:nvPr/>
          </p:nvSpPr>
          <p:spPr bwMode="auto">
            <a:xfrm>
              <a:off x="1787" y="2588"/>
              <a:ext cx="188" cy="533"/>
            </a:xfrm>
            <a:custGeom>
              <a:avLst/>
              <a:gdLst>
                <a:gd name="T0" fmla="*/ 0 w 188"/>
                <a:gd name="T1" fmla="*/ 396 h 533"/>
                <a:gd name="T2" fmla="*/ 45 w 188"/>
                <a:gd name="T3" fmla="*/ 396 h 533"/>
                <a:gd name="T4" fmla="*/ 45 w 188"/>
                <a:gd name="T5" fmla="*/ 0 h 533"/>
                <a:gd name="T6" fmla="*/ 135 w 188"/>
                <a:gd name="T7" fmla="*/ 0 h 533"/>
                <a:gd name="T8" fmla="*/ 135 w 188"/>
                <a:gd name="T9" fmla="*/ 396 h 533"/>
                <a:gd name="T10" fmla="*/ 188 w 188"/>
                <a:gd name="T11" fmla="*/ 396 h 533"/>
                <a:gd name="T12" fmla="*/ 90 w 188"/>
                <a:gd name="T13" fmla="*/ 533 h 533"/>
                <a:gd name="T14" fmla="*/ 0 w 188"/>
                <a:gd name="T15" fmla="*/ 396 h 533"/>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533"/>
                <a:gd name="T26" fmla="*/ 188 w 188"/>
                <a:gd name="T27" fmla="*/ 533 h 5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533">
                  <a:moveTo>
                    <a:pt x="0" y="396"/>
                  </a:moveTo>
                  <a:lnTo>
                    <a:pt x="45" y="396"/>
                  </a:lnTo>
                  <a:lnTo>
                    <a:pt x="45" y="0"/>
                  </a:lnTo>
                  <a:lnTo>
                    <a:pt x="135" y="0"/>
                  </a:lnTo>
                  <a:lnTo>
                    <a:pt x="135" y="396"/>
                  </a:lnTo>
                  <a:lnTo>
                    <a:pt x="188" y="396"/>
                  </a:lnTo>
                  <a:lnTo>
                    <a:pt x="90" y="533"/>
                  </a:lnTo>
                  <a:lnTo>
                    <a:pt x="0" y="396"/>
                  </a:lnTo>
                  <a:close/>
                </a:path>
              </a:pathLst>
            </a:custGeom>
            <a:solidFill>
              <a:srgbClr val="FFFF00"/>
            </a:solidFill>
            <a:ln w="9525">
              <a:noFill/>
              <a:round/>
              <a:headEnd/>
              <a:tailEnd/>
            </a:ln>
          </p:spPr>
          <p:txBody>
            <a:bodyPr/>
            <a:lstStyle/>
            <a:p>
              <a:endParaRPr lang="es-AR"/>
            </a:p>
          </p:txBody>
        </p:sp>
        <p:sp>
          <p:nvSpPr>
            <p:cNvPr id="14485" name="Freeform 147"/>
            <p:cNvSpPr>
              <a:spLocks/>
            </p:cNvSpPr>
            <p:nvPr/>
          </p:nvSpPr>
          <p:spPr bwMode="auto">
            <a:xfrm>
              <a:off x="1787" y="2588"/>
              <a:ext cx="188" cy="533"/>
            </a:xfrm>
            <a:custGeom>
              <a:avLst/>
              <a:gdLst>
                <a:gd name="T0" fmla="*/ 0 w 188"/>
                <a:gd name="T1" fmla="*/ 396 h 533"/>
                <a:gd name="T2" fmla="*/ 45 w 188"/>
                <a:gd name="T3" fmla="*/ 396 h 533"/>
                <a:gd name="T4" fmla="*/ 45 w 188"/>
                <a:gd name="T5" fmla="*/ 0 h 533"/>
                <a:gd name="T6" fmla="*/ 135 w 188"/>
                <a:gd name="T7" fmla="*/ 0 h 533"/>
                <a:gd name="T8" fmla="*/ 135 w 188"/>
                <a:gd name="T9" fmla="*/ 396 h 533"/>
                <a:gd name="T10" fmla="*/ 188 w 188"/>
                <a:gd name="T11" fmla="*/ 396 h 533"/>
                <a:gd name="T12" fmla="*/ 90 w 188"/>
                <a:gd name="T13" fmla="*/ 533 h 533"/>
                <a:gd name="T14" fmla="*/ 0 w 188"/>
                <a:gd name="T15" fmla="*/ 396 h 533"/>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533"/>
                <a:gd name="T26" fmla="*/ 188 w 188"/>
                <a:gd name="T27" fmla="*/ 533 h 5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533">
                  <a:moveTo>
                    <a:pt x="0" y="396"/>
                  </a:moveTo>
                  <a:lnTo>
                    <a:pt x="45" y="396"/>
                  </a:lnTo>
                  <a:lnTo>
                    <a:pt x="45" y="0"/>
                  </a:lnTo>
                  <a:lnTo>
                    <a:pt x="135" y="0"/>
                  </a:lnTo>
                  <a:lnTo>
                    <a:pt x="135" y="396"/>
                  </a:lnTo>
                  <a:lnTo>
                    <a:pt x="188" y="396"/>
                  </a:lnTo>
                  <a:lnTo>
                    <a:pt x="90" y="533"/>
                  </a:lnTo>
                  <a:lnTo>
                    <a:pt x="0" y="396"/>
                  </a:lnTo>
                  <a:close/>
                </a:path>
              </a:pathLst>
            </a:custGeom>
            <a:noFill/>
            <a:ln w="8">
              <a:solidFill>
                <a:srgbClr val="000000"/>
              </a:solidFill>
              <a:round/>
              <a:headEnd/>
              <a:tailEnd/>
            </a:ln>
          </p:spPr>
          <p:txBody>
            <a:bodyPr/>
            <a:lstStyle/>
            <a:p>
              <a:endParaRPr lang="es-AR"/>
            </a:p>
          </p:txBody>
        </p:sp>
        <p:sp>
          <p:nvSpPr>
            <p:cNvPr id="14486" name="Freeform 148"/>
            <p:cNvSpPr>
              <a:spLocks/>
            </p:cNvSpPr>
            <p:nvPr/>
          </p:nvSpPr>
          <p:spPr bwMode="auto">
            <a:xfrm>
              <a:off x="3522" y="2102"/>
              <a:ext cx="188" cy="534"/>
            </a:xfrm>
            <a:custGeom>
              <a:avLst/>
              <a:gdLst>
                <a:gd name="T0" fmla="*/ 0 w 188"/>
                <a:gd name="T1" fmla="*/ 397 h 534"/>
                <a:gd name="T2" fmla="*/ 45 w 188"/>
                <a:gd name="T3" fmla="*/ 397 h 534"/>
                <a:gd name="T4" fmla="*/ 45 w 188"/>
                <a:gd name="T5" fmla="*/ 0 h 534"/>
                <a:gd name="T6" fmla="*/ 135 w 188"/>
                <a:gd name="T7" fmla="*/ 0 h 534"/>
                <a:gd name="T8" fmla="*/ 135 w 188"/>
                <a:gd name="T9" fmla="*/ 397 h 534"/>
                <a:gd name="T10" fmla="*/ 188 w 188"/>
                <a:gd name="T11" fmla="*/ 397 h 534"/>
                <a:gd name="T12" fmla="*/ 90 w 188"/>
                <a:gd name="T13" fmla="*/ 534 h 534"/>
                <a:gd name="T14" fmla="*/ 0 w 188"/>
                <a:gd name="T15" fmla="*/ 397 h 534"/>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534"/>
                <a:gd name="T26" fmla="*/ 188 w 188"/>
                <a:gd name="T27" fmla="*/ 534 h 5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534">
                  <a:moveTo>
                    <a:pt x="0" y="397"/>
                  </a:moveTo>
                  <a:lnTo>
                    <a:pt x="45" y="397"/>
                  </a:lnTo>
                  <a:lnTo>
                    <a:pt x="45" y="0"/>
                  </a:lnTo>
                  <a:lnTo>
                    <a:pt x="135" y="0"/>
                  </a:lnTo>
                  <a:lnTo>
                    <a:pt x="135" y="397"/>
                  </a:lnTo>
                  <a:lnTo>
                    <a:pt x="188" y="397"/>
                  </a:lnTo>
                  <a:lnTo>
                    <a:pt x="90" y="534"/>
                  </a:lnTo>
                  <a:lnTo>
                    <a:pt x="0" y="397"/>
                  </a:lnTo>
                  <a:close/>
                </a:path>
              </a:pathLst>
            </a:custGeom>
            <a:solidFill>
              <a:srgbClr val="FFFF00"/>
            </a:solidFill>
            <a:ln w="9525">
              <a:noFill/>
              <a:round/>
              <a:headEnd/>
              <a:tailEnd/>
            </a:ln>
          </p:spPr>
          <p:txBody>
            <a:bodyPr/>
            <a:lstStyle/>
            <a:p>
              <a:endParaRPr lang="es-AR"/>
            </a:p>
          </p:txBody>
        </p:sp>
        <p:sp>
          <p:nvSpPr>
            <p:cNvPr id="14487" name="Freeform 149"/>
            <p:cNvSpPr>
              <a:spLocks/>
            </p:cNvSpPr>
            <p:nvPr/>
          </p:nvSpPr>
          <p:spPr bwMode="auto">
            <a:xfrm>
              <a:off x="3522" y="2102"/>
              <a:ext cx="188" cy="534"/>
            </a:xfrm>
            <a:custGeom>
              <a:avLst/>
              <a:gdLst>
                <a:gd name="T0" fmla="*/ 0 w 188"/>
                <a:gd name="T1" fmla="*/ 397 h 534"/>
                <a:gd name="T2" fmla="*/ 45 w 188"/>
                <a:gd name="T3" fmla="*/ 397 h 534"/>
                <a:gd name="T4" fmla="*/ 45 w 188"/>
                <a:gd name="T5" fmla="*/ 0 h 534"/>
                <a:gd name="T6" fmla="*/ 135 w 188"/>
                <a:gd name="T7" fmla="*/ 0 h 534"/>
                <a:gd name="T8" fmla="*/ 135 w 188"/>
                <a:gd name="T9" fmla="*/ 397 h 534"/>
                <a:gd name="T10" fmla="*/ 188 w 188"/>
                <a:gd name="T11" fmla="*/ 397 h 534"/>
                <a:gd name="T12" fmla="*/ 90 w 188"/>
                <a:gd name="T13" fmla="*/ 534 h 534"/>
                <a:gd name="T14" fmla="*/ 0 w 188"/>
                <a:gd name="T15" fmla="*/ 397 h 534"/>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534"/>
                <a:gd name="T26" fmla="*/ 188 w 188"/>
                <a:gd name="T27" fmla="*/ 534 h 5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534">
                  <a:moveTo>
                    <a:pt x="0" y="397"/>
                  </a:moveTo>
                  <a:lnTo>
                    <a:pt x="45" y="397"/>
                  </a:lnTo>
                  <a:lnTo>
                    <a:pt x="45" y="0"/>
                  </a:lnTo>
                  <a:lnTo>
                    <a:pt x="135" y="0"/>
                  </a:lnTo>
                  <a:lnTo>
                    <a:pt x="135" y="397"/>
                  </a:lnTo>
                  <a:lnTo>
                    <a:pt x="188" y="397"/>
                  </a:lnTo>
                  <a:lnTo>
                    <a:pt x="90" y="534"/>
                  </a:lnTo>
                  <a:lnTo>
                    <a:pt x="0" y="397"/>
                  </a:lnTo>
                  <a:close/>
                </a:path>
              </a:pathLst>
            </a:custGeom>
            <a:noFill/>
            <a:ln w="8">
              <a:solidFill>
                <a:srgbClr val="000000"/>
              </a:solidFill>
              <a:round/>
              <a:headEnd/>
              <a:tailEnd/>
            </a:ln>
          </p:spPr>
          <p:txBody>
            <a:bodyPr/>
            <a:lstStyle/>
            <a:p>
              <a:endParaRPr lang="es-AR"/>
            </a:p>
          </p:txBody>
        </p:sp>
        <p:sp>
          <p:nvSpPr>
            <p:cNvPr id="14488" name="Rectangle 150"/>
            <p:cNvSpPr>
              <a:spLocks noChangeArrowheads="1"/>
            </p:cNvSpPr>
            <p:nvPr/>
          </p:nvSpPr>
          <p:spPr bwMode="auto">
            <a:xfrm>
              <a:off x="1524" y="2362"/>
              <a:ext cx="879" cy="198"/>
            </a:xfrm>
            <a:prstGeom prst="rect">
              <a:avLst/>
            </a:prstGeom>
            <a:noFill/>
            <a:ln w="9525">
              <a:noFill/>
              <a:miter lim="800000"/>
              <a:headEnd/>
              <a:tailEnd/>
            </a:ln>
          </p:spPr>
          <p:txBody>
            <a:bodyPr wrap="none" lIns="0" tIns="0" rIns="0" bIns="0">
              <a:spAutoFit/>
            </a:bodyPr>
            <a:lstStyle/>
            <a:p>
              <a:r>
                <a:rPr lang="en-US" sz="1700" b="1">
                  <a:solidFill>
                    <a:srgbClr val="FFFF00"/>
                  </a:solidFill>
                </a:rPr>
                <a:t>AAPRESID</a:t>
              </a:r>
              <a:endParaRPr lang="en-US"/>
            </a:p>
          </p:txBody>
        </p:sp>
        <p:sp>
          <p:nvSpPr>
            <p:cNvPr id="14489" name="Rectangle 151"/>
            <p:cNvSpPr>
              <a:spLocks noChangeArrowheads="1"/>
            </p:cNvSpPr>
            <p:nvPr/>
          </p:nvSpPr>
          <p:spPr bwMode="auto">
            <a:xfrm>
              <a:off x="3447" y="1843"/>
              <a:ext cx="443" cy="198"/>
            </a:xfrm>
            <a:prstGeom prst="rect">
              <a:avLst/>
            </a:prstGeom>
            <a:noFill/>
            <a:ln w="9525">
              <a:noFill/>
              <a:miter lim="800000"/>
              <a:headEnd/>
              <a:tailEnd/>
            </a:ln>
          </p:spPr>
          <p:txBody>
            <a:bodyPr wrap="none" lIns="0" tIns="0" rIns="0" bIns="0">
              <a:spAutoFit/>
            </a:bodyPr>
            <a:lstStyle/>
            <a:p>
              <a:r>
                <a:rPr lang="en-US" sz="1700" b="1">
                  <a:solidFill>
                    <a:srgbClr val="FFFF00"/>
                  </a:solidFill>
                </a:rPr>
                <a:t>GMO</a:t>
              </a:r>
              <a:endParaRPr lang="en-US"/>
            </a:p>
          </p:txBody>
        </p:sp>
        <p:sp>
          <p:nvSpPr>
            <p:cNvPr id="14490" name="Rectangle 152"/>
            <p:cNvSpPr>
              <a:spLocks noChangeArrowheads="1"/>
            </p:cNvSpPr>
            <p:nvPr/>
          </p:nvSpPr>
          <p:spPr bwMode="auto">
            <a:xfrm rot="-5400000">
              <a:off x="-394" y="2082"/>
              <a:ext cx="1195" cy="155"/>
            </a:xfrm>
            <a:prstGeom prst="rect">
              <a:avLst/>
            </a:prstGeom>
            <a:noFill/>
            <a:ln w="9525">
              <a:noFill/>
              <a:miter lim="800000"/>
              <a:headEnd/>
              <a:tailEnd/>
            </a:ln>
          </p:spPr>
          <p:txBody>
            <a:bodyPr wrap="none" lIns="0" tIns="0" rIns="0" bIns="0">
              <a:spAutoFit/>
            </a:bodyPr>
            <a:lstStyle/>
            <a:p>
              <a:r>
                <a:rPr lang="en-US" sz="1600" b="1">
                  <a:solidFill>
                    <a:srgbClr val="000000"/>
                  </a:solidFill>
                </a:rPr>
                <a:t>Area (Million acres)</a:t>
              </a:r>
              <a:endParaRPr lang="en-US" sz="2000"/>
            </a:p>
          </p:txBody>
        </p:sp>
      </p:grpSp>
      <p:sp>
        <p:nvSpPr>
          <p:cNvPr id="15516" name="Text Box 156"/>
          <p:cNvSpPr txBox="1">
            <a:spLocks noChangeArrowheads="1"/>
          </p:cNvSpPr>
          <p:nvPr/>
        </p:nvSpPr>
        <p:spPr bwMode="auto">
          <a:xfrm>
            <a:off x="0" y="6215063"/>
            <a:ext cx="9144000" cy="461665"/>
          </a:xfrm>
          <a:prstGeom prst="rect">
            <a:avLst/>
          </a:prstGeom>
          <a:solidFill>
            <a:schemeClr val="bg1"/>
          </a:solidFill>
          <a:ln w="9525">
            <a:noFill/>
            <a:miter lim="800000"/>
            <a:headEnd/>
            <a:tailEnd/>
          </a:ln>
          <a:effectLst/>
        </p:spPr>
        <p:txBody>
          <a:bodyPr wrap="square">
            <a:spAutoFit/>
          </a:bodyPr>
          <a:lstStyle/>
          <a:p>
            <a:pPr algn="ctr">
              <a:defRPr/>
            </a:pPr>
            <a:r>
              <a:rPr lang="en-US" sz="2400" b="1" dirty="0">
                <a:solidFill>
                  <a:srgbClr val="FF0000"/>
                </a:solidFill>
                <a:effectLst>
                  <a:outerShdw blurRad="38100" dist="38100" dir="2700000" algn="tl">
                    <a:srgbClr val="000000"/>
                  </a:outerShdw>
                </a:effectLst>
              </a:rPr>
              <a:t>2010 estimation: </a:t>
            </a:r>
            <a:r>
              <a:rPr lang="en-US" sz="2400" b="1" dirty="0" smtClean="0">
                <a:solidFill>
                  <a:srgbClr val="FF0000"/>
                </a:solidFill>
                <a:effectLst>
                  <a:outerShdw blurRad="38100" dist="38100" dir="2700000" algn="tl">
                    <a:srgbClr val="000000"/>
                  </a:outerShdw>
                </a:effectLst>
              </a:rPr>
              <a:t>60 </a:t>
            </a:r>
            <a:r>
              <a:rPr lang="en-US" sz="2400" b="1" dirty="0">
                <a:solidFill>
                  <a:srgbClr val="FF0000"/>
                </a:solidFill>
                <a:effectLst>
                  <a:outerShdw blurRad="38100" dist="38100" dir="2700000" algn="tl">
                    <a:srgbClr val="000000"/>
                  </a:outerShdw>
                </a:effectLst>
              </a:rPr>
              <a:t>M acres </a:t>
            </a:r>
            <a:r>
              <a:rPr lang="en-US" sz="2400" b="1" dirty="0" smtClean="0">
                <a:solidFill>
                  <a:srgbClr val="FF0000"/>
                </a:solidFill>
                <a:effectLst>
                  <a:outerShdw blurRad="38100" dist="38100" dir="2700000" algn="tl">
                    <a:srgbClr val="000000"/>
                  </a:outerShdw>
                </a:effectLst>
              </a:rPr>
              <a:t>81% </a:t>
            </a:r>
            <a:r>
              <a:rPr lang="en-US" sz="2400" b="1" dirty="0">
                <a:solidFill>
                  <a:srgbClr val="FF0000"/>
                </a:solidFill>
                <a:effectLst>
                  <a:outerShdw blurRad="38100" dist="38100" dir="2700000" algn="tl">
                    <a:srgbClr val="000000"/>
                  </a:outerShdw>
                </a:effectLst>
              </a:rPr>
              <a:t>of total Ag area (</a:t>
            </a:r>
            <a:r>
              <a:rPr lang="en-US" sz="2400" b="1" dirty="0" smtClean="0">
                <a:solidFill>
                  <a:srgbClr val="FF0000"/>
                </a:solidFill>
                <a:effectLst>
                  <a:outerShdw blurRad="38100" dist="38100" dir="2700000" algn="tl">
                    <a:srgbClr val="000000"/>
                  </a:outerShdw>
                </a:effectLst>
              </a:rPr>
              <a:t>75 M Acres)</a:t>
            </a:r>
            <a:endParaRPr lang="es-ES" sz="2400" dirty="0"/>
          </a:p>
        </p:txBody>
      </p:sp>
      <p:sp>
        <p:nvSpPr>
          <p:cNvPr id="3" name="Rectangle 2"/>
          <p:cNvSpPr/>
          <p:nvPr/>
        </p:nvSpPr>
        <p:spPr>
          <a:xfrm>
            <a:off x="7677150" y="977752"/>
            <a:ext cx="1300421" cy="369332"/>
          </a:xfrm>
          <a:prstGeom prst="rect">
            <a:avLst/>
          </a:prstGeom>
        </p:spPr>
        <p:txBody>
          <a:bodyPr wrap="none">
            <a:spAutoFit/>
          </a:bodyPr>
          <a:lstStyle/>
          <a:p>
            <a:r>
              <a:rPr lang="en-US" dirty="0">
                <a:solidFill>
                  <a:schemeClr val="bg1"/>
                </a:solidFill>
                <a:latin typeface="Futura Lt"/>
              </a:rPr>
              <a:t>By: Andres</a:t>
            </a:r>
          </a:p>
        </p:txBody>
      </p:sp>
    </p:spTree>
    <p:extLst>
      <p:ext uri="{BB962C8B-B14F-4D97-AF65-F5344CB8AC3E}">
        <p14:creationId xmlns:p14="http://schemas.microsoft.com/office/powerpoint/2010/main" val="444649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600200"/>
            <a:ext cx="8763000" cy="5410200"/>
          </a:xfrm>
        </p:spPr>
        <p:txBody>
          <a:bodyPr>
            <a:normAutofit fontScale="90000"/>
          </a:bodyPr>
          <a:lstStyle/>
          <a:p>
            <a:pPr algn="l">
              <a:defRPr/>
            </a:pPr>
            <a:r>
              <a:rPr lang="es-MX" sz="2800" dirty="0" err="1" smtClean="0">
                <a:solidFill>
                  <a:schemeClr val="bg1"/>
                </a:solidFill>
              </a:rPr>
              <a:t>Fertilization</a:t>
            </a:r>
            <a:r>
              <a:rPr lang="es-MX" sz="2800" dirty="0" smtClean="0">
                <a:solidFill>
                  <a:schemeClr val="bg1"/>
                </a:solidFill>
              </a:rPr>
              <a:t> </a:t>
            </a:r>
            <a:r>
              <a:rPr lang="es-MX" sz="2800" dirty="0" err="1" smtClean="0">
                <a:solidFill>
                  <a:schemeClr val="bg1"/>
                </a:solidFill>
              </a:rPr>
              <a:t>is</a:t>
            </a:r>
            <a:r>
              <a:rPr lang="es-MX" sz="2800" dirty="0" smtClean="0">
                <a:solidFill>
                  <a:schemeClr val="bg1"/>
                </a:solidFill>
              </a:rPr>
              <a:t> </a:t>
            </a:r>
            <a:r>
              <a:rPr lang="es-MX" sz="2800" dirty="0" err="1" smtClean="0">
                <a:solidFill>
                  <a:schemeClr val="bg1"/>
                </a:solidFill>
              </a:rPr>
              <a:t>based</a:t>
            </a:r>
            <a:r>
              <a:rPr lang="es-MX" sz="2800" dirty="0" smtClean="0">
                <a:solidFill>
                  <a:schemeClr val="bg1"/>
                </a:solidFill>
              </a:rPr>
              <a:t> </a:t>
            </a:r>
            <a:r>
              <a:rPr lang="es-MX" sz="2800" dirty="0" err="1" smtClean="0">
                <a:solidFill>
                  <a:schemeClr val="bg1"/>
                </a:solidFill>
              </a:rPr>
              <a:t>on</a:t>
            </a:r>
            <a:r>
              <a:rPr lang="es-MX" sz="2800" dirty="0" smtClean="0">
                <a:solidFill>
                  <a:schemeClr val="bg1"/>
                </a:solidFill>
              </a:rPr>
              <a:t> N, P, S. </a:t>
            </a:r>
            <a:br>
              <a:rPr lang="es-MX" sz="2800" dirty="0" smtClean="0">
                <a:solidFill>
                  <a:schemeClr val="bg1"/>
                </a:solidFill>
              </a:rPr>
            </a:br>
            <a:r>
              <a:rPr lang="es-MX" sz="2800" dirty="0" smtClean="0">
                <a:solidFill>
                  <a:schemeClr val="bg1"/>
                </a:solidFill>
              </a:rPr>
              <a:t/>
            </a:r>
            <a:br>
              <a:rPr lang="es-MX" sz="2800" dirty="0" smtClean="0">
                <a:solidFill>
                  <a:schemeClr val="bg1"/>
                </a:solidFill>
              </a:rPr>
            </a:br>
            <a:r>
              <a:rPr lang="es-MX" sz="2800" dirty="0" err="1" smtClean="0">
                <a:solidFill>
                  <a:schemeClr val="bg1"/>
                </a:solidFill>
              </a:rPr>
              <a:t>Average</a:t>
            </a:r>
            <a:r>
              <a:rPr lang="es-MX" sz="2800" dirty="0" smtClean="0">
                <a:solidFill>
                  <a:schemeClr val="bg1"/>
                </a:solidFill>
              </a:rPr>
              <a:t> </a:t>
            </a:r>
            <a:r>
              <a:rPr lang="es-MX" sz="2800" dirty="0" err="1" smtClean="0">
                <a:solidFill>
                  <a:schemeClr val="bg1"/>
                </a:solidFill>
              </a:rPr>
              <a:t>age</a:t>
            </a:r>
            <a:r>
              <a:rPr lang="es-MX" sz="2800" dirty="0" smtClean="0">
                <a:solidFill>
                  <a:schemeClr val="bg1"/>
                </a:solidFill>
              </a:rPr>
              <a:t> of </a:t>
            </a:r>
            <a:r>
              <a:rPr lang="es-MX" sz="2800" dirty="0" err="1" smtClean="0">
                <a:solidFill>
                  <a:schemeClr val="bg1"/>
                </a:solidFill>
              </a:rPr>
              <a:t>producers</a:t>
            </a:r>
            <a:r>
              <a:rPr lang="es-MX" sz="2800" dirty="0" smtClean="0">
                <a:solidFill>
                  <a:schemeClr val="bg1"/>
                </a:solidFill>
              </a:rPr>
              <a:t> </a:t>
            </a:r>
            <a:r>
              <a:rPr lang="es-MX" sz="2800" dirty="0" err="1" smtClean="0">
                <a:solidFill>
                  <a:schemeClr val="bg1"/>
                </a:solidFill>
              </a:rPr>
              <a:t>is</a:t>
            </a:r>
            <a:r>
              <a:rPr lang="es-MX" sz="2800" dirty="0" smtClean="0">
                <a:solidFill>
                  <a:schemeClr val="bg1"/>
                </a:solidFill>
              </a:rPr>
              <a:t> </a:t>
            </a:r>
            <a:r>
              <a:rPr lang="es-MX" sz="2800" dirty="0" err="1" smtClean="0">
                <a:solidFill>
                  <a:schemeClr val="bg1"/>
                </a:solidFill>
              </a:rPr>
              <a:t>much</a:t>
            </a:r>
            <a:r>
              <a:rPr lang="es-MX" sz="2800" dirty="0" smtClean="0">
                <a:solidFill>
                  <a:schemeClr val="bg1"/>
                </a:solidFill>
              </a:rPr>
              <a:t> </a:t>
            </a:r>
            <a:r>
              <a:rPr lang="es-MX" sz="2800" dirty="0" err="1" smtClean="0">
                <a:solidFill>
                  <a:schemeClr val="bg1"/>
                </a:solidFill>
              </a:rPr>
              <a:t>lower</a:t>
            </a:r>
            <a:r>
              <a:rPr lang="es-MX" sz="2800" dirty="0" smtClean="0">
                <a:solidFill>
                  <a:schemeClr val="bg1"/>
                </a:solidFill>
              </a:rPr>
              <a:t> </a:t>
            </a:r>
            <a:r>
              <a:rPr lang="es-MX" sz="2800" dirty="0" err="1" smtClean="0">
                <a:solidFill>
                  <a:schemeClr val="bg1"/>
                </a:solidFill>
              </a:rPr>
              <a:t>than</a:t>
            </a:r>
            <a:r>
              <a:rPr lang="es-MX" sz="2800" dirty="0" smtClean="0">
                <a:solidFill>
                  <a:schemeClr val="bg1"/>
                </a:solidFill>
              </a:rPr>
              <a:t> US.</a:t>
            </a:r>
            <a:br>
              <a:rPr lang="es-MX" sz="2800" dirty="0" smtClean="0">
                <a:solidFill>
                  <a:schemeClr val="bg1"/>
                </a:solidFill>
              </a:rPr>
            </a:br>
            <a:r>
              <a:rPr lang="es-MX" sz="2800" dirty="0" smtClean="0">
                <a:solidFill>
                  <a:schemeClr val="bg1"/>
                </a:solidFill>
              </a:rPr>
              <a:t/>
            </a:r>
            <a:br>
              <a:rPr lang="es-MX" sz="2800" dirty="0" smtClean="0">
                <a:solidFill>
                  <a:schemeClr val="bg1"/>
                </a:solidFill>
              </a:rPr>
            </a:br>
            <a:r>
              <a:rPr lang="es-MX" sz="2800" dirty="0" smtClean="0">
                <a:solidFill>
                  <a:schemeClr val="bg1"/>
                </a:solidFill>
              </a:rPr>
              <a:t> </a:t>
            </a:r>
            <a:r>
              <a:rPr lang="es-MX" sz="2800" dirty="0" err="1" smtClean="0">
                <a:solidFill>
                  <a:schemeClr val="bg1"/>
                </a:solidFill>
              </a:rPr>
              <a:t>Excellent</a:t>
            </a:r>
            <a:r>
              <a:rPr lang="es-MX" sz="2800" dirty="0" smtClean="0">
                <a:solidFill>
                  <a:schemeClr val="bg1"/>
                </a:solidFill>
              </a:rPr>
              <a:t> </a:t>
            </a:r>
            <a:r>
              <a:rPr lang="es-MX" sz="2800" dirty="0" err="1" smtClean="0">
                <a:solidFill>
                  <a:schemeClr val="bg1"/>
                </a:solidFill>
              </a:rPr>
              <a:t>interaction</a:t>
            </a:r>
            <a:r>
              <a:rPr lang="es-MX" sz="2800" dirty="0" smtClean="0">
                <a:solidFill>
                  <a:schemeClr val="bg1"/>
                </a:solidFill>
              </a:rPr>
              <a:t> </a:t>
            </a:r>
            <a:r>
              <a:rPr lang="es-MX" sz="2800" dirty="0" err="1" smtClean="0">
                <a:solidFill>
                  <a:schemeClr val="bg1"/>
                </a:solidFill>
              </a:rPr>
              <a:t>among</a:t>
            </a:r>
            <a:r>
              <a:rPr lang="es-MX" sz="2800" dirty="0" smtClean="0">
                <a:solidFill>
                  <a:schemeClr val="bg1"/>
                </a:solidFill>
              </a:rPr>
              <a:t>  </a:t>
            </a:r>
            <a:r>
              <a:rPr lang="es-MX" sz="2800" dirty="0" err="1" smtClean="0">
                <a:solidFill>
                  <a:schemeClr val="bg1"/>
                </a:solidFill>
              </a:rPr>
              <a:t>Public</a:t>
            </a:r>
            <a:r>
              <a:rPr lang="es-MX" sz="2800" dirty="0" smtClean="0">
                <a:solidFill>
                  <a:schemeClr val="bg1"/>
                </a:solidFill>
              </a:rPr>
              <a:t>  + Ag </a:t>
            </a:r>
            <a:r>
              <a:rPr lang="es-MX" sz="2800" dirty="0" err="1" smtClean="0">
                <a:solidFill>
                  <a:schemeClr val="bg1"/>
                </a:solidFill>
              </a:rPr>
              <a:t>firms</a:t>
            </a:r>
            <a:r>
              <a:rPr lang="es-MX" sz="2800" dirty="0" smtClean="0">
                <a:solidFill>
                  <a:schemeClr val="bg1"/>
                </a:solidFill>
              </a:rPr>
              <a:t> </a:t>
            </a:r>
            <a:br>
              <a:rPr lang="es-MX" sz="2800" dirty="0" smtClean="0">
                <a:solidFill>
                  <a:schemeClr val="bg1"/>
                </a:solidFill>
              </a:rPr>
            </a:br>
            <a:r>
              <a:rPr lang="es-MX" sz="2800" dirty="0" smtClean="0">
                <a:solidFill>
                  <a:schemeClr val="bg1"/>
                </a:solidFill>
              </a:rPr>
              <a:t>+ </a:t>
            </a:r>
            <a:r>
              <a:rPr lang="es-MX" sz="2800" dirty="0" err="1" smtClean="0">
                <a:solidFill>
                  <a:schemeClr val="bg1"/>
                </a:solidFill>
              </a:rPr>
              <a:t>technicians</a:t>
            </a:r>
            <a:r>
              <a:rPr lang="es-MX" sz="2800" dirty="0" smtClean="0">
                <a:solidFill>
                  <a:schemeClr val="bg1"/>
                </a:solidFill>
              </a:rPr>
              <a:t> + </a:t>
            </a:r>
            <a:r>
              <a:rPr lang="es-MX" sz="2800" dirty="0" err="1" smtClean="0">
                <a:solidFill>
                  <a:schemeClr val="bg1"/>
                </a:solidFill>
              </a:rPr>
              <a:t>farmers</a:t>
            </a:r>
            <a:r>
              <a:rPr lang="es-MX" sz="2800" dirty="0" smtClean="0">
                <a:solidFill>
                  <a:schemeClr val="bg1"/>
                </a:solidFill>
              </a:rPr>
              <a:t> </a:t>
            </a:r>
            <a:br>
              <a:rPr lang="es-MX" sz="2800" dirty="0" smtClean="0">
                <a:solidFill>
                  <a:schemeClr val="bg1"/>
                </a:solidFill>
              </a:rPr>
            </a:br>
            <a:r>
              <a:rPr lang="es-MX" sz="2800" dirty="0" smtClean="0">
                <a:solidFill>
                  <a:schemeClr val="bg1"/>
                </a:solidFill>
              </a:rPr>
              <a:t/>
            </a:r>
            <a:br>
              <a:rPr lang="es-MX" sz="2800" dirty="0" smtClean="0">
                <a:solidFill>
                  <a:schemeClr val="bg1"/>
                </a:solidFill>
              </a:rPr>
            </a:br>
            <a:r>
              <a:rPr lang="es-MX" sz="2800" dirty="0" err="1" smtClean="0">
                <a:solidFill>
                  <a:schemeClr val="bg1"/>
                </a:solidFill>
              </a:rPr>
              <a:t>Farmers</a:t>
            </a:r>
            <a:r>
              <a:rPr lang="es-MX" sz="2800" dirty="0" smtClean="0">
                <a:solidFill>
                  <a:schemeClr val="bg1"/>
                </a:solidFill>
              </a:rPr>
              <a:t> </a:t>
            </a:r>
            <a:r>
              <a:rPr lang="es-MX" sz="2800" dirty="0" err="1" smtClean="0">
                <a:solidFill>
                  <a:schemeClr val="bg1"/>
                </a:solidFill>
              </a:rPr>
              <a:t>receive</a:t>
            </a:r>
            <a:r>
              <a:rPr lang="es-MX" sz="2800" dirty="0" smtClean="0">
                <a:solidFill>
                  <a:schemeClr val="bg1"/>
                </a:solidFill>
              </a:rPr>
              <a:t> </a:t>
            </a:r>
            <a:r>
              <a:rPr lang="es-MX" sz="2800" dirty="0" err="1" smtClean="0">
                <a:solidFill>
                  <a:schemeClr val="bg1"/>
                </a:solidFill>
              </a:rPr>
              <a:t>an</a:t>
            </a:r>
            <a:r>
              <a:rPr lang="es-MX" sz="2800" dirty="0" smtClean="0">
                <a:solidFill>
                  <a:schemeClr val="bg1"/>
                </a:solidFill>
              </a:rPr>
              <a:t> </a:t>
            </a:r>
            <a:r>
              <a:rPr lang="es-MX" sz="2800" dirty="0" err="1" smtClean="0">
                <a:solidFill>
                  <a:schemeClr val="bg1"/>
                </a:solidFill>
              </a:rPr>
              <a:t>average</a:t>
            </a:r>
            <a:r>
              <a:rPr lang="es-MX" sz="2800" dirty="0" smtClean="0">
                <a:solidFill>
                  <a:schemeClr val="bg1"/>
                </a:solidFill>
              </a:rPr>
              <a:t> 70% of </a:t>
            </a:r>
            <a:r>
              <a:rPr lang="es-MX" sz="2800" dirty="0" err="1" smtClean="0">
                <a:solidFill>
                  <a:schemeClr val="bg1"/>
                </a:solidFill>
              </a:rPr>
              <a:t>international</a:t>
            </a:r>
            <a:r>
              <a:rPr lang="es-MX" sz="2800" dirty="0" smtClean="0">
                <a:solidFill>
                  <a:schemeClr val="bg1"/>
                </a:solidFill>
              </a:rPr>
              <a:t> </a:t>
            </a:r>
            <a:r>
              <a:rPr lang="es-MX" sz="2800" dirty="0" err="1" smtClean="0">
                <a:solidFill>
                  <a:schemeClr val="bg1"/>
                </a:solidFill>
              </a:rPr>
              <a:t>grain</a:t>
            </a:r>
            <a:r>
              <a:rPr lang="es-MX" sz="2800" dirty="0" smtClean="0">
                <a:solidFill>
                  <a:schemeClr val="bg1"/>
                </a:solidFill>
              </a:rPr>
              <a:t> </a:t>
            </a:r>
            <a:r>
              <a:rPr lang="es-MX" sz="2800" dirty="0" err="1" smtClean="0">
                <a:solidFill>
                  <a:schemeClr val="bg1"/>
                </a:solidFill>
              </a:rPr>
              <a:t>prices</a:t>
            </a:r>
            <a:r>
              <a:rPr lang="es-MX" sz="2800" dirty="0" smtClean="0">
                <a:solidFill>
                  <a:schemeClr val="bg1"/>
                </a:solidFill>
              </a:rPr>
              <a:t> </a:t>
            </a:r>
            <a:r>
              <a:rPr lang="es-MX" sz="2800" dirty="0" err="1" smtClean="0">
                <a:solidFill>
                  <a:schemeClr val="bg1"/>
                </a:solidFill>
              </a:rPr>
              <a:t>due</a:t>
            </a:r>
            <a:r>
              <a:rPr lang="es-MX" sz="2800" dirty="0" smtClean="0">
                <a:solidFill>
                  <a:schemeClr val="bg1"/>
                </a:solidFill>
              </a:rPr>
              <a:t> </a:t>
            </a:r>
            <a:r>
              <a:rPr lang="es-MX" sz="2800" dirty="0" err="1" smtClean="0">
                <a:solidFill>
                  <a:schemeClr val="bg1"/>
                </a:solidFill>
              </a:rPr>
              <a:t>to</a:t>
            </a:r>
            <a:r>
              <a:rPr lang="es-MX" sz="2800" dirty="0" smtClean="0">
                <a:solidFill>
                  <a:schemeClr val="bg1"/>
                </a:solidFill>
              </a:rPr>
              <a:t> </a:t>
            </a:r>
            <a:r>
              <a:rPr lang="es-MX" sz="2800" dirty="0" err="1" smtClean="0">
                <a:solidFill>
                  <a:schemeClr val="bg1"/>
                </a:solidFill>
              </a:rPr>
              <a:t>export</a:t>
            </a:r>
            <a:r>
              <a:rPr lang="es-MX" sz="2800" dirty="0" smtClean="0">
                <a:solidFill>
                  <a:schemeClr val="bg1"/>
                </a:solidFill>
              </a:rPr>
              <a:t> </a:t>
            </a:r>
            <a:r>
              <a:rPr lang="es-MX" sz="2800" dirty="0" err="1" smtClean="0">
                <a:solidFill>
                  <a:schemeClr val="bg1"/>
                </a:solidFill>
              </a:rPr>
              <a:t>taxes</a:t>
            </a:r>
            <a:r>
              <a:rPr lang="es-MX" sz="2800" dirty="0" smtClean="0">
                <a:solidFill>
                  <a:schemeClr val="bg1"/>
                </a:solidFill>
              </a:rPr>
              <a:t/>
            </a:r>
            <a:br>
              <a:rPr lang="es-MX" sz="2800" dirty="0" smtClean="0">
                <a:solidFill>
                  <a:schemeClr val="bg1"/>
                </a:solidFill>
              </a:rPr>
            </a:br>
            <a:r>
              <a:rPr lang="en-US" sz="2800" dirty="0" smtClean="0">
                <a:solidFill>
                  <a:schemeClr val="bg1"/>
                </a:solidFill>
              </a:rPr>
              <a:t/>
            </a:r>
            <a:br>
              <a:rPr lang="en-US" sz="2800" dirty="0" smtClean="0">
                <a:solidFill>
                  <a:schemeClr val="bg1"/>
                </a:solidFill>
              </a:rPr>
            </a:br>
            <a:r>
              <a:rPr lang="en-US" sz="2800" dirty="0" smtClean="0">
                <a:solidFill>
                  <a:schemeClr val="bg1"/>
                </a:solidFill>
              </a:rPr>
              <a:t>No-till + </a:t>
            </a:r>
            <a:r>
              <a:rPr lang="en-US" sz="2800" u="sng" dirty="0" smtClean="0">
                <a:solidFill>
                  <a:schemeClr val="bg1"/>
                </a:solidFill>
              </a:rPr>
              <a:t>Certified Agriculture</a:t>
            </a:r>
            <a:r>
              <a:rPr lang="en-US" sz="2800" dirty="0" smtClean="0">
                <a:solidFill>
                  <a:schemeClr val="bg1"/>
                </a:solidFill>
              </a:rPr>
              <a:t>: It is considered the evolution of no-till. Consists in the certification of a given field, which must  follows proper good </a:t>
            </a:r>
            <a:r>
              <a:rPr lang="en-US" sz="2800" dirty="0" err="1" smtClean="0">
                <a:solidFill>
                  <a:schemeClr val="bg1"/>
                </a:solidFill>
              </a:rPr>
              <a:t>ag</a:t>
            </a:r>
            <a:r>
              <a:rPr lang="en-US" sz="2800" dirty="0" smtClean="0">
                <a:solidFill>
                  <a:schemeClr val="bg1"/>
                </a:solidFill>
              </a:rPr>
              <a:t> practices (GAP) and documentation as the foundations for continuous improvement of agricultural system.</a:t>
            </a:r>
            <a:br>
              <a:rPr lang="en-US" sz="2800" dirty="0" smtClean="0">
                <a:solidFill>
                  <a:schemeClr val="bg1"/>
                </a:solidFill>
              </a:rPr>
            </a:br>
            <a:r>
              <a:rPr lang="es-MX" sz="2800" dirty="0" smtClean="0">
                <a:solidFill>
                  <a:schemeClr val="bg1"/>
                </a:solidFill>
                <a:latin typeface="+mn-lt"/>
              </a:rPr>
              <a:t/>
            </a:r>
            <a:br>
              <a:rPr lang="es-MX" sz="2800" dirty="0" smtClean="0">
                <a:solidFill>
                  <a:schemeClr val="bg1"/>
                </a:solidFill>
                <a:latin typeface="+mn-lt"/>
              </a:rPr>
            </a:br>
            <a:endParaRPr lang="en-US" sz="2800" dirty="0">
              <a:solidFill>
                <a:schemeClr val="bg1"/>
              </a:solidFill>
              <a:latin typeface="+mn-lt"/>
            </a:endParaRPr>
          </a:p>
        </p:txBody>
      </p:sp>
      <p:sp>
        <p:nvSpPr>
          <p:cNvPr id="5" name="TextBox 4"/>
          <p:cNvSpPr txBox="1"/>
          <p:nvPr/>
        </p:nvSpPr>
        <p:spPr>
          <a:xfrm>
            <a:off x="304800" y="228600"/>
            <a:ext cx="5867400" cy="584775"/>
          </a:xfrm>
          <a:prstGeom prst="rect">
            <a:avLst/>
          </a:prstGeom>
          <a:noFill/>
        </p:spPr>
        <p:txBody>
          <a:bodyPr wrap="square" rtlCol="0">
            <a:spAutoFit/>
          </a:bodyPr>
          <a:lstStyle/>
          <a:p>
            <a:r>
              <a:rPr lang="en-US" sz="3200" b="1" dirty="0" smtClean="0">
                <a:solidFill>
                  <a:schemeClr val="bg1"/>
                </a:solidFill>
              </a:rPr>
              <a:t>Generalities</a:t>
            </a:r>
            <a:endParaRPr lang="en-US" sz="3200" b="1" dirty="0">
              <a:solidFill>
                <a:schemeClr val="bg1"/>
              </a:solidFill>
            </a:endParaRPr>
          </a:p>
        </p:txBody>
      </p:sp>
      <p:sp>
        <p:nvSpPr>
          <p:cNvPr id="7" name="Rectangle 6"/>
          <p:cNvSpPr/>
          <p:nvPr/>
        </p:nvSpPr>
        <p:spPr>
          <a:xfrm>
            <a:off x="7805479" y="336321"/>
            <a:ext cx="1300421" cy="369332"/>
          </a:xfrm>
          <a:prstGeom prst="rect">
            <a:avLst/>
          </a:prstGeom>
        </p:spPr>
        <p:txBody>
          <a:bodyPr wrap="none">
            <a:spAutoFit/>
          </a:bodyPr>
          <a:lstStyle/>
          <a:p>
            <a:r>
              <a:rPr lang="en-US" dirty="0">
                <a:solidFill>
                  <a:schemeClr val="bg1"/>
                </a:solidFill>
                <a:latin typeface="Futura Lt"/>
              </a:rPr>
              <a:t>By: Andres</a:t>
            </a:r>
          </a:p>
        </p:txBody>
      </p:sp>
    </p:spTree>
    <p:extLst>
      <p:ext uri="{BB962C8B-B14F-4D97-AF65-F5344CB8AC3E}">
        <p14:creationId xmlns:p14="http://schemas.microsoft.com/office/powerpoint/2010/main" val="7530485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No Till on the plains 2011\Fotos nuevas\Fotos 17 enero 2011\Imagenes 045.jpg"/>
          <p:cNvPicPr>
            <a:picLocks noChangeAspect="1" noChangeArrowheads="1"/>
          </p:cNvPicPr>
          <p:nvPr/>
        </p:nvPicPr>
        <p:blipFill>
          <a:blip r:embed="rId2" cstate="print"/>
          <a:srcRect/>
          <a:stretch>
            <a:fillRect/>
          </a:stretch>
        </p:blipFill>
        <p:spPr bwMode="auto">
          <a:xfrm>
            <a:off x="4267200" y="0"/>
            <a:ext cx="4876800" cy="3657600"/>
          </a:xfrm>
          <a:prstGeom prst="rect">
            <a:avLst/>
          </a:prstGeom>
          <a:noFill/>
          <a:ln w="9525">
            <a:noFill/>
            <a:miter lim="800000"/>
            <a:headEnd/>
            <a:tailEnd/>
          </a:ln>
        </p:spPr>
      </p:pic>
      <p:pic>
        <p:nvPicPr>
          <p:cNvPr id="5" name="Picture 5" descr="greenseker en pulv"/>
          <p:cNvPicPr>
            <a:picLocks noChangeAspect="1" noChangeArrowheads="1"/>
          </p:cNvPicPr>
          <p:nvPr/>
        </p:nvPicPr>
        <p:blipFill>
          <a:blip r:embed="rId3" cstate="print"/>
          <a:srcRect/>
          <a:stretch>
            <a:fillRect/>
          </a:stretch>
        </p:blipFill>
        <p:spPr bwMode="auto">
          <a:xfrm>
            <a:off x="0" y="0"/>
            <a:ext cx="4469413" cy="3657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lum contrast="36000"/>
          </a:blip>
          <a:srcRect/>
          <a:stretch>
            <a:fillRect/>
          </a:stretch>
        </p:blipFill>
        <p:spPr bwMode="auto">
          <a:xfrm>
            <a:off x="-1588" y="3352800"/>
            <a:ext cx="4497388" cy="3505200"/>
          </a:xfrm>
          <a:prstGeom prst="rect">
            <a:avLst/>
          </a:prstGeom>
          <a:noFill/>
          <a:ln w="9525">
            <a:noFill/>
            <a:miter lim="800000"/>
            <a:headEnd/>
            <a:tailEnd/>
          </a:ln>
        </p:spPr>
      </p:pic>
      <p:pic>
        <p:nvPicPr>
          <p:cNvPr id="8" name="Picture 52" descr="L:\No Till on the plains 2011\Reuniones\2008\Reunión 13 de noviembre 08\Fotos 13 nov 08\PB130020.JPG"/>
          <p:cNvPicPr>
            <a:picLocks noChangeAspect="1" noChangeArrowheads="1"/>
          </p:cNvPicPr>
          <p:nvPr/>
        </p:nvPicPr>
        <p:blipFill>
          <a:blip r:embed="rId5" cstate="print"/>
          <a:srcRect/>
          <a:stretch>
            <a:fillRect/>
          </a:stretch>
        </p:blipFill>
        <p:spPr bwMode="auto">
          <a:xfrm>
            <a:off x="4495800" y="3352800"/>
            <a:ext cx="4648200" cy="3505200"/>
          </a:xfrm>
          <a:prstGeom prst="rect">
            <a:avLst/>
          </a:prstGeom>
          <a:noFill/>
          <a:ln w="9525">
            <a:noFill/>
            <a:miter lim="800000"/>
            <a:headEnd/>
            <a:tailEnd/>
          </a:ln>
        </p:spPr>
      </p:pic>
      <p:sp>
        <p:nvSpPr>
          <p:cNvPr id="7" name="TextBox 6"/>
          <p:cNvSpPr txBox="1"/>
          <p:nvPr/>
        </p:nvSpPr>
        <p:spPr>
          <a:xfrm>
            <a:off x="152400" y="152400"/>
            <a:ext cx="2362200" cy="646331"/>
          </a:xfrm>
          <a:prstGeom prst="rect">
            <a:avLst/>
          </a:prstGeom>
          <a:noFill/>
        </p:spPr>
        <p:txBody>
          <a:bodyPr wrap="square" rtlCol="0">
            <a:spAutoFit/>
          </a:bodyPr>
          <a:lstStyle/>
          <a:p>
            <a:r>
              <a:rPr lang="en-US" dirty="0" smtClean="0">
                <a:solidFill>
                  <a:schemeClr val="bg1"/>
                </a:solidFill>
              </a:rPr>
              <a:t>Variable rate application</a:t>
            </a:r>
            <a:endParaRPr lang="en-US" dirty="0">
              <a:solidFill>
                <a:schemeClr val="bg1"/>
              </a:solidFill>
            </a:endParaRPr>
          </a:p>
        </p:txBody>
      </p:sp>
      <p:sp>
        <p:nvSpPr>
          <p:cNvPr id="9" name="TextBox 8"/>
          <p:cNvSpPr txBox="1"/>
          <p:nvPr/>
        </p:nvSpPr>
        <p:spPr>
          <a:xfrm>
            <a:off x="4572000" y="240268"/>
            <a:ext cx="2362200" cy="369332"/>
          </a:xfrm>
          <a:prstGeom prst="rect">
            <a:avLst/>
          </a:prstGeom>
          <a:noFill/>
        </p:spPr>
        <p:txBody>
          <a:bodyPr wrap="square" rtlCol="0">
            <a:spAutoFit/>
          </a:bodyPr>
          <a:lstStyle/>
          <a:p>
            <a:r>
              <a:rPr lang="en-US" dirty="0" smtClean="0"/>
              <a:t>Frequent monitoring</a:t>
            </a:r>
            <a:endParaRPr lang="en-US" dirty="0"/>
          </a:p>
        </p:txBody>
      </p:sp>
      <p:sp>
        <p:nvSpPr>
          <p:cNvPr id="10" name="TextBox 9"/>
          <p:cNvSpPr txBox="1"/>
          <p:nvPr/>
        </p:nvSpPr>
        <p:spPr>
          <a:xfrm>
            <a:off x="1066800" y="3429000"/>
            <a:ext cx="2362200" cy="646331"/>
          </a:xfrm>
          <a:prstGeom prst="rect">
            <a:avLst/>
          </a:prstGeom>
          <a:noFill/>
        </p:spPr>
        <p:txBody>
          <a:bodyPr wrap="square" rtlCol="0">
            <a:spAutoFit/>
          </a:bodyPr>
          <a:lstStyle/>
          <a:p>
            <a:r>
              <a:rPr lang="en-US" dirty="0" smtClean="0">
                <a:solidFill>
                  <a:schemeClr val="bg1"/>
                </a:solidFill>
              </a:rPr>
              <a:t>Intensive diversify cropping systems</a:t>
            </a:r>
            <a:endParaRPr lang="en-US" dirty="0">
              <a:solidFill>
                <a:schemeClr val="bg1"/>
              </a:solidFill>
            </a:endParaRPr>
          </a:p>
        </p:txBody>
      </p:sp>
      <p:sp>
        <p:nvSpPr>
          <p:cNvPr id="11" name="TextBox 10"/>
          <p:cNvSpPr txBox="1"/>
          <p:nvPr/>
        </p:nvSpPr>
        <p:spPr>
          <a:xfrm>
            <a:off x="5562600" y="3429000"/>
            <a:ext cx="2819400" cy="646331"/>
          </a:xfrm>
          <a:prstGeom prst="rect">
            <a:avLst/>
          </a:prstGeom>
          <a:noFill/>
        </p:spPr>
        <p:txBody>
          <a:bodyPr wrap="square" rtlCol="0">
            <a:spAutoFit/>
          </a:bodyPr>
          <a:lstStyle/>
          <a:p>
            <a:r>
              <a:rPr lang="en-US" dirty="0" smtClean="0"/>
              <a:t>Active interaction among farmers and consultants</a:t>
            </a:r>
            <a:endParaRPr lang="en-US" dirty="0"/>
          </a:p>
        </p:txBody>
      </p:sp>
      <p:sp>
        <p:nvSpPr>
          <p:cNvPr id="3" name="Rectangle 2"/>
          <p:cNvSpPr/>
          <p:nvPr/>
        </p:nvSpPr>
        <p:spPr>
          <a:xfrm>
            <a:off x="4572000" y="6172200"/>
            <a:ext cx="1300421" cy="369332"/>
          </a:xfrm>
          <a:prstGeom prst="rect">
            <a:avLst/>
          </a:prstGeom>
        </p:spPr>
        <p:txBody>
          <a:bodyPr wrap="none">
            <a:spAutoFit/>
          </a:bodyPr>
          <a:lstStyle/>
          <a:p>
            <a:r>
              <a:rPr lang="en-US" dirty="0">
                <a:solidFill>
                  <a:schemeClr val="bg1"/>
                </a:solidFill>
                <a:latin typeface="Futura Lt"/>
              </a:rPr>
              <a:t>By: Andres</a:t>
            </a:r>
          </a:p>
        </p:txBody>
      </p:sp>
    </p:spTree>
    <p:extLst>
      <p:ext uri="{BB962C8B-B14F-4D97-AF65-F5344CB8AC3E}">
        <p14:creationId xmlns:p14="http://schemas.microsoft.com/office/powerpoint/2010/main" val="28417588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in Japan</a:t>
            </a:r>
            <a:endParaRPr lang="en-US" dirty="0"/>
          </a:p>
        </p:txBody>
      </p:sp>
      <p:sp>
        <p:nvSpPr>
          <p:cNvPr id="3" name="TextBox 2"/>
          <p:cNvSpPr txBox="1"/>
          <p:nvPr/>
        </p:nvSpPr>
        <p:spPr>
          <a:xfrm>
            <a:off x="228600" y="1295400"/>
            <a:ext cx="8763000" cy="5078313"/>
          </a:xfrm>
          <a:prstGeom prst="rect">
            <a:avLst/>
          </a:prstGeom>
          <a:noFill/>
        </p:spPr>
        <p:txBody>
          <a:bodyPr wrap="square" rtlCol="0">
            <a:spAutoFit/>
          </a:bodyPr>
          <a:lstStyle/>
          <a:p>
            <a:pPr>
              <a:buFont typeface="Arial" pitchFamily="34" charset="0"/>
              <a:buChar char="•"/>
            </a:pPr>
            <a:r>
              <a:rPr lang="en-US" dirty="0" smtClean="0"/>
              <a:t> In Japan, 60 % of food is imported from other countries.</a:t>
            </a:r>
          </a:p>
          <a:p>
            <a:r>
              <a:rPr lang="en-US" dirty="0"/>
              <a:t> </a:t>
            </a:r>
            <a:r>
              <a:rPr lang="en-US" dirty="0" smtClean="0"/>
              <a:t>  -20 % of food such as wheat, corn and soybeans are from U.S.</a:t>
            </a:r>
          </a:p>
          <a:p>
            <a:r>
              <a:rPr lang="en-US" dirty="0"/>
              <a:t> </a:t>
            </a:r>
            <a:r>
              <a:rPr lang="en-US" dirty="0" smtClean="0"/>
              <a:t>  -When corn price was increased a box of batter cost $10 in Japan </a:t>
            </a:r>
          </a:p>
          <a:p>
            <a:r>
              <a:rPr lang="en-US" dirty="0"/>
              <a:t> </a:t>
            </a:r>
            <a:r>
              <a:rPr lang="en-US" dirty="0" smtClean="0"/>
              <a:t>  </a:t>
            </a:r>
          </a:p>
          <a:p>
            <a:pPr>
              <a:buFont typeface="Arial" pitchFamily="34" charset="0"/>
              <a:buChar char="•"/>
            </a:pPr>
            <a:r>
              <a:rPr lang="en-US" dirty="0" smtClean="0"/>
              <a:t>The regulation for GMO food is really strict in Japan</a:t>
            </a:r>
          </a:p>
          <a:p>
            <a:r>
              <a:rPr lang="en-US" dirty="0" smtClean="0"/>
              <a:t>  -For example,  it is required to label as “GMO based product”   if a product contains GMO.</a:t>
            </a:r>
          </a:p>
          <a:p>
            <a:endParaRPr lang="en-US" dirty="0"/>
          </a:p>
          <a:p>
            <a:pPr>
              <a:buFont typeface="Arial" pitchFamily="34" charset="0"/>
              <a:buChar char="•"/>
            </a:pPr>
            <a:r>
              <a:rPr lang="en-US" dirty="0" smtClean="0"/>
              <a:t>Average farm size is 1.2 ha (it is 200 ha in U.S.) and average farmer's age is 68 years old.</a:t>
            </a:r>
          </a:p>
          <a:p>
            <a:pPr>
              <a:buFont typeface="Arial" pitchFamily="34" charset="0"/>
              <a:buChar char="•"/>
            </a:pPr>
            <a:endParaRPr lang="en-US" dirty="0"/>
          </a:p>
          <a:p>
            <a:pPr>
              <a:buFont typeface="Arial" pitchFamily="34" charset="0"/>
              <a:buChar char="•"/>
            </a:pPr>
            <a:r>
              <a:rPr lang="en-US" dirty="0" smtClean="0"/>
              <a:t>Due to the limited land area and high production cost (fuel =$6 per gallon , majority of fertilizer are imported), vegetable and fruit  production has been intensively investigated (higher market value compared with grain).</a:t>
            </a:r>
          </a:p>
          <a:p>
            <a:pPr>
              <a:buFont typeface="Arial" pitchFamily="34" charset="0"/>
              <a:buChar char="•"/>
            </a:pPr>
            <a:endParaRPr lang="en-US" dirty="0"/>
          </a:p>
          <a:p>
            <a:endParaRPr lang="en-US" dirty="0" smtClean="0"/>
          </a:p>
          <a:p>
            <a:pPr>
              <a:buFont typeface="Arial" pitchFamily="34" charset="0"/>
              <a:buChar char="•"/>
            </a:pPr>
            <a:endParaRPr lang="en-US" dirty="0"/>
          </a:p>
          <a:p>
            <a:endParaRPr lang="en-US" dirty="0"/>
          </a:p>
          <a:p>
            <a:pPr>
              <a:buFont typeface="Arial" pitchFamily="34" charset="0"/>
              <a:buChar char="•"/>
            </a:pPr>
            <a:endParaRPr lang="en-US" dirty="0" smtClean="0"/>
          </a:p>
          <a:p>
            <a:endParaRPr lang="en-US" dirty="0" smtClean="0"/>
          </a:p>
        </p:txBody>
      </p:sp>
      <p:pic>
        <p:nvPicPr>
          <p:cNvPr id="1026" name="Picture 2"/>
          <p:cNvPicPr>
            <a:picLocks noChangeAspect="1" noChangeArrowheads="1"/>
          </p:cNvPicPr>
          <p:nvPr/>
        </p:nvPicPr>
        <p:blipFill>
          <a:blip r:embed="rId2" cstate="print"/>
          <a:srcRect/>
          <a:stretch>
            <a:fillRect/>
          </a:stretch>
        </p:blipFill>
        <p:spPr bwMode="auto">
          <a:xfrm>
            <a:off x="3886200" y="4876800"/>
            <a:ext cx="5048250" cy="1648344"/>
          </a:xfrm>
          <a:prstGeom prst="rect">
            <a:avLst/>
          </a:prstGeom>
          <a:noFill/>
          <a:ln w="9525">
            <a:noFill/>
            <a:miter lim="800000"/>
            <a:headEnd/>
            <a:tailEnd/>
          </a:ln>
        </p:spPr>
      </p:pic>
      <p:sp>
        <p:nvSpPr>
          <p:cNvPr id="4" name="Rectangle 3"/>
          <p:cNvSpPr/>
          <p:nvPr/>
        </p:nvSpPr>
        <p:spPr>
          <a:xfrm>
            <a:off x="228600" y="6340478"/>
            <a:ext cx="1334724" cy="369332"/>
          </a:xfrm>
          <a:prstGeom prst="rect">
            <a:avLst/>
          </a:prstGeom>
        </p:spPr>
        <p:txBody>
          <a:bodyPr wrap="none">
            <a:spAutoFit/>
          </a:bodyPr>
          <a:lstStyle/>
          <a:p>
            <a:r>
              <a:rPr lang="en-US" dirty="0">
                <a:latin typeface="Futura Lt"/>
              </a:rPr>
              <a:t>By: </a:t>
            </a:r>
            <a:r>
              <a:rPr lang="en-US" dirty="0" smtClean="0">
                <a:latin typeface="Futura Lt"/>
              </a:rPr>
              <a:t>Yumiko</a:t>
            </a:r>
            <a:endParaRPr lang="en-US" dirty="0">
              <a:latin typeface="Futura Lt"/>
            </a:endParaRPr>
          </a:p>
        </p:txBody>
      </p:sp>
    </p:spTree>
    <p:extLst>
      <p:ext uri="{BB962C8B-B14F-4D97-AF65-F5344CB8AC3E}">
        <p14:creationId xmlns:p14="http://schemas.microsoft.com/office/powerpoint/2010/main" val="1278037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898" y="609600"/>
            <a:ext cx="7909302" cy="45822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477824" y="3119207"/>
            <a:ext cx="3675576" cy="302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153400" y="6183077"/>
            <a:ext cx="95477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By Bee</a:t>
            </a:r>
            <a:endParaRPr lang="en-US" dirty="0">
              <a:latin typeface="Times New Roman" pitchFamily="18" charset="0"/>
              <a:cs typeface="Times New Roman" pitchFamily="18" charset="0"/>
            </a:endParaRPr>
          </a:p>
        </p:txBody>
      </p:sp>
      <p:sp>
        <p:nvSpPr>
          <p:cNvPr id="6" name="TextBox 5"/>
          <p:cNvSpPr txBox="1"/>
          <p:nvPr/>
        </p:nvSpPr>
        <p:spPr>
          <a:xfrm>
            <a:off x="282844" y="4117383"/>
            <a:ext cx="4183251" cy="2031325"/>
          </a:xfrm>
          <a:prstGeom prst="rect">
            <a:avLst/>
          </a:prstGeom>
          <a:noFill/>
        </p:spPr>
        <p:txBody>
          <a:bodyPr wrap="square" rtlCol="0">
            <a:spAutoFit/>
          </a:bodyPr>
          <a:lstStyle/>
          <a:p>
            <a:r>
              <a:rPr lang="en-US" b="1" u="sng" dirty="0" smtClean="0">
                <a:latin typeface="Times New Roman" pitchFamily="18" charset="0"/>
                <a:cs typeface="Times New Roman" pitchFamily="18" charset="0"/>
              </a:rPr>
              <a:t>Malaysia</a:t>
            </a:r>
          </a:p>
          <a:p>
            <a:r>
              <a:rPr lang="en-US" dirty="0" smtClean="0">
                <a:latin typeface="Times New Roman" pitchFamily="18" charset="0"/>
                <a:cs typeface="Times New Roman" pitchFamily="18" charset="0"/>
              </a:rPr>
              <a:t>Weather: tropical climate</a:t>
            </a:r>
          </a:p>
          <a:p>
            <a:r>
              <a:rPr lang="en-US" dirty="0" smtClean="0">
                <a:latin typeface="Times New Roman" pitchFamily="18" charset="0"/>
                <a:cs typeface="Times New Roman" pitchFamily="18" charset="0"/>
              </a:rPr>
              <a:t>Average temperature: 23-32°C</a:t>
            </a:r>
          </a:p>
          <a:p>
            <a:r>
              <a:rPr lang="en-US" dirty="0" smtClean="0">
                <a:latin typeface="Times New Roman" pitchFamily="18" charset="0"/>
                <a:cs typeface="Times New Roman" pitchFamily="18" charset="0"/>
              </a:rPr>
              <a:t>Average rainfall: 2500-2800mm</a:t>
            </a:r>
          </a:p>
          <a:p>
            <a:r>
              <a:rPr lang="en-US" dirty="0" smtClean="0">
                <a:latin typeface="Times New Roman" pitchFamily="18" charset="0"/>
                <a:cs typeface="Times New Roman" pitchFamily="18" charset="0"/>
              </a:rPr>
              <a:t>Major Tree crop: rubber, palm </a:t>
            </a:r>
            <a:r>
              <a:rPr lang="en-US" dirty="0">
                <a:latin typeface="Times New Roman" pitchFamily="18" charset="0"/>
                <a:cs typeface="Times New Roman" pitchFamily="18" charset="0"/>
              </a:rPr>
              <a:t>o</a:t>
            </a:r>
            <a:r>
              <a:rPr lang="en-US" dirty="0" smtClean="0">
                <a:latin typeface="Times New Roman" pitchFamily="18" charset="0"/>
                <a:cs typeface="Times New Roman" pitchFamily="18" charset="0"/>
              </a:rPr>
              <a:t>il, rice, and fruits, </a:t>
            </a:r>
            <a:r>
              <a:rPr lang="en-US" dirty="0" err="1" smtClean="0">
                <a:latin typeface="Times New Roman" pitchFamily="18" charset="0"/>
                <a:cs typeface="Times New Roman" pitchFamily="18" charset="0"/>
              </a:rPr>
              <a:t>eg</a:t>
            </a:r>
            <a:r>
              <a:rPr lang="en-US" dirty="0" smtClean="0">
                <a:latin typeface="Times New Roman" pitchFamily="18" charset="0"/>
                <a:cs typeface="Times New Roman" pitchFamily="18" charset="0"/>
              </a:rPr>
              <a:t>. pineapple, </a:t>
            </a:r>
            <a:r>
              <a:rPr lang="en-US" dirty="0" err="1" smtClean="0">
                <a:latin typeface="Times New Roman" pitchFamily="18" charset="0"/>
                <a:cs typeface="Times New Roman" pitchFamily="18" charset="0"/>
              </a:rPr>
              <a:t>rambutan</a:t>
            </a:r>
            <a:r>
              <a:rPr lang="en-US" dirty="0" smtClean="0">
                <a:latin typeface="Times New Roman" pitchFamily="18" charset="0"/>
                <a:cs typeface="Times New Roman" pitchFamily="18" charset="0"/>
              </a:rPr>
              <a:t>, durian</a:t>
            </a:r>
          </a:p>
          <a:p>
            <a:endParaRPr lang="en-US" dirty="0">
              <a:latin typeface="Times New Roman" pitchFamily="18" charset="0"/>
              <a:cs typeface="Times New Roman" pitchFamily="18" charset="0"/>
            </a:endParaRPr>
          </a:p>
        </p:txBody>
      </p:sp>
      <p:sp>
        <p:nvSpPr>
          <p:cNvPr id="3" name="Down Arrow 2"/>
          <p:cNvSpPr/>
          <p:nvPr/>
        </p:nvSpPr>
        <p:spPr>
          <a:xfrm>
            <a:off x="6324600" y="2057400"/>
            <a:ext cx="533400" cy="84330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Down Arrow 7"/>
          <p:cNvSpPr/>
          <p:nvPr/>
        </p:nvSpPr>
        <p:spPr>
          <a:xfrm>
            <a:off x="1447800" y="1226332"/>
            <a:ext cx="533400" cy="84330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4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396"/>
            <a:ext cx="3892904" cy="293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4396"/>
            <a:ext cx="20859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995" y="1752600"/>
            <a:ext cx="2403652"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86" y="3962400"/>
            <a:ext cx="4038600" cy="26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341561"/>
            <a:ext cx="3287154" cy="219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03316" y="6287916"/>
            <a:ext cx="7162800" cy="369332"/>
          </a:xfrm>
          <a:prstGeom prst="rect">
            <a:avLst/>
          </a:prstGeom>
        </p:spPr>
        <p:txBody>
          <a:bodyPr wrap="square">
            <a:spAutoFit/>
          </a:bodyPr>
          <a:lstStyle/>
          <a:p>
            <a:r>
              <a:rPr lang="en-US" dirty="0">
                <a:hlinkClick r:id="rId7"/>
              </a:rPr>
              <a:t>http://</a:t>
            </a:r>
            <a:r>
              <a:rPr lang="en-US" dirty="0" smtClean="0">
                <a:hlinkClick r:id="rId7"/>
              </a:rPr>
              <a:t>www.youtube.com/watch?v=qh9TP0Vzc1k&amp;feature=related</a:t>
            </a:r>
            <a:r>
              <a:rPr lang="en-US" dirty="0" smtClean="0"/>
              <a:t> </a:t>
            </a:r>
            <a:endParaRPr lang="en-US" dirty="0"/>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2819400"/>
            <a:ext cx="4114800" cy="274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316" y="685800"/>
            <a:ext cx="79248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60525">
            <a:off x="266169" y="1776733"/>
            <a:ext cx="4172700" cy="263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0186" y="130080"/>
            <a:ext cx="2889462" cy="215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7376" y="370365"/>
            <a:ext cx="4999182" cy="388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460498"/>
            <a:ext cx="4718227" cy="355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825" y="785644"/>
            <a:ext cx="5061400" cy="37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70938" y="3271167"/>
            <a:ext cx="3089550" cy="262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991786" y="6287916"/>
            <a:ext cx="95477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By Bee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787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IC13"/>
          <p:cNvPicPr>
            <a:picLocks noChangeAspect="1" noChangeArrowheads="1"/>
          </p:cNvPicPr>
          <p:nvPr/>
        </p:nvPicPr>
        <p:blipFill>
          <a:blip r:embed="rId2" cstate="print"/>
          <a:srcRect/>
          <a:stretch>
            <a:fillRect/>
          </a:stretch>
        </p:blipFill>
        <p:spPr bwMode="auto">
          <a:xfrm>
            <a:off x="-1" y="0"/>
            <a:ext cx="4648201" cy="3352800"/>
          </a:xfrm>
          <a:prstGeom prst="rect">
            <a:avLst/>
          </a:prstGeom>
          <a:noFill/>
        </p:spPr>
      </p:pic>
      <p:pic>
        <p:nvPicPr>
          <p:cNvPr id="8" name="Picture 6" descr="P1010002"/>
          <p:cNvPicPr>
            <a:picLocks noChangeAspect="1" noChangeArrowheads="1"/>
          </p:cNvPicPr>
          <p:nvPr/>
        </p:nvPicPr>
        <p:blipFill>
          <a:blip r:embed="rId3" cstate="print"/>
          <a:srcRect/>
          <a:stretch>
            <a:fillRect/>
          </a:stretch>
        </p:blipFill>
        <p:spPr bwMode="auto">
          <a:xfrm>
            <a:off x="4572000" y="3276601"/>
            <a:ext cx="4572000" cy="3581400"/>
          </a:xfrm>
          <a:prstGeom prst="rect">
            <a:avLst/>
          </a:prstGeom>
          <a:noFill/>
          <a:ln w="9525">
            <a:noFill/>
            <a:miter lim="800000"/>
            <a:headEnd/>
            <a:tailEnd/>
          </a:ln>
        </p:spPr>
      </p:pic>
      <p:pic>
        <p:nvPicPr>
          <p:cNvPr id="9" name="Picture 5" descr="blackpeeper+ginger+gabi understorey"/>
          <p:cNvPicPr>
            <a:picLocks noChangeAspect="1" noChangeArrowheads="1"/>
          </p:cNvPicPr>
          <p:nvPr/>
        </p:nvPicPr>
        <p:blipFill>
          <a:blip r:embed="rId4" cstate="print"/>
          <a:srcRect/>
          <a:stretch>
            <a:fillRect/>
          </a:stretch>
        </p:blipFill>
        <p:spPr bwMode="auto">
          <a:xfrm>
            <a:off x="0" y="3276600"/>
            <a:ext cx="4672158" cy="3581400"/>
          </a:xfrm>
          <a:prstGeom prst="rect">
            <a:avLst/>
          </a:prstGeom>
          <a:noFill/>
        </p:spPr>
      </p:pic>
      <p:pic>
        <p:nvPicPr>
          <p:cNvPr id="10" name="Picture 4" descr="silang intercrop 4 011004"/>
          <p:cNvPicPr>
            <a:picLocks noChangeAspect="1" noChangeArrowheads="1"/>
          </p:cNvPicPr>
          <p:nvPr/>
        </p:nvPicPr>
        <p:blipFill>
          <a:blip r:embed="rId5" cstate="print"/>
          <a:srcRect/>
          <a:stretch>
            <a:fillRect/>
          </a:stretch>
        </p:blipFill>
        <p:spPr bwMode="auto">
          <a:xfrm>
            <a:off x="4648200" y="-1"/>
            <a:ext cx="4495800" cy="3276601"/>
          </a:xfrm>
          <a:prstGeom prst="rect">
            <a:avLst/>
          </a:prstGeom>
          <a:noFill/>
        </p:spPr>
      </p:pic>
      <p:sp>
        <p:nvSpPr>
          <p:cNvPr id="6" name="TextBox 5"/>
          <p:cNvSpPr txBox="1"/>
          <p:nvPr/>
        </p:nvSpPr>
        <p:spPr>
          <a:xfrm>
            <a:off x="7696200" y="6390044"/>
            <a:ext cx="1219200" cy="369332"/>
          </a:xfrm>
          <a:prstGeom prst="rect">
            <a:avLst/>
          </a:prstGeom>
          <a:noFill/>
        </p:spPr>
        <p:txBody>
          <a:bodyPr wrap="square" rtlCol="0">
            <a:spAutoFit/>
          </a:bodyPr>
          <a:lstStyle/>
          <a:p>
            <a:r>
              <a:rPr lang="en-US" b="1" dirty="0" smtClean="0"/>
              <a:t>By </a:t>
            </a:r>
            <a:r>
              <a:rPr lang="en-US" b="1" dirty="0" err="1" smtClean="0"/>
              <a:t>Malou</a:t>
            </a:r>
            <a:endParaRPr lang="en-US" b="1" dirty="0"/>
          </a:p>
        </p:txBody>
      </p:sp>
    </p:spTree>
    <p:extLst>
      <p:ext uri="{BB962C8B-B14F-4D97-AF65-F5344CB8AC3E}">
        <p14:creationId xmlns:p14="http://schemas.microsoft.com/office/powerpoint/2010/main" val="30133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
                                        <p:tgtEl>
                                          <p:spTgt spid="10"/>
                                        </p:tgtEl>
                                      </p:cBhvr>
                                    </p:animEffect>
                                    <p:anim calcmode="lin" valueType="num">
                                      <p:cBhvr>
                                        <p:cTn id="15" dur="400" fill="hold"/>
                                        <p:tgtEl>
                                          <p:spTgt spid="10"/>
                                        </p:tgtEl>
                                        <p:attrNameLst>
                                          <p:attrName>ppt_x</p:attrName>
                                        </p:attrNameLst>
                                      </p:cBhvr>
                                      <p:tavLst>
                                        <p:tav tm="0">
                                          <p:val>
                                            <p:strVal val="#ppt_x"/>
                                          </p:val>
                                        </p:tav>
                                        <p:tav tm="100000">
                                          <p:val>
                                            <p:strVal val="#ppt_x"/>
                                          </p:val>
                                        </p:tav>
                                      </p:tavLst>
                                    </p:anim>
                                    <p:anim calcmode="lin" valueType="num">
                                      <p:cBhvr>
                                        <p:cTn id="16" dur="400" fill="hold"/>
                                        <p:tgtEl>
                                          <p:spTgt spid="1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8160" y="51025"/>
            <a:ext cx="3793678" cy="6757490"/>
          </a:xfrm>
          <a:prstGeom prst="rect">
            <a:avLst/>
          </a:prstGeom>
        </p:spPr>
      </p:pic>
      <p:sp>
        <p:nvSpPr>
          <p:cNvPr id="5" name="TextBox 4"/>
          <p:cNvSpPr txBox="1"/>
          <p:nvPr/>
        </p:nvSpPr>
        <p:spPr>
          <a:xfrm>
            <a:off x="313391" y="2474324"/>
            <a:ext cx="2028793" cy="646331"/>
          </a:xfrm>
          <a:prstGeom prst="rect">
            <a:avLst/>
          </a:prstGeom>
          <a:noFill/>
        </p:spPr>
        <p:txBody>
          <a:bodyPr wrap="square" rtlCol="0">
            <a:spAutoFit/>
          </a:bodyPr>
          <a:lstStyle/>
          <a:p>
            <a:r>
              <a:rPr lang="en-US" dirty="0" smtClean="0"/>
              <a:t>Wheat planted on beds in Mexico. </a:t>
            </a:r>
            <a:endParaRPr lang="en-US" dirty="0"/>
          </a:p>
        </p:txBody>
      </p:sp>
      <p:sp>
        <p:nvSpPr>
          <p:cNvPr id="2" name="Rectangle 1"/>
          <p:cNvSpPr/>
          <p:nvPr/>
        </p:nvSpPr>
        <p:spPr>
          <a:xfrm>
            <a:off x="7737559" y="6198370"/>
            <a:ext cx="1161215" cy="369332"/>
          </a:xfrm>
          <a:prstGeom prst="rect">
            <a:avLst/>
          </a:prstGeom>
        </p:spPr>
        <p:txBody>
          <a:bodyPr wrap="none">
            <a:spAutoFit/>
          </a:bodyPr>
          <a:lstStyle/>
          <a:p>
            <a:r>
              <a:rPr lang="en-US" dirty="0"/>
              <a:t>By: </a:t>
            </a:r>
            <a:r>
              <a:rPr lang="en-US" dirty="0" smtClean="0"/>
              <a:t>Patrick</a:t>
            </a:r>
          </a:p>
        </p:txBody>
      </p:sp>
    </p:spTree>
    <p:extLst>
      <p:ext uri="{BB962C8B-B14F-4D97-AF65-F5344CB8AC3E}">
        <p14:creationId xmlns:p14="http://schemas.microsoft.com/office/powerpoint/2010/main" val="3349905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956667" y="494864"/>
            <a:ext cx="7257470" cy="5443103"/>
          </a:xfrm>
          <a:prstGeom prst="rect">
            <a:avLst/>
          </a:prstGeom>
        </p:spPr>
      </p:pic>
      <p:sp>
        <p:nvSpPr>
          <p:cNvPr id="7" name="TextBox 6"/>
          <p:cNvSpPr txBox="1"/>
          <p:nvPr/>
        </p:nvSpPr>
        <p:spPr>
          <a:xfrm>
            <a:off x="2968965" y="6211669"/>
            <a:ext cx="1962816" cy="646331"/>
          </a:xfrm>
          <a:prstGeom prst="rect">
            <a:avLst/>
          </a:prstGeom>
          <a:noFill/>
        </p:spPr>
        <p:txBody>
          <a:bodyPr wrap="square" rtlCol="0">
            <a:spAutoFit/>
          </a:bodyPr>
          <a:lstStyle/>
          <a:p>
            <a:r>
              <a:rPr lang="en-US" dirty="0" smtClean="0"/>
              <a:t>“Feedlot” in </a:t>
            </a:r>
            <a:r>
              <a:rPr lang="en-US" dirty="0" err="1" smtClean="0"/>
              <a:t>Gulu</a:t>
            </a:r>
            <a:r>
              <a:rPr lang="en-US" dirty="0" smtClean="0"/>
              <a:t>, Uganda </a:t>
            </a:r>
            <a:endParaRPr lang="en-US" dirty="0"/>
          </a:p>
        </p:txBody>
      </p:sp>
      <p:sp>
        <p:nvSpPr>
          <p:cNvPr id="2" name="Rectangle 1"/>
          <p:cNvSpPr/>
          <p:nvPr/>
        </p:nvSpPr>
        <p:spPr>
          <a:xfrm>
            <a:off x="7633529" y="6350168"/>
            <a:ext cx="1161215" cy="369332"/>
          </a:xfrm>
          <a:prstGeom prst="rect">
            <a:avLst/>
          </a:prstGeom>
        </p:spPr>
        <p:txBody>
          <a:bodyPr wrap="none">
            <a:spAutoFit/>
          </a:bodyPr>
          <a:lstStyle/>
          <a:p>
            <a:r>
              <a:rPr lang="en-US" dirty="0"/>
              <a:t>By: Patrick</a:t>
            </a:r>
          </a:p>
        </p:txBody>
      </p:sp>
    </p:spTree>
    <p:extLst>
      <p:ext uri="{BB962C8B-B14F-4D97-AF65-F5344CB8AC3E}">
        <p14:creationId xmlns:p14="http://schemas.microsoft.com/office/powerpoint/2010/main" val="1657419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TotalTime>
  <Words>2307</Words>
  <Application>Microsoft Office PowerPoint</Application>
  <PresentationFormat>On-screen Show (4:3)</PresentationFormat>
  <Paragraphs>550</Paragraphs>
  <Slides>68</Slides>
  <Notes>18</Notes>
  <HiddenSlides>1</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Technic</vt:lpstr>
      <vt:lpstr>Office Theme</vt:lpstr>
      <vt:lpstr>Oklahoma By: Katlynn Weathers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Agriculture in Carter County Oklahoma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Minimal Tillage in Sugarcane </vt:lpstr>
      <vt:lpstr>PowerPoint Presentation</vt:lpstr>
      <vt:lpstr>PowerPoint Presentation</vt:lpstr>
      <vt:lpstr>PowerPoint Presentation</vt:lpstr>
      <vt:lpstr>PowerPoint Presentation</vt:lpstr>
      <vt:lpstr>PowerPoint Presentation</vt:lpstr>
      <vt:lpstr>PowerPoint Presentation</vt:lpstr>
      <vt:lpstr>Indiana The Hoosier State </vt:lpstr>
      <vt:lpstr>Indiana Agriculture</vt:lpstr>
      <vt:lpstr>‘Corn Belt’ Indiana </vt:lpstr>
      <vt:lpstr>Indiana Soil</vt:lpstr>
      <vt:lpstr>PowerPoint Presentation</vt:lpstr>
      <vt:lpstr>PowerPoint Presentation</vt:lpstr>
      <vt:lpstr>PowerPoint Presentation</vt:lpstr>
      <vt:lpstr>PowerPoint Presentation</vt:lpstr>
      <vt:lpstr>PowerPoint Presentation</vt:lpstr>
      <vt:lpstr>Kevin Meeks Lubbock, Texas</vt:lpstr>
      <vt:lpstr>Agricultural Commodities</vt:lpstr>
      <vt:lpstr>Agricultural Commodities</vt:lpstr>
      <vt:lpstr>Dewey County</vt:lpstr>
      <vt:lpstr>Dewey County</vt:lpstr>
      <vt:lpstr>Dewey County</vt:lpstr>
      <vt:lpstr>Agriculture in Ethiopia</vt:lpstr>
      <vt:lpstr>Agriculture in Ethiopia</vt:lpstr>
      <vt:lpstr>Southwest Oklahoma  </vt:lpstr>
      <vt:lpstr>Dual Purpose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Agricultural-Iraqi Kurdistan region</vt:lpstr>
      <vt:lpstr>Agricultural problems in Kurdistan and Iraq</vt:lpstr>
      <vt:lpstr>Soils</vt:lpstr>
      <vt:lpstr>Soybeans</vt:lpstr>
      <vt:lpstr>Corn</vt:lpstr>
      <vt:lpstr>Wheat</vt:lpstr>
      <vt:lpstr>PowerPoint Presentation</vt:lpstr>
      <vt:lpstr>PowerPoint Presentation</vt:lpstr>
      <vt:lpstr>Fertilization is based on N, P, S.   Average age of producers is much lower than US.   Excellent interaction among  Public  + Ag firms  + technicians + farmers   Farmers receive an average 70% of international grain prices due to export taxes  No-till + Certified Agriculture: It is considered the evolution of no-till. Consists in the certification of a given field, which must  follows proper good ag practices (GAP) and documentation as the foundations for continuous improvement of agricultural system.  </vt:lpstr>
      <vt:lpstr>PowerPoint Presentation</vt:lpstr>
      <vt:lpstr>Agriculture in Japan</vt:lpstr>
      <vt:lpstr>PowerPoint Presentation</vt:lpstr>
      <vt:lpstr>PowerPoint Presentation</vt:lpstr>
    </vt:vector>
  </TitlesOfParts>
  <Company>Oklahoma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Oklahoma</dc:title>
  <dc:creator>katysb</dc:creator>
  <cp:lastModifiedBy>soil fertility</cp:lastModifiedBy>
  <cp:revision>33</cp:revision>
  <dcterms:created xsi:type="dcterms:W3CDTF">2012-03-05T22:15:15Z</dcterms:created>
  <dcterms:modified xsi:type="dcterms:W3CDTF">2012-03-09T22:25:18Z</dcterms:modified>
</cp:coreProperties>
</file>